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606" r:id="rId5"/>
    <p:sldId id="256" r:id="rId6"/>
    <p:sldId id="257" r:id="rId7"/>
    <p:sldId id="259" r:id="rId8"/>
    <p:sldId id="260" r:id="rId9"/>
    <p:sldId id="261" r:id="rId10"/>
    <p:sldId id="262" r:id="rId11"/>
    <p:sldId id="263" r:id="rId12"/>
    <p:sldId id="264" r:id="rId13"/>
    <p:sldId id="564" r:id="rId14"/>
    <p:sldId id="265" r:id="rId15"/>
    <p:sldId id="266"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565" r:id="rId31"/>
    <p:sldId id="282" r:id="rId32"/>
    <p:sldId id="283" r:id="rId33"/>
    <p:sldId id="284" r:id="rId34"/>
    <p:sldId id="285" r:id="rId35"/>
    <p:sldId id="566" r:id="rId36"/>
    <p:sldId id="286" r:id="rId37"/>
    <p:sldId id="287" r:id="rId38"/>
    <p:sldId id="382" r:id="rId39"/>
    <p:sldId id="288" r:id="rId40"/>
    <p:sldId id="567" r:id="rId41"/>
    <p:sldId id="289" r:id="rId42"/>
    <p:sldId id="383" r:id="rId43"/>
    <p:sldId id="290" r:id="rId44"/>
    <p:sldId id="291" r:id="rId45"/>
    <p:sldId id="568" r:id="rId46"/>
    <p:sldId id="292" r:id="rId47"/>
    <p:sldId id="293" r:id="rId48"/>
    <p:sldId id="294" r:id="rId49"/>
    <p:sldId id="295" r:id="rId50"/>
    <p:sldId id="296" r:id="rId51"/>
    <p:sldId id="297" r:id="rId52"/>
    <p:sldId id="569" r:id="rId53"/>
    <p:sldId id="298" r:id="rId54"/>
    <p:sldId id="570" r:id="rId55"/>
    <p:sldId id="299" r:id="rId56"/>
    <p:sldId id="300" r:id="rId57"/>
    <p:sldId id="384" r:id="rId58"/>
    <p:sldId id="301" r:id="rId59"/>
    <p:sldId id="571" r:id="rId60"/>
    <p:sldId id="302" r:id="rId61"/>
    <p:sldId id="303" r:id="rId62"/>
    <p:sldId id="304" r:id="rId63"/>
    <p:sldId id="305" r:id="rId64"/>
    <p:sldId id="306" r:id="rId65"/>
    <p:sldId id="307" r:id="rId66"/>
    <p:sldId id="308" r:id="rId67"/>
    <p:sldId id="309" r:id="rId68"/>
    <p:sldId id="385" r:id="rId69"/>
    <p:sldId id="310" r:id="rId70"/>
    <p:sldId id="386" r:id="rId71"/>
    <p:sldId id="311" r:id="rId72"/>
    <p:sldId id="312" r:id="rId73"/>
    <p:sldId id="387" r:id="rId74"/>
    <p:sldId id="313" r:id="rId75"/>
    <p:sldId id="572" r:id="rId76"/>
    <p:sldId id="314" r:id="rId77"/>
    <p:sldId id="573" r:id="rId78"/>
    <p:sldId id="315" r:id="rId79"/>
    <p:sldId id="316" r:id="rId80"/>
    <p:sldId id="317" r:id="rId81"/>
    <p:sldId id="318" r:id="rId82"/>
    <p:sldId id="319" r:id="rId83"/>
    <p:sldId id="320" r:id="rId84"/>
    <p:sldId id="321" r:id="rId85"/>
    <p:sldId id="322" r:id="rId86"/>
    <p:sldId id="323" r:id="rId87"/>
    <p:sldId id="324" r:id="rId88"/>
    <p:sldId id="325" r:id="rId89"/>
    <p:sldId id="574" r:id="rId90"/>
    <p:sldId id="326" r:id="rId91"/>
    <p:sldId id="327" r:id="rId92"/>
    <p:sldId id="575" r:id="rId93"/>
    <p:sldId id="328" r:id="rId94"/>
    <p:sldId id="329" r:id="rId95"/>
    <p:sldId id="330" r:id="rId96"/>
    <p:sldId id="331" r:id="rId97"/>
    <p:sldId id="332" r:id="rId98"/>
    <p:sldId id="333" r:id="rId99"/>
    <p:sldId id="334" r:id="rId100"/>
    <p:sldId id="337" r:id="rId101"/>
    <p:sldId id="335" r:id="rId102"/>
    <p:sldId id="336" r:id="rId103"/>
    <p:sldId id="338" r:id="rId104"/>
    <p:sldId id="339" r:id="rId105"/>
    <p:sldId id="340" r:id="rId106"/>
    <p:sldId id="341" r:id="rId107"/>
    <p:sldId id="342" r:id="rId108"/>
    <p:sldId id="343" r:id="rId109"/>
    <p:sldId id="344" r:id="rId110"/>
    <p:sldId id="345" r:id="rId111"/>
    <p:sldId id="576" r:id="rId112"/>
    <p:sldId id="346" r:id="rId113"/>
    <p:sldId id="347" r:id="rId114"/>
    <p:sldId id="577" r:id="rId115"/>
    <p:sldId id="348" r:id="rId116"/>
    <p:sldId id="578" r:id="rId117"/>
    <p:sldId id="601" r:id="rId118"/>
    <p:sldId id="349" r:id="rId119"/>
    <p:sldId id="350" r:id="rId120"/>
    <p:sldId id="351" r:id="rId121"/>
    <p:sldId id="352" r:id="rId122"/>
    <p:sldId id="353" r:id="rId123"/>
    <p:sldId id="354" r:id="rId124"/>
    <p:sldId id="355" r:id="rId125"/>
    <p:sldId id="356" r:id="rId126"/>
    <p:sldId id="357" r:id="rId127"/>
    <p:sldId id="358" r:id="rId128"/>
    <p:sldId id="359" r:id="rId129"/>
    <p:sldId id="360" r:id="rId130"/>
    <p:sldId id="361" r:id="rId131"/>
    <p:sldId id="362" r:id="rId132"/>
    <p:sldId id="363" r:id="rId133"/>
    <p:sldId id="602" r:id="rId134"/>
    <p:sldId id="364" r:id="rId135"/>
    <p:sldId id="365" r:id="rId136"/>
    <p:sldId id="579" r:id="rId137"/>
    <p:sldId id="366" r:id="rId138"/>
    <p:sldId id="580" r:id="rId139"/>
    <p:sldId id="367" r:id="rId140"/>
    <p:sldId id="581" r:id="rId141"/>
    <p:sldId id="368" r:id="rId142"/>
    <p:sldId id="369" r:id="rId143"/>
    <p:sldId id="370" r:id="rId144"/>
    <p:sldId id="603" r:id="rId145"/>
    <p:sldId id="371" r:id="rId146"/>
    <p:sldId id="372" r:id="rId147"/>
    <p:sldId id="373" r:id="rId148"/>
    <p:sldId id="374" r:id="rId149"/>
    <p:sldId id="375" r:id="rId150"/>
    <p:sldId id="376" r:id="rId151"/>
    <p:sldId id="377" r:id="rId152"/>
    <p:sldId id="378" r:id="rId153"/>
    <p:sldId id="582" r:id="rId154"/>
    <p:sldId id="379" r:id="rId155"/>
    <p:sldId id="380" r:id="rId156"/>
    <p:sldId id="583" r:id="rId157"/>
    <p:sldId id="381" r:id="rId158"/>
    <p:sldId id="388" r:id="rId159"/>
    <p:sldId id="389" r:id="rId160"/>
    <p:sldId id="390" r:id="rId161"/>
    <p:sldId id="391" r:id="rId162"/>
    <p:sldId id="392" r:id="rId163"/>
    <p:sldId id="393" r:id="rId164"/>
    <p:sldId id="409" r:id="rId165"/>
    <p:sldId id="395" r:id="rId166"/>
    <p:sldId id="396" r:id="rId167"/>
    <p:sldId id="399" r:id="rId168"/>
    <p:sldId id="397" r:id="rId169"/>
    <p:sldId id="398" r:id="rId170"/>
    <p:sldId id="400" r:id="rId171"/>
    <p:sldId id="401" r:id="rId172"/>
    <p:sldId id="402" r:id="rId173"/>
    <p:sldId id="403" r:id="rId174"/>
    <p:sldId id="404" r:id="rId175"/>
    <p:sldId id="405" r:id="rId176"/>
    <p:sldId id="406" r:id="rId177"/>
    <p:sldId id="407" r:id="rId178"/>
    <p:sldId id="410" r:id="rId179"/>
    <p:sldId id="408" r:id="rId180"/>
    <p:sldId id="604" r:id="rId181"/>
    <p:sldId id="411" r:id="rId182"/>
    <p:sldId id="412" r:id="rId183"/>
    <p:sldId id="413" r:id="rId184"/>
    <p:sldId id="414" r:id="rId185"/>
    <p:sldId id="415" r:id="rId186"/>
    <p:sldId id="417" r:id="rId187"/>
    <p:sldId id="416" r:id="rId188"/>
    <p:sldId id="418" r:id="rId189"/>
    <p:sldId id="422" r:id="rId190"/>
    <p:sldId id="419" r:id="rId191"/>
    <p:sldId id="420" r:id="rId192"/>
    <p:sldId id="421" r:id="rId193"/>
    <p:sldId id="423" r:id="rId194"/>
    <p:sldId id="424" r:id="rId195"/>
    <p:sldId id="425" r:id="rId196"/>
    <p:sldId id="426" r:id="rId197"/>
    <p:sldId id="427" r:id="rId198"/>
    <p:sldId id="428" r:id="rId199"/>
    <p:sldId id="429" r:id="rId200"/>
    <p:sldId id="430" r:id="rId201"/>
    <p:sldId id="431" r:id="rId202"/>
    <p:sldId id="437" r:id="rId203"/>
    <p:sldId id="432" r:id="rId204"/>
    <p:sldId id="433" r:id="rId205"/>
    <p:sldId id="434" r:id="rId206"/>
    <p:sldId id="435" r:id="rId207"/>
    <p:sldId id="436" r:id="rId208"/>
    <p:sldId id="445" r:id="rId209"/>
    <p:sldId id="438" r:id="rId210"/>
    <p:sldId id="439" r:id="rId211"/>
    <p:sldId id="584" r:id="rId212"/>
    <p:sldId id="440" r:id="rId213"/>
    <p:sldId id="441" r:id="rId214"/>
    <p:sldId id="442" r:id="rId215"/>
    <p:sldId id="443" r:id="rId216"/>
    <p:sldId id="447" r:id="rId217"/>
    <p:sldId id="444" r:id="rId218"/>
    <p:sldId id="446" r:id="rId219"/>
    <p:sldId id="448" r:id="rId220"/>
    <p:sldId id="449" r:id="rId221"/>
    <p:sldId id="585" r:id="rId222"/>
    <p:sldId id="450" r:id="rId223"/>
    <p:sldId id="451" r:id="rId224"/>
    <p:sldId id="452" r:id="rId225"/>
    <p:sldId id="453" r:id="rId226"/>
    <p:sldId id="454" r:id="rId227"/>
    <p:sldId id="455" r:id="rId228"/>
    <p:sldId id="456" r:id="rId229"/>
    <p:sldId id="457" r:id="rId230"/>
    <p:sldId id="458" r:id="rId231"/>
    <p:sldId id="459" r:id="rId232"/>
    <p:sldId id="460" r:id="rId233"/>
    <p:sldId id="461" r:id="rId234"/>
    <p:sldId id="462" r:id="rId235"/>
    <p:sldId id="463" r:id="rId236"/>
    <p:sldId id="464" r:id="rId237"/>
    <p:sldId id="465" r:id="rId238"/>
    <p:sldId id="467" r:id="rId239"/>
    <p:sldId id="586" r:id="rId240"/>
    <p:sldId id="466" r:id="rId241"/>
    <p:sldId id="468" r:id="rId242"/>
    <p:sldId id="469" r:id="rId243"/>
    <p:sldId id="470" r:id="rId244"/>
    <p:sldId id="471" r:id="rId245"/>
    <p:sldId id="472" r:id="rId246"/>
    <p:sldId id="473" r:id="rId247"/>
    <p:sldId id="474" r:id="rId248"/>
    <p:sldId id="475" r:id="rId249"/>
    <p:sldId id="476" r:id="rId250"/>
    <p:sldId id="599" r:id="rId251"/>
    <p:sldId id="477" r:id="rId252"/>
    <p:sldId id="478" r:id="rId253"/>
    <p:sldId id="479" r:id="rId254"/>
    <p:sldId id="480" r:id="rId255"/>
    <p:sldId id="481" r:id="rId256"/>
    <p:sldId id="482" r:id="rId257"/>
    <p:sldId id="483" r:id="rId258"/>
    <p:sldId id="484" r:id="rId259"/>
    <p:sldId id="587" r:id="rId260"/>
    <p:sldId id="485" r:id="rId261"/>
    <p:sldId id="486" r:id="rId262"/>
    <p:sldId id="487" r:id="rId263"/>
    <p:sldId id="588" r:id="rId264"/>
    <p:sldId id="488" r:id="rId265"/>
    <p:sldId id="489" r:id="rId266"/>
    <p:sldId id="589" r:id="rId267"/>
    <p:sldId id="490" r:id="rId268"/>
    <p:sldId id="491" r:id="rId269"/>
    <p:sldId id="492" r:id="rId270"/>
    <p:sldId id="493" r:id="rId271"/>
    <p:sldId id="494" r:id="rId272"/>
    <p:sldId id="495" r:id="rId273"/>
    <p:sldId id="590" r:id="rId274"/>
    <p:sldId id="496" r:id="rId275"/>
    <p:sldId id="497" r:id="rId276"/>
    <p:sldId id="498" r:id="rId277"/>
    <p:sldId id="591" r:id="rId278"/>
    <p:sldId id="500" r:id="rId279"/>
    <p:sldId id="592" r:id="rId280"/>
    <p:sldId id="499" r:id="rId281"/>
    <p:sldId id="501" r:id="rId282"/>
    <p:sldId id="593" r:id="rId283"/>
    <p:sldId id="502" r:id="rId284"/>
    <p:sldId id="503" r:id="rId285"/>
    <p:sldId id="504" r:id="rId286"/>
    <p:sldId id="505" r:id="rId287"/>
    <p:sldId id="506" r:id="rId288"/>
    <p:sldId id="507" r:id="rId289"/>
    <p:sldId id="508" r:id="rId290"/>
    <p:sldId id="509" r:id="rId291"/>
    <p:sldId id="510" r:id="rId292"/>
    <p:sldId id="511" r:id="rId293"/>
    <p:sldId id="512" r:id="rId294"/>
    <p:sldId id="513" r:id="rId295"/>
    <p:sldId id="514" r:id="rId296"/>
    <p:sldId id="518" r:id="rId297"/>
    <p:sldId id="516" r:id="rId298"/>
    <p:sldId id="594" r:id="rId299"/>
    <p:sldId id="517" r:id="rId300"/>
    <p:sldId id="519" r:id="rId301"/>
    <p:sldId id="520" r:id="rId302"/>
    <p:sldId id="521" r:id="rId303"/>
    <p:sldId id="522" r:id="rId304"/>
    <p:sldId id="595" r:id="rId305"/>
    <p:sldId id="523" r:id="rId306"/>
    <p:sldId id="525" r:id="rId307"/>
    <p:sldId id="524" r:id="rId308"/>
    <p:sldId id="526" r:id="rId309"/>
    <p:sldId id="527" r:id="rId310"/>
    <p:sldId id="528" r:id="rId311"/>
    <p:sldId id="529" r:id="rId312"/>
    <p:sldId id="530" r:id="rId313"/>
    <p:sldId id="531" r:id="rId314"/>
    <p:sldId id="532" r:id="rId315"/>
    <p:sldId id="596" r:id="rId316"/>
    <p:sldId id="533" r:id="rId317"/>
    <p:sldId id="534" r:id="rId318"/>
    <p:sldId id="535" r:id="rId319"/>
    <p:sldId id="536" r:id="rId320"/>
    <p:sldId id="537" r:id="rId321"/>
    <p:sldId id="538" r:id="rId322"/>
    <p:sldId id="539" r:id="rId323"/>
    <p:sldId id="540" r:id="rId324"/>
    <p:sldId id="541" r:id="rId325"/>
    <p:sldId id="600" r:id="rId326"/>
    <p:sldId id="542" r:id="rId327"/>
    <p:sldId id="597" r:id="rId328"/>
    <p:sldId id="543" r:id="rId329"/>
    <p:sldId id="544" r:id="rId330"/>
    <p:sldId id="545" r:id="rId331"/>
    <p:sldId id="546" r:id="rId332"/>
    <p:sldId id="547" r:id="rId333"/>
    <p:sldId id="548" r:id="rId334"/>
    <p:sldId id="549" r:id="rId335"/>
    <p:sldId id="550" r:id="rId336"/>
    <p:sldId id="551" r:id="rId337"/>
    <p:sldId id="552" r:id="rId338"/>
    <p:sldId id="553" r:id="rId339"/>
    <p:sldId id="555" r:id="rId340"/>
    <p:sldId id="554" r:id="rId341"/>
    <p:sldId id="598" r:id="rId342"/>
    <p:sldId id="556" r:id="rId343"/>
    <p:sldId id="557" r:id="rId344"/>
    <p:sldId id="558" r:id="rId345"/>
    <p:sldId id="559" r:id="rId346"/>
    <p:sldId id="560" r:id="rId347"/>
    <p:sldId id="561" r:id="rId348"/>
    <p:sldId id="562" r:id="rId349"/>
    <p:sldId id="563" r:id="rId3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zysztof Budzyk" initials="KB" lastIdx="1" clrIdx="0">
    <p:extLst>
      <p:ext uri="{19B8F6BF-5375-455C-9EA6-DF929625EA0E}">
        <p15:presenceInfo xmlns:p15="http://schemas.microsoft.com/office/powerpoint/2012/main" userId="S-1-5-21-631121610-966421574-3959447103-10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3AF29B-FA6E-4CD1-9CEA-518064FEBC51}" v="2" dt="2026-05-11T09:44:12.125"/>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625" autoAdjust="0"/>
    <p:restoredTop sz="94660"/>
  </p:normalViewPr>
  <p:slideViewPr>
    <p:cSldViewPr snapToGrid="0">
      <p:cViewPr varScale="1">
        <p:scale>
          <a:sx n="102" d="100"/>
          <a:sy n="102" d="100"/>
        </p:scale>
        <p:origin x="132"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99" Type="http://schemas.openxmlformats.org/officeDocument/2006/relationships/slide" Target="slides/slide295.xml"/><Relationship Id="rId21" Type="http://schemas.openxmlformats.org/officeDocument/2006/relationships/slide" Target="slides/slide17.xml"/><Relationship Id="rId63" Type="http://schemas.openxmlformats.org/officeDocument/2006/relationships/slide" Target="slides/slide59.xml"/><Relationship Id="rId159" Type="http://schemas.openxmlformats.org/officeDocument/2006/relationships/slide" Target="slides/slide155.xml"/><Relationship Id="rId324" Type="http://schemas.openxmlformats.org/officeDocument/2006/relationships/slide" Target="slides/slide320.xml"/><Relationship Id="rId170" Type="http://schemas.openxmlformats.org/officeDocument/2006/relationships/slide" Target="slides/slide166.xml"/><Relationship Id="rId226" Type="http://schemas.openxmlformats.org/officeDocument/2006/relationships/slide" Target="slides/slide222.xml"/><Relationship Id="rId268" Type="http://schemas.openxmlformats.org/officeDocument/2006/relationships/slide" Target="slides/slide264.xml"/><Relationship Id="rId32" Type="http://schemas.openxmlformats.org/officeDocument/2006/relationships/slide" Target="slides/slide28.xml"/><Relationship Id="rId74" Type="http://schemas.openxmlformats.org/officeDocument/2006/relationships/slide" Target="slides/slide70.xml"/><Relationship Id="rId128" Type="http://schemas.openxmlformats.org/officeDocument/2006/relationships/slide" Target="slides/slide124.xml"/><Relationship Id="rId335" Type="http://schemas.openxmlformats.org/officeDocument/2006/relationships/slide" Target="slides/slide331.xml"/><Relationship Id="rId5" Type="http://schemas.openxmlformats.org/officeDocument/2006/relationships/slide" Target="slides/slide1.xml"/><Relationship Id="rId181" Type="http://schemas.openxmlformats.org/officeDocument/2006/relationships/slide" Target="slides/slide177.xml"/><Relationship Id="rId237" Type="http://schemas.openxmlformats.org/officeDocument/2006/relationships/slide" Target="slides/slide233.xml"/><Relationship Id="rId279" Type="http://schemas.openxmlformats.org/officeDocument/2006/relationships/slide" Target="slides/slide275.xml"/><Relationship Id="rId43" Type="http://schemas.openxmlformats.org/officeDocument/2006/relationships/slide" Target="slides/slide39.xml"/><Relationship Id="rId139" Type="http://schemas.openxmlformats.org/officeDocument/2006/relationships/slide" Target="slides/slide135.xml"/><Relationship Id="rId290" Type="http://schemas.openxmlformats.org/officeDocument/2006/relationships/slide" Target="slides/slide286.xml"/><Relationship Id="rId304" Type="http://schemas.openxmlformats.org/officeDocument/2006/relationships/slide" Target="slides/slide300.xml"/><Relationship Id="rId346" Type="http://schemas.openxmlformats.org/officeDocument/2006/relationships/slide" Target="slides/slide342.xml"/><Relationship Id="rId85" Type="http://schemas.openxmlformats.org/officeDocument/2006/relationships/slide" Target="slides/slide81.xml"/><Relationship Id="rId150" Type="http://schemas.openxmlformats.org/officeDocument/2006/relationships/slide" Target="slides/slide146.xml"/><Relationship Id="rId192" Type="http://schemas.openxmlformats.org/officeDocument/2006/relationships/slide" Target="slides/slide188.xml"/><Relationship Id="rId206" Type="http://schemas.openxmlformats.org/officeDocument/2006/relationships/slide" Target="slides/slide202.xml"/><Relationship Id="rId248" Type="http://schemas.openxmlformats.org/officeDocument/2006/relationships/slide" Target="slides/slide244.xml"/><Relationship Id="rId12" Type="http://schemas.openxmlformats.org/officeDocument/2006/relationships/slide" Target="slides/slide8.xml"/><Relationship Id="rId108" Type="http://schemas.openxmlformats.org/officeDocument/2006/relationships/slide" Target="slides/slide104.xml"/><Relationship Id="rId315" Type="http://schemas.openxmlformats.org/officeDocument/2006/relationships/slide" Target="slides/slide311.xml"/><Relationship Id="rId357" Type="http://schemas.microsoft.com/office/2015/10/relationships/revisionInfo" Target="revisionInfo.xml"/><Relationship Id="rId54" Type="http://schemas.openxmlformats.org/officeDocument/2006/relationships/slide" Target="slides/slide50.xml"/><Relationship Id="rId96" Type="http://schemas.openxmlformats.org/officeDocument/2006/relationships/slide" Target="slides/slide92.xml"/><Relationship Id="rId161" Type="http://schemas.openxmlformats.org/officeDocument/2006/relationships/slide" Target="slides/slide157.xml"/><Relationship Id="rId217" Type="http://schemas.openxmlformats.org/officeDocument/2006/relationships/slide" Target="slides/slide213.xml"/><Relationship Id="rId259" Type="http://schemas.openxmlformats.org/officeDocument/2006/relationships/slide" Target="slides/slide255.xml"/><Relationship Id="rId23" Type="http://schemas.openxmlformats.org/officeDocument/2006/relationships/slide" Target="slides/slide19.xml"/><Relationship Id="rId119" Type="http://schemas.openxmlformats.org/officeDocument/2006/relationships/slide" Target="slides/slide115.xml"/><Relationship Id="rId270" Type="http://schemas.openxmlformats.org/officeDocument/2006/relationships/slide" Target="slides/slide266.xml"/><Relationship Id="rId326" Type="http://schemas.openxmlformats.org/officeDocument/2006/relationships/slide" Target="slides/slide322.xml"/><Relationship Id="rId65" Type="http://schemas.openxmlformats.org/officeDocument/2006/relationships/slide" Target="slides/slide61.xml"/><Relationship Id="rId130" Type="http://schemas.openxmlformats.org/officeDocument/2006/relationships/slide" Target="slides/slide126.xml"/><Relationship Id="rId172" Type="http://schemas.openxmlformats.org/officeDocument/2006/relationships/slide" Target="slides/slide168.xml"/><Relationship Id="rId228" Type="http://schemas.openxmlformats.org/officeDocument/2006/relationships/slide" Target="slides/slide224.xml"/><Relationship Id="rId281" Type="http://schemas.openxmlformats.org/officeDocument/2006/relationships/slide" Target="slides/slide277.xml"/><Relationship Id="rId337" Type="http://schemas.openxmlformats.org/officeDocument/2006/relationships/slide" Target="slides/slide333.xml"/><Relationship Id="rId34" Type="http://schemas.openxmlformats.org/officeDocument/2006/relationships/slide" Target="slides/slide30.xml"/><Relationship Id="rId76" Type="http://schemas.openxmlformats.org/officeDocument/2006/relationships/slide" Target="slides/slide72.xml"/><Relationship Id="rId141" Type="http://schemas.openxmlformats.org/officeDocument/2006/relationships/slide" Target="slides/slide137.xml"/><Relationship Id="rId7" Type="http://schemas.openxmlformats.org/officeDocument/2006/relationships/slide" Target="slides/slide3.xml"/><Relationship Id="rId183" Type="http://schemas.openxmlformats.org/officeDocument/2006/relationships/slide" Target="slides/slide179.xml"/><Relationship Id="rId239" Type="http://schemas.openxmlformats.org/officeDocument/2006/relationships/slide" Target="slides/slide235.xml"/><Relationship Id="rId250" Type="http://schemas.openxmlformats.org/officeDocument/2006/relationships/slide" Target="slides/slide246.xml"/><Relationship Id="rId292" Type="http://schemas.openxmlformats.org/officeDocument/2006/relationships/slide" Target="slides/slide288.xml"/><Relationship Id="rId306" Type="http://schemas.openxmlformats.org/officeDocument/2006/relationships/slide" Target="slides/slide302.xml"/><Relationship Id="rId45" Type="http://schemas.openxmlformats.org/officeDocument/2006/relationships/slide" Target="slides/slide41.xml"/><Relationship Id="rId87" Type="http://schemas.openxmlformats.org/officeDocument/2006/relationships/slide" Target="slides/slide83.xml"/><Relationship Id="rId110" Type="http://schemas.openxmlformats.org/officeDocument/2006/relationships/slide" Target="slides/slide106.xml"/><Relationship Id="rId348" Type="http://schemas.openxmlformats.org/officeDocument/2006/relationships/slide" Target="slides/slide344.xml"/><Relationship Id="rId152" Type="http://schemas.openxmlformats.org/officeDocument/2006/relationships/slide" Target="slides/slide148.xml"/><Relationship Id="rId194" Type="http://schemas.openxmlformats.org/officeDocument/2006/relationships/slide" Target="slides/slide190.xml"/><Relationship Id="rId208" Type="http://schemas.openxmlformats.org/officeDocument/2006/relationships/slide" Target="slides/slide204.xml"/><Relationship Id="rId261" Type="http://schemas.openxmlformats.org/officeDocument/2006/relationships/slide" Target="slides/slide257.xml"/><Relationship Id="rId14" Type="http://schemas.openxmlformats.org/officeDocument/2006/relationships/slide" Target="slides/slide10.xml"/><Relationship Id="rId56" Type="http://schemas.openxmlformats.org/officeDocument/2006/relationships/slide" Target="slides/slide52.xml"/><Relationship Id="rId317" Type="http://schemas.openxmlformats.org/officeDocument/2006/relationships/slide" Target="slides/slide313.xml"/><Relationship Id="rId98" Type="http://schemas.openxmlformats.org/officeDocument/2006/relationships/slide" Target="slides/slide94.xml"/><Relationship Id="rId121" Type="http://schemas.openxmlformats.org/officeDocument/2006/relationships/slide" Target="slides/slide117.xml"/><Relationship Id="rId163" Type="http://schemas.openxmlformats.org/officeDocument/2006/relationships/slide" Target="slides/slide159.xml"/><Relationship Id="rId219" Type="http://schemas.openxmlformats.org/officeDocument/2006/relationships/slide" Target="slides/slide215.xml"/><Relationship Id="rId230" Type="http://schemas.openxmlformats.org/officeDocument/2006/relationships/slide" Target="slides/slide226.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72" Type="http://schemas.openxmlformats.org/officeDocument/2006/relationships/slide" Target="slides/slide268.xml"/><Relationship Id="rId293" Type="http://schemas.openxmlformats.org/officeDocument/2006/relationships/slide" Target="slides/slide289.xml"/><Relationship Id="rId307" Type="http://schemas.openxmlformats.org/officeDocument/2006/relationships/slide" Target="slides/slide303.xml"/><Relationship Id="rId328" Type="http://schemas.openxmlformats.org/officeDocument/2006/relationships/slide" Target="slides/slide324.xml"/><Relationship Id="rId349" Type="http://schemas.openxmlformats.org/officeDocument/2006/relationships/slide" Target="slides/slide345.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95" Type="http://schemas.openxmlformats.org/officeDocument/2006/relationships/slide" Target="slides/slide191.xml"/><Relationship Id="rId209" Type="http://schemas.openxmlformats.org/officeDocument/2006/relationships/slide" Target="slides/slide205.xml"/><Relationship Id="rId220" Type="http://schemas.openxmlformats.org/officeDocument/2006/relationships/slide" Target="slides/slide216.xml"/><Relationship Id="rId241" Type="http://schemas.openxmlformats.org/officeDocument/2006/relationships/slide" Target="slides/slide23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262" Type="http://schemas.openxmlformats.org/officeDocument/2006/relationships/slide" Target="slides/slide258.xml"/><Relationship Id="rId283" Type="http://schemas.openxmlformats.org/officeDocument/2006/relationships/slide" Target="slides/slide279.xml"/><Relationship Id="rId318" Type="http://schemas.openxmlformats.org/officeDocument/2006/relationships/slide" Target="slides/slide314.xml"/><Relationship Id="rId339" Type="http://schemas.openxmlformats.org/officeDocument/2006/relationships/slide" Target="slides/slide335.xml"/><Relationship Id="rId78" Type="http://schemas.openxmlformats.org/officeDocument/2006/relationships/slide" Target="slides/slide74.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64" Type="http://schemas.openxmlformats.org/officeDocument/2006/relationships/slide" Target="slides/slide160.xml"/><Relationship Id="rId185" Type="http://schemas.openxmlformats.org/officeDocument/2006/relationships/slide" Target="slides/slide181.xml"/><Relationship Id="rId350" Type="http://schemas.openxmlformats.org/officeDocument/2006/relationships/slide" Target="slides/slide346.xml"/><Relationship Id="rId9" Type="http://schemas.openxmlformats.org/officeDocument/2006/relationships/slide" Target="slides/slide5.xml"/><Relationship Id="rId210" Type="http://schemas.openxmlformats.org/officeDocument/2006/relationships/slide" Target="slides/slide206.xml"/><Relationship Id="rId26" Type="http://schemas.openxmlformats.org/officeDocument/2006/relationships/slide" Target="slides/slide22.xml"/><Relationship Id="rId231" Type="http://schemas.openxmlformats.org/officeDocument/2006/relationships/slide" Target="slides/slide227.xml"/><Relationship Id="rId252" Type="http://schemas.openxmlformats.org/officeDocument/2006/relationships/slide" Target="slides/slide248.xml"/><Relationship Id="rId273" Type="http://schemas.openxmlformats.org/officeDocument/2006/relationships/slide" Target="slides/slide269.xml"/><Relationship Id="rId294" Type="http://schemas.openxmlformats.org/officeDocument/2006/relationships/slide" Target="slides/slide290.xml"/><Relationship Id="rId308" Type="http://schemas.openxmlformats.org/officeDocument/2006/relationships/slide" Target="slides/slide304.xml"/><Relationship Id="rId329" Type="http://schemas.openxmlformats.org/officeDocument/2006/relationships/slide" Target="slides/slide325.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340" Type="http://schemas.openxmlformats.org/officeDocument/2006/relationships/slide" Target="slides/slide336.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242" Type="http://schemas.openxmlformats.org/officeDocument/2006/relationships/slide" Target="slides/slide238.xml"/><Relationship Id="rId263" Type="http://schemas.openxmlformats.org/officeDocument/2006/relationships/slide" Target="slides/slide259.xml"/><Relationship Id="rId284" Type="http://schemas.openxmlformats.org/officeDocument/2006/relationships/slide" Target="slides/slide280.xml"/><Relationship Id="rId319" Type="http://schemas.openxmlformats.org/officeDocument/2006/relationships/slide" Target="slides/slide315.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330" Type="http://schemas.openxmlformats.org/officeDocument/2006/relationships/slide" Target="slides/slide326.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351" Type="http://schemas.openxmlformats.org/officeDocument/2006/relationships/commentAuthors" Target="commentAuthors.xml"/><Relationship Id="rId211" Type="http://schemas.openxmlformats.org/officeDocument/2006/relationships/slide" Target="slides/slide207.xml"/><Relationship Id="rId232" Type="http://schemas.openxmlformats.org/officeDocument/2006/relationships/slide" Target="slides/slide228.xml"/><Relationship Id="rId253" Type="http://schemas.openxmlformats.org/officeDocument/2006/relationships/slide" Target="slides/slide249.xml"/><Relationship Id="rId274" Type="http://schemas.openxmlformats.org/officeDocument/2006/relationships/slide" Target="slides/slide270.xml"/><Relationship Id="rId295" Type="http://schemas.openxmlformats.org/officeDocument/2006/relationships/slide" Target="slides/slide291.xml"/><Relationship Id="rId309" Type="http://schemas.openxmlformats.org/officeDocument/2006/relationships/slide" Target="slides/slide305.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320" Type="http://schemas.openxmlformats.org/officeDocument/2006/relationships/slide" Target="slides/slide316.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341" Type="http://schemas.openxmlformats.org/officeDocument/2006/relationships/slide" Target="slides/slide337.xml"/><Relationship Id="rId201" Type="http://schemas.openxmlformats.org/officeDocument/2006/relationships/slide" Target="slides/slide197.xml"/><Relationship Id="rId222" Type="http://schemas.openxmlformats.org/officeDocument/2006/relationships/slide" Target="slides/slide218.xml"/><Relationship Id="rId243" Type="http://schemas.openxmlformats.org/officeDocument/2006/relationships/slide" Target="slides/slide239.xml"/><Relationship Id="rId264" Type="http://schemas.openxmlformats.org/officeDocument/2006/relationships/slide" Target="slides/slide260.xml"/><Relationship Id="rId285" Type="http://schemas.openxmlformats.org/officeDocument/2006/relationships/slide" Target="slides/slide281.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310" Type="http://schemas.openxmlformats.org/officeDocument/2006/relationships/slide" Target="slides/slide306.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331" Type="http://schemas.openxmlformats.org/officeDocument/2006/relationships/slide" Target="slides/slide327.xml"/><Relationship Id="rId352" Type="http://schemas.openxmlformats.org/officeDocument/2006/relationships/presProps" Target="presProps.xml"/><Relationship Id="rId1" Type="http://schemas.openxmlformats.org/officeDocument/2006/relationships/customXml" Target="../customXml/item1.xml"/><Relationship Id="rId212" Type="http://schemas.openxmlformats.org/officeDocument/2006/relationships/slide" Target="slides/slide208.xml"/><Relationship Id="rId233" Type="http://schemas.openxmlformats.org/officeDocument/2006/relationships/slide" Target="slides/slide229.xml"/><Relationship Id="rId254" Type="http://schemas.openxmlformats.org/officeDocument/2006/relationships/slide" Target="slides/slide250.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275" Type="http://schemas.openxmlformats.org/officeDocument/2006/relationships/slide" Target="slides/slide271.xml"/><Relationship Id="rId296" Type="http://schemas.openxmlformats.org/officeDocument/2006/relationships/slide" Target="slides/slide292.xml"/><Relationship Id="rId300" Type="http://schemas.openxmlformats.org/officeDocument/2006/relationships/slide" Target="slides/slide296.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321" Type="http://schemas.openxmlformats.org/officeDocument/2006/relationships/slide" Target="slides/slide317.xml"/><Relationship Id="rId342" Type="http://schemas.openxmlformats.org/officeDocument/2006/relationships/slide" Target="slides/slide338.xml"/><Relationship Id="rId202" Type="http://schemas.openxmlformats.org/officeDocument/2006/relationships/slide" Target="slides/slide198.xml"/><Relationship Id="rId223" Type="http://schemas.openxmlformats.org/officeDocument/2006/relationships/slide" Target="slides/slide219.xml"/><Relationship Id="rId244" Type="http://schemas.openxmlformats.org/officeDocument/2006/relationships/slide" Target="slides/slide240.xml"/><Relationship Id="rId18" Type="http://schemas.openxmlformats.org/officeDocument/2006/relationships/slide" Target="slides/slide14.xml"/><Relationship Id="rId39" Type="http://schemas.openxmlformats.org/officeDocument/2006/relationships/slide" Target="slides/slide35.xml"/><Relationship Id="rId265" Type="http://schemas.openxmlformats.org/officeDocument/2006/relationships/slide" Target="slides/slide261.xml"/><Relationship Id="rId286" Type="http://schemas.openxmlformats.org/officeDocument/2006/relationships/slide" Target="slides/slide282.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311" Type="http://schemas.openxmlformats.org/officeDocument/2006/relationships/slide" Target="slides/slide307.xml"/><Relationship Id="rId332" Type="http://schemas.openxmlformats.org/officeDocument/2006/relationships/slide" Target="slides/slide328.xml"/><Relationship Id="rId353" Type="http://schemas.openxmlformats.org/officeDocument/2006/relationships/viewProps" Target="viewProps.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slide" Target="slides/slide209.xml"/><Relationship Id="rId234" Type="http://schemas.openxmlformats.org/officeDocument/2006/relationships/slide" Target="slides/slide230.xml"/><Relationship Id="rId2" Type="http://schemas.openxmlformats.org/officeDocument/2006/relationships/customXml" Target="../customXml/item2.xml"/><Relationship Id="rId29" Type="http://schemas.openxmlformats.org/officeDocument/2006/relationships/slide" Target="slides/slide25.xml"/><Relationship Id="rId255" Type="http://schemas.openxmlformats.org/officeDocument/2006/relationships/slide" Target="slides/slide251.xml"/><Relationship Id="rId276" Type="http://schemas.openxmlformats.org/officeDocument/2006/relationships/slide" Target="slides/slide272.xml"/><Relationship Id="rId297" Type="http://schemas.openxmlformats.org/officeDocument/2006/relationships/slide" Target="slides/slide293.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301" Type="http://schemas.openxmlformats.org/officeDocument/2006/relationships/slide" Target="slides/slide297.xml"/><Relationship Id="rId322" Type="http://schemas.openxmlformats.org/officeDocument/2006/relationships/slide" Target="slides/slide318.xml"/><Relationship Id="rId343" Type="http://schemas.openxmlformats.org/officeDocument/2006/relationships/slide" Target="slides/slide339.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 Id="rId224" Type="http://schemas.openxmlformats.org/officeDocument/2006/relationships/slide" Target="slides/slide220.xml"/><Relationship Id="rId245" Type="http://schemas.openxmlformats.org/officeDocument/2006/relationships/slide" Target="slides/slide241.xml"/><Relationship Id="rId266" Type="http://schemas.openxmlformats.org/officeDocument/2006/relationships/slide" Target="slides/slide262.xml"/><Relationship Id="rId287" Type="http://schemas.openxmlformats.org/officeDocument/2006/relationships/slide" Target="slides/slide283.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312" Type="http://schemas.openxmlformats.org/officeDocument/2006/relationships/slide" Target="slides/slide308.xml"/><Relationship Id="rId333" Type="http://schemas.openxmlformats.org/officeDocument/2006/relationships/slide" Target="slides/slide329.xml"/><Relationship Id="rId354" Type="http://schemas.openxmlformats.org/officeDocument/2006/relationships/theme" Target="theme/theme1.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slide" Target="slides/slide210.xml"/><Relationship Id="rId235" Type="http://schemas.openxmlformats.org/officeDocument/2006/relationships/slide" Target="slides/slide231.xml"/><Relationship Id="rId256" Type="http://schemas.openxmlformats.org/officeDocument/2006/relationships/slide" Target="slides/slide252.xml"/><Relationship Id="rId277" Type="http://schemas.openxmlformats.org/officeDocument/2006/relationships/slide" Target="slides/slide273.xml"/><Relationship Id="rId298" Type="http://schemas.openxmlformats.org/officeDocument/2006/relationships/slide" Target="slides/slide294.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302" Type="http://schemas.openxmlformats.org/officeDocument/2006/relationships/slide" Target="slides/slide298.xml"/><Relationship Id="rId323" Type="http://schemas.openxmlformats.org/officeDocument/2006/relationships/slide" Target="slides/slide319.xml"/><Relationship Id="rId344" Type="http://schemas.openxmlformats.org/officeDocument/2006/relationships/slide" Target="slides/slide340.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179" Type="http://schemas.openxmlformats.org/officeDocument/2006/relationships/slide" Target="slides/slide175.xml"/><Relationship Id="rId190" Type="http://schemas.openxmlformats.org/officeDocument/2006/relationships/slide" Target="slides/slide186.xml"/><Relationship Id="rId204" Type="http://schemas.openxmlformats.org/officeDocument/2006/relationships/slide" Target="slides/slide200.xml"/><Relationship Id="rId225" Type="http://schemas.openxmlformats.org/officeDocument/2006/relationships/slide" Target="slides/slide221.xml"/><Relationship Id="rId246" Type="http://schemas.openxmlformats.org/officeDocument/2006/relationships/slide" Target="slides/slide242.xml"/><Relationship Id="rId267" Type="http://schemas.openxmlformats.org/officeDocument/2006/relationships/slide" Target="slides/slide263.xml"/><Relationship Id="rId288" Type="http://schemas.openxmlformats.org/officeDocument/2006/relationships/slide" Target="slides/slide284.xml"/><Relationship Id="rId106" Type="http://schemas.openxmlformats.org/officeDocument/2006/relationships/slide" Target="slides/slide102.xml"/><Relationship Id="rId127" Type="http://schemas.openxmlformats.org/officeDocument/2006/relationships/slide" Target="slides/slide123.xml"/><Relationship Id="rId313" Type="http://schemas.openxmlformats.org/officeDocument/2006/relationships/slide" Target="slides/slide309.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94" Type="http://schemas.openxmlformats.org/officeDocument/2006/relationships/slide" Target="slides/slide90.xml"/><Relationship Id="rId148" Type="http://schemas.openxmlformats.org/officeDocument/2006/relationships/slide" Target="slides/slide144.xml"/><Relationship Id="rId169" Type="http://schemas.openxmlformats.org/officeDocument/2006/relationships/slide" Target="slides/slide165.xml"/><Relationship Id="rId334" Type="http://schemas.openxmlformats.org/officeDocument/2006/relationships/slide" Target="slides/slide330.xml"/><Relationship Id="rId355" Type="http://schemas.openxmlformats.org/officeDocument/2006/relationships/tableStyles" Target="tableStyles.xml"/><Relationship Id="rId4" Type="http://schemas.openxmlformats.org/officeDocument/2006/relationships/slideMaster" Target="slideMasters/slideMaster1.xml"/><Relationship Id="rId180" Type="http://schemas.openxmlformats.org/officeDocument/2006/relationships/slide" Target="slides/slide176.xml"/><Relationship Id="rId215" Type="http://schemas.openxmlformats.org/officeDocument/2006/relationships/slide" Target="slides/slide211.xml"/><Relationship Id="rId236" Type="http://schemas.openxmlformats.org/officeDocument/2006/relationships/slide" Target="slides/slide232.xml"/><Relationship Id="rId257" Type="http://schemas.openxmlformats.org/officeDocument/2006/relationships/slide" Target="slides/slide253.xml"/><Relationship Id="rId278" Type="http://schemas.openxmlformats.org/officeDocument/2006/relationships/slide" Target="slides/slide274.xml"/><Relationship Id="rId303" Type="http://schemas.openxmlformats.org/officeDocument/2006/relationships/slide" Target="slides/slide299.xml"/><Relationship Id="rId42" Type="http://schemas.openxmlformats.org/officeDocument/2006/relationships/slide" Target="slides/slide38.xml"/><Relationship Id="rId84" Type="http://schemas.openxmlformats.org/officeDocument/2006/relationships/slide" Target="slides/slide80.xml"/><Relationship Id="rId138" Type="http://schemas.openxmlformats.org/officeDocument/2006/relationships/slide" Target="slides/slide134.xml"/><Relationship Id="rId345" Type="http://schemas.openxmlformats.org/officeDocument/2006/relationships/slide" Target="slides/slide341.xml"/><Relationship Id="rId191" Type="http://schemas.openxmlformats.org/officeDocument/2006/relationships/slide" Target="slides/slide187.xml"/><Relationship Id="rId205" Type="http://schemas.openxmlformats.org/officeDocument/2006/relationships/slide" Target="slides/slide201.xml"/><Relationship Id="rId247" Type="http://schemas.openxmlformats.org/officeDocument/2006/relationships/slide" Target="slides/slide243.xml"/><Relationship Id="rId107" Type="http://schemas.openxmlformats.org/officeDocument/2006/relationships/slide" Target="slides/slide103.xml"/><Relationship Id="rId289" Type="http://schemas.openxmlformats.org/officeDocument/2006/relationships/slide" Target="slides/slide285.xml"/><Relationship Id="rId11" Type="http://schemas.openxmlformats.org/officeDocument/2006/relationships/slide" Target="slides/slide7.xml"/><Relationship Id="rId53" Type="http://schemas.openxmlformats.org/officeDocument/2006/relationships/slide" Target="slides/slide49.xml"/><Relationship Id="rId149" Type="http://schemas.openxmlformats.org/officeDocument/2006/relationships/slide" Target="slides/slide145.xml"/><Relationship Id="rId314" Type="http://schemas.openxmlformats.org/officeDocument/2006/relationships/slide" Target="slides/slide310.xml"/><Relationship Id="rId356" Type="http://schemas.microsoft.com/office/2016/11/relationships/changesInfo" Target="changesInfos/changesInfo1.xml"/><Relationship Id="rId95" Type="http://schemas.openxmlformats.org/officeDocument/2006/relationships/slide" Target="slides/slide91.xml"/><Relationship Id="rId160" Type="http://schemas.openxmlformats.org/officeDocument/2006/relationships/slide" Target="slides/slide156.xml"/><Relationship Id="rId216" Type="http://schemas.openxmlformats.org/officeDocument/2006/relationships/slide" Target="slides/slide212.xml"/><Relationship Id="rId258" Type="http://schemas.openxmlformats.org/officeDocument/2006/relationships/slide" Target="slides/slide254.xml"/><Relationship Id="rId22" Type="http://schemas.openxmlformats.org/officeDocument/2006/relationships/slide" Target="slides/slide18.xml"/><Relationship Id="rId64" Type="http://schemas.openxmlformats.org/officeDocument/2006/relationships/slide" Target="slides/slide60.xml"/><Relationship Id="rId118" Type="http://schemas.openxmlformats.org/officeDocument/2006/relationships/slide" Target="slides/slide114.xml"/><Relationship Id="rId325" Type="http://schemas.openxmlformats.org/officeDocument/2006/relationships/slide" Target="slides/slide321.xml"/><Relationship Id="rId171" Type="http://schemas.openxmlformats.org/officeDocument/2006/relationships/slide" Target="slides/slide167.xml"/><Relationship Id="rId227" Type="http://schemas.openxmlformats.org/officeDocument/2006/relationships/slide" Target="slides/slide223.xml"/><Relationship Id="rId269" Type="http://schemas.openxmlformats.org/officeDocument/2006/relationships/slide" Target="slides/slide265.xml"/><Relationship Id="rId33" Type="http://schemas.openxmlformats.org/officeDocument/2006/relationships/slide" Target="slides/slide29.xml"/><Relationship Id="rId129" Type="http://schemas.openxmlformats.org/officeDocument/2006/relationships/slide" Target="slides/slide125.xml"/><Relationship Id="rId280" Type="http://schemas.openxmlformats.org/officeDocument/2006/relationships/slide" Target="slides/slide276.xml"/><Relationship Id="rId336" Type="http://schemas.openxmlformats.org/officeDocument/2006/relationships/slide" Target="slides/slide332.xml"/><Relationship Id="rId75" Type="http://schemas.openxmlformats.org/officeDocument/2006/relationships/slide" Target="slides/slide71.xml"/><Relationship Id="rId140" Type="http://schemas.openxmlformats.org/officeDocument/2006/relationships/slide" Target="slides/slide136.xml"/><Relationship Id="rId182" Type="http://schemas.openxmlformats.org/officeDocument/2006/relationships/slide" Target="slides/slide178.xml"/><Relationship Id="rId6" Type="http://schemas.openxmlformats.org/officeDocument/2006/relationships/slide" Target="slides/slide2.xml"/><Relationship Id="rId238" Type="http://schemas.openxmlformats.org/officeDocument/2006/relationships/slide" Target="slides/slide234.xml"/><Relationship Id="rId291" Type="http://schemas.openxmlformats.org/officeDocument/2006/relationships/slide" Target="slides/slide287.xml"/><Relationship Id="rId305" Type="http://schemas.openxmlformats.org/officeDocument/2006/relationships/slide" Target="slides/slide301.xml"/><Relationship Id="rId347" Type="http://schemas.openxmlformats.org/officeDocument/2006/relationships/slide" Target="slides/slide343.xml"/><Relationship Id="rId44" Type="http://schemas.openxmlformats.org/officeDocument/2006/relationships/slide" Target="slides/slide40.xml"/><Relationship Id="rId86" Type="http://schemas.openxmlformats.org/officeDocument/2006/relationships/slide" Target="slides/slide82.xml"/><Relationship Id="rId151" Type="http://schemas.openxmlformats.org/officeDocument/2006/relationships/slide" Target="slides/slide147.xml"/><Relationship Id="rId193" Type="http://schemas.openxmlformats.org/officeDocument/2006/relationships/slide" Target="slides/slide189.xml"/><Relationship Id="rId207" Type="http://schemas.openxmlformats.org/officeDocument/2006/relationships/slide" Target="slides/slide203.xml"/><Relationship Id="rId249" Type="http://schemas.openxmlformats.org/officeDocument/2006/relationships/slide" Target="slides/slide245.xml"/><Relationship Id="rId13" Type="http://schemas.openxmlformats.org/officeDocument/2006/relationships/slide" Target="slides/slide9.xml"/><Relationship Id="rId109" Type="http://schemas.openxmlformats.org/officeDocument/2006/relationships/slide" Target="slides/slide105.xml"/><Relationship Id="rId260" Type="http://schemas.openxmlformats.org/officeDocument/2006/relationships/slide" Target="slides/slide256.xml"/><Relationship Id="rId316" Type="http://schemas.openxmlformats.org/officeDocument/2006/relationships/slide" Target="slides/slide312.xml"/><Relationship Id="rId55" Type="http://schemas.openxmlformats.org/officeDocument/2006/relationships/slide" Target="slides/slide51.xml"/><Relationship Id="rId97" Type="http://schemas.openxmlformats.org/officeDocument/2006/relationships/slide" Target="slides/slide93.xml"/><Relationship Id="rId120" Type="http://schemas.openxmlformats.org/officeDocument/2006/relationships/slide" Target="slides/slide116.xml"/><Relationship Id="rId162" Type="http://schemas.openxmlformats.org/officeDocument/2006/relationships/slide" Target="slides/slide158.xml"/><Relationship Id="rId218" Type="http://schemas.openxmlformats.org/officeDocument/2006/relationships/slide" Target="slides/slide214.xml"/><Relationship Id="rId271" Type="http://schemas.openxmlformats.org/officeDocument/2006/relationships/slide" Target="slides/slide267.xml"/><Relationship Id="rId24" Type="http://schemas.openxmlformats.org/officeDocument/2006/relationships/slide" Target="slides/slide20.xml"/><Relationship Id="rId66" Type="http://schemas.openxmlformats.org/officeDocument/2006/relationships/slide" Target="slides/slide62.xml"/><Relationship Id="rId131" Type="http://schemas.openxmlformats.org/officeDocument/2006/relationships/slide" Target="slides/slide127.xml"/><Relationship Id="rId327" Type="http://schemas.openxmlformats.org/officeDocument/2006/relationships/slide" Target="slides/slide323.xml"/><Relationship Id="rId173" Type="http://schemas.openxmlformats.org/officeDocument/2006/relationships/slide" Target="slides/slide169.xml"/><Relationship Id="rId229" Type="http://schemas.openxmlformats.org/officeDocument/2006/relationships/slide" Target="slides/slide225.xml"/><Relationship Id="rId240" Type="http://schemas.openxmlformats.org/officeDocument/2006/relationships/slide" Target="slides/slide236.xml"/><Relationship Id="rId35" Type="http://schemas.openxmlformats.org/officeDocument/2006/relationships/slide" Target="slides/slide31.xml"/><Relationship Id="rId77" Type="http://schemas.openxmlformats.org/officeDocument/2006/relationships/slide" Target="slides/slide73.xml"/><Relationship Id="rId100" Type="http://schemas.openxmlformats.org/officeDocument/2006/relationships/slide" Target="slides/slide96.xml"/><Relationship Id="rId282" Type="http://schemas.openxmlformats.org/officeDocument/2006/relationships/slide" Target="slides/slide278.xml"/><Relationship Id="rId338" Type="http://schemas.openxmlformats.org/officeDocument/2006/relationships/slide" Target="slides/slide334.xml"/><Relationship Id="rId8" Type="http://schemas.openxmlformats.org/officeDocument/2006/relationships/slide" Target="slides/slide4.xml"/><Relationship Id="rId142" Type="http://schemas.openxmlformats.org/officeDocument/2006/relationships/slide" Target="slides/slide138.xml"/><Relationship Id="rId184" Type="http://schemas.openxmlformats.org/officeDocument/2006/relationships/slide" Target="slides/slide180.xml"/><Relationship Id="rId251" Type="http://schemas.openxmlformats.org/officeDocument/2006/relationships/slide" Target="slides/slide24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yk Machel" userId="bac18e48-6027-43a7-ad6c-908677cc280e" providerId="ADAL" clId="{8B62A2C2-DC80-4A13-AC30-07F24C473E94}"/>
    <pc:docChg chg="undo custSel delSld modSld">
      <pc:chgData name="Patryk Machel" userId="bac18e48-6027-43a7-ad6c-908677cc280e" providerId="ADAL" clId="{8B62A2C2-DC80-4A13-AC30-07F24C473E94}" dt="2026-05-11T10:08:35.558" v="11" actId="2696"/>
      <pc:docMkLst>
        <pc:docMk/>
      </pc:docMkLst>
      <pc:sldChg chg="modSp mod">
        <pc:chgData name="Patryk Machel" userId="bac18e48-6027-43a7-ad6c-908677cc280e" providerId="ADAL" clId="{8B62A2C2-DC80-4A13-AC30-07F24C473E94}" dt="2026-05-11T09:44:02.661" v="1" actId="27636"/>
        <pc:sldMkLst>
          <pc:docMk/>
          <pc:sldMk cId="1454020452" sldId="433"/>
        </pc:sldMkLst>
        <pc:spChg chg="mod">
          <ac:chgData name="Patryk Machel" userId="bac18e48-6027-43a7-ad6c-908677cc280e" providerId="ADAL" clId="{8B62A2C2-DC80-4A13-AC30-07F24C473E94}" dt="2026-05-11T09:44:02.661" v="1" actId="27636"/>
          <ac:spMkLst>
            <pc:docMk/>
            <pc:sldMk cId="1454020452" sldId="433"/>
            <ac:spMk id="3" creationId="{267FAC9F-1DE3-4D91-A210-F46854FD4C4B}"/>
          </ac:spMkLst>
        </pc:spChg>
      </pc:sldChg>
      <pc:sldChg chg="del">
        <pc:chgData name="Patryk Machel" userId="bac18e48-6027-43a7-ad6c-908677cc280e" providerId="ADAL" clId="{8B62A2C2-DC80-4A13-AC30-07F24C473E94}" dt="2026-05-11T10:08:35.558" v="11" actId="2696"/>
        <pc:sldMkLst>
          <pc:docMk/>
          <pc:sldMk cId="4080799894" sldId="605"/>
        </pc:sldMkLst>
      </pc:sldChg>
      <pc:sldChg chg="addSp delSp modSp mod">
        <pc:chgData name="Patryk Machel" userId="bac18e48-6027-43a7-ad6c-908677cc280e" providerId="ADAL" clId="{8B62A2C2-DC80-4A13-AC30-07F24C473E94}" dt="2026-05-11T09:44:30.705" v="10" actId="20577"/>
        <pc:sldMkLst>
          <pc:docMk/>
          <pc:sldMk cId="2988974093" sldId="606"/>
        </pc:sldMkLst>
        <pc:spChg chg="add del mod">
          <ac:chgData name="Patryk Machel" userId="bac18e48-6027-43a7-ad6c-908677cc280e" providerId="ADAL" clId="{8B62A2C2-DC80-4A13-AC30-07F24C473E94}" dt="2026-05-11T09:44:11.727" v="4" actId="478"/>
          <ac:spMkLst>
            <pc:docMk/>
            <pc:sldMk cId="2988974093" sldId="606"/>
            <ac:spMk id="4" creationId="{E20D3E48-725B-6FCE-FA65-1B479E9E956F}"/>
          </ac:spMkLst>
        </pc:spChg>
        <pc:spChg chg="add mod">
          <ac:chgData name="Patryk Machel" userId="bac18e48-6027-43a7-ad6c-908677cc280e" providerId="ADAL" clId="{8B62A2C2-DC80-4A13-AC30-07F24C473E94}" dt="2026-05-11T09:44:30.705" v="10" actId="20577"/>
          <ac:spMkLst>
            <pc:docMk/>
            <pc:sldMk cId="2988974093" sldId="606"/>
            <ac:spMk id="5" creationId="{63619850-2B30-B66D-83C4-F2E25F1BB179}"/>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pl-PL"/>
              <a:t>Kliknij, aby edytować styl</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5/11/2026</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braz panoramiczny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pl-PL"/>
              <a:t>Kliknij ikonę, aby dodać obraz</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5/11/2026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pl-PL"/>
              <a:t>Kliknij, aby edytować styl</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5/11/2026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pl-PL"/>
              <a:t>Kliknij, aby edytować styl</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5/11/2026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pl-PL"/>
              <a:t>Kliknij, aby edytować styl</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5/11/2026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a">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pl-PL"/>
              <a:t>Kliknij, aby edytować styl</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Edytuj style wzorca tekstu</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Edytuj style wzorca tekstu</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Edytuj style wzorca tekstu</a:t>
            </a:r>
          </a:p>
        </p:txBody>
      </p:sp>
      <p:sp>
        <p:nvSpPr>
          <p:cNvPr id="3" name="Date Placeholder 2"/>
          <p:cNvSpPr>
            <a:spLocks noGrp="1"/>
          </p:cNvSpPr>
          <p:nvPr>
            <p:ph type="dt" sz="half" idx="10"/>
          </p:nvPr>
        </p:nvSpPr>
        <p:spPr/>
        <p:txBody>
          <a:bodyPr/>
          <a:lstStyle/>
          <a:p>
            <a:fld id="{48A87A34-81AB-432B-8DAE-1953F412C126}" type="datetimeFigureOut">
              <a:rPr lang="en-US" dirty="0"/>
              <a:t>5/11/2026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umna obraz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pl-PL"/>
              <a:t>Kliknij, aby edytować styl</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pl-PL"/>
              <a:t>Kliknij ikonę, aby dodać obraz</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Edytuj style wzorca tekstu</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pl-PL"/>
              <a:t>Kliknij ikonę, aby dodać obraz</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Edytuj style wzorca tekstu</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pl-PL"/>
              <a:t>Kliknij ikonę, aby dodać obraz</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Edytuj style wzorca tekstu</a:t>
            </a:r>
          </a:p>
        </p:txBody>
      </p:sp>
      <p:sp>
        <p:nvSpPr>
          <p:cNvPr id="3" name="Date Placeholder 2"/>
          <p:cNvSpPr>
            <a:spLocks noGrp="1"/>
          </p:cNvSpPr>
          <p:nvPr>
            <p:ph type="dt" sz="half" idx="10"/>
          </p:nvPr>
        </p:nvSpPr>
        <p:spPr/>
        <p:txBody>
          <a:bodyPr/>
          <a:lstStyle/>
          <a:p>
            <a:fld id="{48A87A34-81AB-432B-8DAE-1953F412C126}" type="datetimeFigureOut">
              <a:rPr lang="en-US" dirty="0"/>
              <a:t>5/11/2026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pl-PL"/>
              <a:t>Kliknij, aby edytować styl</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48A87A34-81AB-432B-8DAE-1953F412C126}" type="datetimeFigureOut">
              <a:rPr lang="en-US" dirty="0"/>
              <a:t>5/11/2026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pl-PL"/>
              <a:t>Kliknij, aby edytować styl</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1141410" y="3073397"/>
            <a:ext cx="4878391" cy="2717801"/>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6172200" y="3073397"/>
            <a:ext cx="4875210" cy="2717801"/>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5/11/2026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5/11/2026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pl-PL"/>
              </a:p>
            </p:txBody>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pl-PL"/>
              </a:p>
            </p:txBody>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pl-PL"/>
              </a:p>
            </p:txBody>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pl-PL"/>
              </a:p>
            </p:txBody>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pl-PL"/>
              </a:p>
            </p:txBody>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r>
              <a:rPr lang="pl-PL" dirty="0"/>
              <a:t>Podstawa prawna wykonywania pomiarów</a:t>
            </a:r>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5/11/2026</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370.png"/><Relationship Id="rId2" Type="http://schemas.openxmlformats.org/officeDocument/2006/relationships/image" Target="../media/image360.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430.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540.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package" Target="../embeddings/Microsoft_Word_Document1.docx"/><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a 21">
            <a:extLst>
              <a:ext uri="{FF2B5EF4-FFF2-40B4-BE49-F238E27FC236}">
                <a16:creationId xmlns:a16="http://schemas.microsoft.com/office/drawing/2014/main" id="{05C18C66-BE88-F141-86A4-E85C44AE91FA}"/>
              </a:ext>
            </a:extLst>
          </p:cNvPr>
          <p:cNvGrpSpPr/>
          <p:nvPr/>
        </p:nvGrpSpPr>
        <p:grpSpPr>
          <a:xfrm>
            <a:off x="4660692" y="456266"/>
            <a:ext cx="1252016" cy="142043"/>
            <a:chOff x="4660692" y="456266"/>
            <a:chExt cx="1252016" cy="142043"/>
          </a:xfrm>
        </p:grpSpPr>
        <p:cxnSp>
          <p:nvCxnSpPr>
            <p:cNvPr id="19" name="Łącznik prosty 18">
              <a:extLst>
                <a:ext uri="{FF2B5EF4-FFF2-40B4-BE49-F238E27FC236}">
                  <a16:creationId xmlns:a16="http://schemas.microsoft.com/office/drawing/2014/main" id="{75EFA76C-A79C-B744-A3F5-984016FF76EF}"/>
                </a:ext>
              </a:extLst>
            </p:cNvPr>
            <p:cNvCxnSpPr>
              <a:cxnSpLocks/>
            </p:cNvCxnSpPr>
            <p:nvPr/>
          </p:nvCxnSpPr>
          <p:spPr>
            <a:xfrm flipV="1">
              <a:off x="4660692" y="519343"/>
              <a:ext cx="1252016" cy="7944"/>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21" name="Łącznik prosty 20">
              <a:extLst>
                <a:ext uri="{FF2B5EF4-FFF2-40B4-BE49-F238E27FC236}">
                  <a16:creationId xmlns:a16="http://schemas.microsoft.com/office/drawing/2014/main" id="{A390CB6F-AD4A-1E46-9675-1C2F980F291C}"/>
                </a:ext>
              </a:extLst>
            </p:cNvPr>
            <p:cNvCxnSpPr/>
            <p:nvPr/>
          </p:nvCxnSpPr>
          <p:spPr>
            <a:xfrm>
              <a:off x="5912708" y="456266"/>
              <a:ext cx="0" cy="142043"/>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grpSp>
      <p:sp>
        <p:nvSpPr>
          <p:cNvPr id="14" name="pole tekstowe 13">
            <a:extLst>
              <a:ext uri="{FF2B5EF4-FFF2-40B4-BE49-F238E27FC236}">
                <a16:creationId xmlns:a16="http://schemas.microsoft.com/office/drawing/2014/main" id="{25211729-48F2-7E4B-949B-651DDA477AB3}"/>
              </a:ext>
            </a:extLst>
          </p:cNvPr>
          <p:cNvSpPr txBox="1"/>
          <p:nvPr/>
        </p:nvSpPr>
        <p:spPr>
          <a:xfrm>
            <a:off x="4744359" y="2973271"/>
            <a:ext cx="6740976" cy="923330"/>
          </a:xfrm>
          <a:prstGeom prst="rect">
            <a:avLst/>
          </a:prstGeom>
          <a:noFill/>
        </p:spPr>
        <p:txBody>
          <a:bodyPr wrap="square" lIns="91440" tIns="45720" rIns="91440" bIns="45720" rtlCol="0" anchor="t">
            <a:spAutoFit/>
          </a:bodyPr>
          <a:lstStyle/>
          <a:p>
            <a:pPr algn="just"/>
            <a:r>
              <a:rPr lang="pl-PL" sz="2700" b="1" dirty="0">
                <a:solidFill>
                  <a:srgbClr val="C00000"/>
                </a:solidFill>
                <a:latin typeface="Poppins"/>
                <a:ea typeface="Lato Black"/>
                <a:cs typeface="Poppins"/>
              </a:rPr>
              <a:t>Pomiary elektryczne – szkolenie specjalistyczne</a:t>
            </a:r>
            <a:endParaRPr lang="en-US" sz="2700" b="1" dirty="0">
              <a:solidFill>
                <a:srgbClr val="C00000"/>
              </a:solidFill>
              <a:latin typeface="Poppins"/>
              <a:ea typeface="Lato Black"/>
              <a:cs typeface="Poppins"/>
            </a:endParaRPr>
          </a:p>
        </p:txBody>
      </p:sp>
      <p:grpSp>
        <p:nvGrpSpPr>
          <p:cNvPr id="38" name="Grupa 37">
            <a:extLst>
              <a:ext uri="{FF2B5EF4-FFF2-40B4-BE49-F238E27FC236}">
                <a16:creationId xmlns:a16="http://schemas.microsoft.com/office/drawing/2014/main" id="{DB108BC1-F9BE-014F-8917-AA8DB363DA7D}"/>
              </a:ext>
            </a:extLst>
          </p:cNvPr>
          <p:cNvGrpSpPr/>
          <p:nvPr/>
        </p:nvGrpSpPr>
        <p:grpSpPr>
          <a:xfrm>
            <a:off x="9658905" y="506027"/>
            <a:ext cx="1904260" cy="6004480"/>
            <a:chOff x="9658905" y="506027"/>
            <a:chExt cx="1904260" cy="6004480"/>
          </a:xfrm>
        </p:grpSpPr>
        <p:cxnSp>
          <p:nvCxnSpPr>
            <p:cNvPr id="24" name="Łącznik prosty 23">
              <a:extLst>
                <a:ext uri="{FF2B5EF4-FFF2-40B4-BE49-F238E27FC236}">
                  <a16:creationId xmlns:a16="http://schemas.microsoft.com/office/drawing/2014/main" id="{B9B298CE-99EE-C941-90EA-4C9B29F330C8}"/>
                </a:ext>
              </a:extLst>
            </p:cNvPr>
            <p:cNvCxnSpPr/>
            <p:nvPr/>
          </p:nvCxnSpPr>
          <p:spPr>
            <a:xfrm>
              <a:off x="9658905" y="6431872"/>
              <a:ext cx="1899821" cy="0"/>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26" name="Łącznik prosty 25">
              <a:extLst>
                <a:ext uri="{FF2B5EF4-FFF2-40B4-BE49-F238E27FC236}">
                  <a16:creationId xmlns:a16="http://schemas.microsoft.com/office/drawing/2014/main" id="{8A251E88-A3C3-4C4F-819A-F31C5990E78C}"/>
                </a:ext>
              </a:extLst>
            </p:cNvPr>
            <p:cNvCxnSpPr>
              <a:cxnSpLocks/>
            </p:cNvCxnSpPr>
            <p:nvPr/>
          </p:nvCxnSpPr>
          <p:spPr>
            <a:xfrm>
              <a:off x="11563165" y="506027"/>
              <a:ext cx="0" cy="5925845"/>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32" name="Łącznik prosty 31">
              <a:extLst>
                <a:ext uri="{FF2B5EF4-FFF2-40B4-BE49-F238E27FC236}">
                  <a16:creationId xmlns:a16="http://schemas.microsoft.com/office/drawing/2014/main" id="{12EAD400-6E47-A848-86D2-917037633EA6}"/>
                </a:ext>
              </a:extLst>
            </p:cNvPr>
            <p:cNvCxnSpPr/>
            <p:nvPr/>
          </p:nvCxnSpPr>
          <p:spPr>
            <a:xfrm>
              <a:off x="10861829" y="519343"/>
              <a:ext cx="696897" cy="0"/>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cxnSp>
          <p:nvCxnSpPr>
            <p:cNvPr id="34" name="Łącznik prosty 33">
              <a:extLst>
                <a:ext uri="{FF2B5EF4-FFF2-40B4-BE49-F238E27FC236}">
                  <a16:creationId xmlns:a16="http://schemas.microsoft.com/office/drawing/2014/main" id="{FF267435-9DE0-4A40-8037-3980BA25DAA1}"/>
                </a:ext>
              </a:extLst>
            </p:cNvPr>
            <p:cNvCxnSpPr/>
            <p:nvPr/>
          </p:nvCxnSpPr>
          <p:spPr>
            <a:xfrm>
              <a:off x="9663344" y="6355148"/>
              <a:ext cx="0" cy="155359"/>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grpSp>
      <p:pic>
        <p:nvPicPr>
          <p:cNvPr id="2" name="Picture 1">
            <a:extLst>
              <a:ext uri="{FF2B5EF4-FFF2-40B4-BE49-F238E27FC236}">
                <a16:creationId xmlns:a16="http://schemas.microsoft.com/office/drawing/2014/main" id="{BFCA8E7F-0038-C6C7-3F13-6CADEFE4F23A}"/>
              </a:ext>
            </a:extLst>
          </p:cNvPr>
          <p:cNvPicPr>
            <a:picLocks noChangeAspect="1"/>
          </p:cNvPicPr>
          <p:nvPr/>
        </p:nvPicPr>
        <p:blipFill>
          <a:blip r:embed="rId2"/>
          <a:stretch>
            <a:fillRect/>
          </a:stretch>
        </p:blipFill>
        <p:spPr>
          <a:xfrm>
            <a:off x="6029778" y="230187"/>
            <a:ext cx="4804228" cy="582840"/>
          </a:xfrm>
          <a:prstGeom prst="rect">
            <a:avLst/>
          </a:prstGeom>
        </p:spPr>
      </p:pic>
      <p:pic>
        <p:nvPicPr>
          <p:cNvPr id="3" name="Obraz 2" descr="Obraz zawierający tekst, zrzut ekranu, Czcionka, Grafika&#10;&#10;Zawartość wygenerowana przez AI może być niepoprawna.">
            <a:extLst>
              <a:ext uri="{FF2B5EF4-FFF2-40B4-BE49-F238E27FC236}">
                <a16:creationId xmlns:a16="http://schemas.microsoft.com/office/drawing/2014/main" id="{461BC0E3-13C6-7F8E-5A9D-D9AE20BD21FD}"/>
              </a:ext>
            </a:extLst>
          </p:cNvPr>
          <p:cNvPicPr>
            <a:picLocks noChangeAspect="1"/>
          </p:cNvPicPr>
          <p:nvPr/>
        </p:nvPicPr>
        <p:blipFill>
          <a:blip r:embed="rId3"/>
          <a:stretch>
            <a:fillRect/>
          </a:stretch>
        </p:blipFill>
        <p:spPr>
          <a:xfrm>
            <a:off x="-6889" y="1163135"/>
            <a:ext cx="4667250" cy="4705350"/>
          </a:xfrm>
          <a:prstGeom prst="rect">
            <a:avLst/>
          </a:prstGeom>
        </p:spPr>
      </p:pic>
      <p:sp>
        <p:nvSpPr>
          <p:cNvPr id="5" name="pole tekstowe 4">
            <a:extLst>
              <a:ext uri="{FF2B5EF4-FFF2-40B4-BE49-F238E27FC236}">
                <a16:creationId xmlns:a16="http://schemas.microsoft.com/office/drawing/2014/main" id="{63619850-2B30-B66D-83C4-F2E25F1BB179}"/>
              </a:ext>
            </a:extLst>
          </p:cNvPr>
          <p:cNvSpPr txBox="1"/>
          <p:nvPr/>
        </p:nvSpPr>
        <p:spPr>
          <a:xfrm>
            <a:off x="4738192" y="5493264"/>
            <a:ext cx="6710406" cy="738664"/>
          </a:xfrm>
          <a:prstGeom prst="rect">
            <a:avLst/>
          </a:prstGeom>
          <a:noFill/>
        </p:spPr>
        <p:txBody>
          <a:bodyPr wrap="square">
            <a:spAutoFit/>
          </a:bodyPr>
          <a:lstStyle/>
          <a:p>
            <a:pPr algn="just">
              <a:buNone/>
            </a:pPr>
            <a:r>
              <a:rPr lang="pl-PL" sz="1050" dirty="0">
                <a:solidFill>
                  <a:schemeClr val="bg1"/>
                </a:solidFill>
                <a:effectLst/>
                <a:latin typeface="Tahoma" panose="020B0604030504040204" pitchFamily="34" charset="0"/>
                <a:ea typeface="Times New Roman" panose="02020603050405020304" pitchFamily="18" charset="0"/>
              </a:rPr>
              <a:t>Projekt pn. „Utworzenie i funkcjonowanie Branżowego Centrum Umiejętności w branży elektroenergetycznej” w ramach Krajowego Planu Odbudowy i Zwiększania Odporności, w Komponencie A „Odporność </a:t>
            </a:r>
            <a:br>
              <a:rPr lang="pl-PL" sz="1050" dirty="0">
                <a:solidFill>
                  <a:schemeClr val="bg1"/>
                </a:solidFill>
                <a:effectLst/>
                <a:latin typeface="Tahoma" panose="020B0604030504040204" pitchFamily="34" charset="0"/>
                <a:ea typeface="Times New Roman" panose="02020603050405020304" pitchFamily="18" charset="0"/>
              </a:rPr>
            </a:br>
            <a:r>
              <a:rPr lang="pl-PL" sz="1050" dirty="0">
                <a:solidFill>
                  <a:schemeClr val="bg1"/>
                </a:solidFill>
                <a:effectLst/>
                <a:latin typeface="Tahoma" panose="020B0604030504040204" pitchFamily="34" charset="0"/>
                <a:ea typeface="Times New Roman" panose="02020603050405020304" pitchFamily="18" charset="0"/>
              </a:rPr>
              <a:t>i konkurencyjność gospodarki”, jako inwestycja A3.1.1 „Wsparcie rozwoju nowoczesnego kształcenia zawodowego, szkolnictwa wyższego oraz uczenia się przez całe życie”</a:t>
            </a:r>
            <a:endParaRPr lang="pl-PL" sz="16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88974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37AF922-1070-455F-91C4-539B4357A1E2}"/>
              </a:ext>
            </a:extLst>
          </p:cNvPr>
          <p:cNvSpPr>
            <a:spLocks noGrp="1"/>
          </p:cNvSpPr>
          <p:nvPr>
            <p:ph idx="1"/>
          </p:nvPr>
        </p:nvSpPr>
        <p:spPr/>
        <p:txBody>
          <a:bodyPr/>
          <a:lstStyle/>
          <a:p>
            <a:pPr lvl="0">
              <a:buSzPct val="100000"/>
            </a:pPr>
            <a:r>
              <a:rPr lang="pl-PL" dirty="0">
                <a:solidFill>
                  <a:schemeClr val="bg1"/>
                </a:solidFill>
              </a:rPr>
              <a:t>Pomiar zużycia energii – liczniki w łatwo dostępnym miejscu;</a:t>
            </a:r>
          </a:p>
          <a:p>
            <a:pPr lvl="0">
              <a:buSzPct val="100000"/>
            </a:pPr>
            <a:r>
              <a:rPr lang="pl-PL" dirty="0">
                <a:solidFill>
                  <a:schemeClr val="bg1"/>
                </a:solidFill>
              </a:rPr>
              <a:t>Łatwy dostęp do wymiany przewodów (kanały, szyby instalacyjne);</a:t>
            </a:r>
          </a:p>
          <a:p>
            <a:pPr lvl="0">
              <a:buSzPct val="100000"/>
            </a:pPr>
            <a:r>
              <a:rPr lang="pl-PL" dirty="0">
                <a:solidFill>
                  <a:schemeClr val="bg1"/>
                </a:solidFill>
              </a:rPr>
              <a:t>Obowiązkowe zabezpieczenia: RCD, wyłączniki nadprądowe w obwodach odbiorczych, ochrona przeciwprzepięciowa;</a:t>
            </a:r>
          </a:p>
          <a:p>
            <a:pPr lvl="0">
              <a:buSzPct val="100000"/>
            </a:pPr>
            <a:r>
              <a:rPr lang="pl-PL" dirty="0">
                <a:solidFill>
                  <a:schemeClr val="bg1"/>
                </a:solidFill>
              </a:rPr>
              <a:t>Sprawdzanie instalacji wg normy </a:t>
            </a:r>
            <a:r>
              <a:rPr lang="pl-PL" b="1" dirty="0">
                <a:solidFill>
                  <a:schemeClr val="bg1"/>
                </a:solidFill>
              </a:rPr>
              <a:t>PN-HD 60364 część 6 Sprawdzenie </a:t>
            </a:r>
            <a:r>
              <a:rPr lang="pl-PL" dirty="0">
                <a:solidFill>
                  <a:schemeClr val="bg1"/>
                </a:solidFill>
              </a:rPr>
              <a:t>(powołana do stosowania).</a:t>
            </a:r>
          </a:p>
          <a:p>
            <a:endParaRPr lang="pl-PL" dirty="0"/>
          </a:p>
        </p:txBody>
      </p:sp>
      <p:sp>
        <p:nvSpPr>
          <p:cNvPr id="4" name="Tytuł 1">
            <a:extLst>
              <a:ext uri="{FF2B5EF4-FFF2-40B4-BE49-F238E27FC236}">
                <a16:creationId xmlns:a16="http://schemas.microsoft.com/office/drawing/2014/main" id="{92CF62E3-406C-4C70-906A-5C31F9922FF3}"/>
              </a:ext>
            </a:extLst>
          </p:cNvPr>
          <p:cNvSpPr>
            <a:spLocks noGrp="1"/>
          </p:cNvSpPr>
          <p:nvPr>
            <p:ph type="title"/>
          </p:nvPr>
        </p:nvSpPr>
        <p:spPr>
          <a:xfrm>
            <a:off x="1141413" y="619125"/>
            <a:ext cx="9906000" cy="1477963"/>
          </a:xfrm>
        </p:spPr>
        <p:txBody>
          <a:bodyPr>
            <a:normAutofit fontScale="90000"/>
          </a:bodyPr>
          <a:lstStyle/>
          <a:p>
            <a:pPr marL="514350" indent="-514350">
              <a:buFont typeface="+mj-lt"/>
              <a:buAutoNum type="arabicPeriod"/>
            </a:pPr>
            <a:r>
              <a:rPr lang="pl-PL" sz="2800" b="1" dirty="0">
                <a:solidFill>
                  <a:srgbClr val="002060"/>
                </a:solidFill>
              </a:rPr>
              <a:t>Pomiary elektryczne jako wymóg prawny oraz kluczowy element zarządzania bezpieczeństwem i niezawodnością systemów elektrycznych</a:t>
            </a:r>
            <a:br>
              <a:rPr lang="pl-PL" sz="2800" b="1" dirty="0">
                <a:solidFill>
                  <a:srgbClr val="002060"/>
                </a:solidFill>
              </a:rPr>
            </a:br>
            <a:r>
              <a:rPr lang="pl-PL" sz="2200" b="1" dirty="0">
                <a:solidFill>
                  <a:srgbClr val="002060"/>
                </a:solidFill>
              </a:rPr>
              <a:t>1.2. Podstawa prawna wykonywania pomiarów</a:t>
            </a:r>
          </a:p>
        </p:txBody>
      </p:sp>
    </p:spTree>
    <p:extLst>
      <p:ext uri="{BB962C8B-B14F-4D97-AF65-F5344CB8AC3E}">
        <p14:creationId xmlns:p14="http://schemas.microsoft.com/office/powerpoint/2010/main" val="13966448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602710A-1256-4FA1-AC11-0B4F73643357}"/>
              </a:ext>
            </a:extLst>
          </p:cNvPr>
          <p:cNvSpPr>
            <a:spLocks noGrp="1"/>
          </p:cNvSpPr>
          <p:nvPr>
            <p:ph idx="1"/>
          </p:nvPr>
        </p:nvSpPr>
        <p:spPr/>
        <p:txBody>
          <a:bodyPr/>
          <a:lstStyle/>
          <a:p>
            <a:pPr marL="0" indent="0">
              <a:buNone/>
            </a:pPr>
            <a:r>
              <a:rPr lang="pl-PL" dirty="0">
                <a:solidFill>
                  <a:schemeClr val="bg1"/>
                </a:solidFill>
              </a:rPr>
              <a:t>Norma PN-IEC (HD) 60364-4-41 określa postanowienia w zakresie ochrony przeciwporażeniowej w instalacjach elektrycznych do 1 </a:t>
            </a:r>
            <a:r>
              <a:rPr lang="pl-PL" dirty="0" err="1">
                <a:solidFill>
                  <a:schemeClr val="bg1"/>
                </a:solidFill>
              </a:rPr>
              <a:t>kV</a:t>
            </a:r>
            <a:r>
              <a:rPr lang="pl-PL" dirty="0">
                <a:solidFill>
                  <a:schemeClr val="bg1"/>
                </a:solidFill>
              </a:rPr>
              <a:t> i dotyczy normalnych warunków środowiskowych.</a:t>
            </a:r>
          </a:p>
          <a:p>
            <a:pPr marL="0" indent="0">
              <a:buNone/>
            </a:pPr>
            <a:r>
              <a:rPr lang="pl-PL" dirty="0">
                <a:solidFill>
                  <a:schemeClr val="bg1"/>
                </a:solidFill>
              </a:rPr>
              <a:t>Dla instalacji elektrycznych w warunkach środowiskowych stwarzających zwiększone zagrożenie, wprowadza się odpowiednie obostrzenia i stosuje się specjalne rozwiązania  zgodnie z normą PN-IEC (HD) 60364 grupy 700.</a:t>
            </a:r>
            <a:r>
              <a:rPr lang="pl-PL" dirty="0">
                <a:solidFill>
                  <a:srgbClr val="002060"/>
                </a:solidFill>
              </a:rPr>
              <a:t> </a:t>
            </a:r>
            <a:endParaRPr lang="pl-PL" dirty="0">
              <a:solidFill>
                <a:schemeClr val="bg1"/>
              </a:solidFill>
            </a:endParaRPr>
          </a:p>
        </p:txBody>
      </p:sp>
      <p:sp>
        <p:nvSpPr>
          <p:cNvPr id="7" name="Tytuł 1">
            <a:extLst>
              <a:ext uri="{FF2B5EF4-FFF2-40B4-BE49-F238E27FC236}">
                <a16:creationId xmlns:a16="http://schemas.microsoft.com/office/drawing/2014/main" id="{A5967BB4-53E4-4B4E-89E8-9C2580253F13}"/>
              </a:ext>
            </a:extLst>
          </p:cNvPr>
          <p:cNvSpPr>
            <a:spLocks noGrp="1"/>
          </p:cNvSpPr>
          <p:nvPr>
            <p:ph type="title"/>
          </p:nvPr>
        </p:nvSpPr>
        <p:spPr>
          <a:xfrm>
            <a:off x="1141413" y="619125"/>
            <a:ext cx="9906000" cy="1477963"/>
          </a:xfrm>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6.2. rodzaje i środki ochrony</a:t>
            </a:r>
          </a:p>
        </p:txBody>
      </p:sp>
    </p:spTree>
    <p:extLst>
      <p:ext uri="{BB962C8B-B14F-4D97-AF65-F5344CB8AC3E}">
        <p14:creationId xmlns:p14="http://schemas.microsoft.com/office/powerpoint/2010/main" val="331454928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B4B571F-4164-48F5-8433-E9439DA21B13}"/>
              </a:ext>
            </a:extLst>
          </p:cNvPr>
          <p:cNvSpPr>
            <a:spLocks noGrp="1"/>
          </p:cNvSpPr>
          <p:nvPr>
            <p:ph idx="1"/>
          </p:nvPr>
        </p:nvSpPr>
        <p:spPr>
          <a:xfrm>
            <a:off x="1141412" y="2249486"/>
            <a:ext cx="9905999" cy="4094163"/>
          </a:xfrm>
        </p:spPr>
        <p:txBody>
          <a:bodyPr>
            <a:normAutofit lnSpcReduction="10000"/>
          </a:bodyPr>
          <a:lstStyle/>
          <a:p>
            <a:pPr marL="0" indent="0">
              <a:buNone/>
            </a:pPr>
            <a:r>
              <a:rPr lang="pl-PL" b="1" dirty="0">
                <a:solidFill>
                  <a:schemeClr val="bg1"/>
                </a:solidFill>
              </a:rPr>
              <a:t>Ochrona podstawowa </a:t>
            </a:r>
            <a:r>
              <a:rPr lang="pl-PL" dirty="0">
                <a:solidFill>
                  <a:schemeClr val="bg1"/>
                </a:solidFill>
              </a:rPr>
              <a:t>– powszechnie stosowane środki ochrony:</a:t>
            </a:r>
          </a:p>
          <a:p>
            <a:pPr>
              <a:buSzPct val="100000"/>
            </a:pPr>
            <a:r>
              <a:rPr lang="pl-PL" dirty="0">
                <a:solidFill>
                  <a:schemeClr val="bg1"/>
                </a:solidFill>
              </a:rPr>
              <a:t>Izolacja podstawowa części czynnych</a:t>
            </a:r>
          </a:p>
          <a:p>
            <a:pPr>
              <a:buSzPct val="100000"/>
            </a:pPr>
            <a:r>
              <a:rPr lang="pl-PL" dirty="0">
                <a:solidFill>
                  <a:schemeClr val="bg1"/>
                </a:solidFill>
              </a:rPr>
              <a:t>Przegrody lub obudowy</a:t>
            </a:r>
          </a:p>
          <a:p>
            <a:pPr marL="0" indent="0">
              <a:buSzPct val="100000"/>
              <a:buNone/>
            </a:pPr>
            <a:r>
              <a:rPr lang="pl-PL" b="1" dirty="0">
                <a:solidFill>
                  <a:schemeClr val="bg1"/>
                </a:solidFill>
              </a:rPr>
              <a:t>Ochrona podstawowa</a:t>
            </a:r>
            <a:r>
              <a:rPr lang="pl-PL" dirty="0">
                <a:solidFill>
                  <a:schemeClr val="bg1"/>
                </a:solidFill>
              </a:rPr>
              <a:t> –</a:t>
            </a:r>
            <a:r>
              <a:rPr lang="pl-PL" b="1" dirty="0">
                <a:solidFill>
                  <a:schemeClr val="bg1"/>
                </a:solidFill>
              </a:rPr>
              <a:t> </a:t>
            </a:r>
            <a:r>
              <a:rPr lang="pl-PL" dirty="0">
                <a:solidFill>
                  <a:schemeClr val="bg1"/>
                </a:solidFill>
              </a:rPr>
              <a:t>środki ochrony stosowane tylko w instalacjach dostępnych dla osób wykwalifikowanych lub poinstruowanych, lub osób będących pod nadzorem wyżej wymienionych:</a:t>
            </a:r>
          </a:p>
          <a:p>
            <a:pPr>
              <a:buSzPct val="100000"/>
            </a:pPr>
            <a:r>
              <a:rPr lang="pl-PL" dirty="0">
                <a:solidFill>
                  <a:schemeClr val="bg1"/>
                </a:solidFill>
              </a:rPr>
              <a:t>Przeszkody, bariery</a:t>
            </a:r>
          </a:p>
          <a:p>
            <a:pPr>
              <a:buSzPct val="100000"/>
            </a:pPr>
            <a:r>
              <a:rPr lang="pl-PL" dirty="0">
                <a:solidFill>
                  <a:schemeClr val="bg1"/>
                </a:solidFill>
              </a:rPr>
              <a:t>Umieszczenie poza zasięgiem ręki</a:t>
            </a:r>
          </a:p>
        </p:txBody>
      </p:sp>
      <p:sp>
        <p:nvSpPr>
          <p:cNvPr id="6" name="Tytuł 1">
            <a:extLst>
              <a:ext uri="{FF2B5EF4-FFF2-40B4-BE49-F238E27FC236}">
                <a16:creationId xmlns:a16="http://schemas.microsoft.com/office/drawing/2014/main" id="{DF344648-AEF7-482C-8DBD-A8818B25A9C9}"/>
              </a:ext>
            </a:extLst>
          </p:cNvPr>
          <p:cNvSpPr>
            <a:spLocks noGrp="1"/>
          </p:cNvSpPr>
          <p:nvPr>
            <p:ph type="title"/>
          </p:nvPr>
        </p:nvSpPr>
        <p:spPr>
          <a:xfrm>
            <a:off x="1141413" y="619125"/>
            <a:ext cx="9906000" cy="1477963"/>
          </a:xfrm>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6.2. rodzaje i środki ochrony</a:t>
            </a:r>
          </a:p>
        </p:txBody>
      </p:sp>
    </p:spTree>
    <p:extLst>
      <p:ext uri="{BB962C8B-B14F-4D97-AF65-F5344CB8AC3E}">
        <p14:creationId xmlns:p14="http://schemas.microsoft.com/office/powerpoint/2010/main" val="264304351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427D31D-2BD5-4F33-8A9A-7CBBB1107DED}"/>
              </a:ext>
            </a:extLst>
          </p:cNvPr>
          <p:cNvSpPr>
            <a:spLocks noGrp="1"/>
          </p:cNvSpPr>
          <p:nvPr>
            <p:ph idx="1"/>
          </p:nvPr>
        </p:nvSpPr>
        <p:spPr/>
        <p:txBody>
          <a:bodyPr/>
          <a:lstStyle/>
          <a:p>
            <a:pPr marL="0" indent="0">
              <a:buNone/>
            </a:pPr>
            <a:r>
              <a:rPr lang="pl-PL" dirty="0">
                <a:solidFill>
                  <a:schemeClr val="bg1"/>
                </a:solidFill>
              </a:rPr>
              <a:t>Ochrona przy uszkodzeniu – powszechnie stosowane środki ochrony:</a:t>
            </a:r>
          </a:p>
          <a:p>
            <a:pPr>
              <a:buSzPct val="100000"/>
            </a:pPr>
            <a:r>
              <a:rPr lang="pl-PL" dirty="0">
                <a:solidFill>
                  <a:schemeClr val="bg1"/>
                </a:solidFill>
              </a:rPr>
              <a:t>Samoczynne wyłączenie zasilania</a:t>
            </a:r>
          </a:p>
          <a:p>
            <a:pPr>
              <a:buSzPct val="100000"/>
            </a:pPr>
            <a:r>
              <a:rPr lang="pl-PL" dirty="0">
                <a:solidFill>
                  <a:schemeClr val="bg1"/>
                </a:solidFill>
              </a:rPr>
              <a:t>Izolacja podwójna, izolacja wzmocniona lub ochronna osłona izolacyjna</a:t>
            </a:r>
          </a:p>
          <a:p>
            <a:pPr>
              <a:buSzPct val="100000"/>
            </a:pPr>
            <a:r>
              <a:rPr lang="pl-PL" dirty="0">
                <a:solidFill>
                  <a:schemeClr val="bg1"/>
                </a:solidFill>
              </a:rPr>
              <a:t>Separacja elektryczna dla zasilania jednego odbiornika</a:t>
            </a:r>
          </a:p>
        </p:txBody>
      </p:sp>
      <p:sp>
        <p:nvSpPr>
          <p:cNvPr id="6" name="Tytuł 1">
            <a:extLst>
              <a:ext uri="{FF2B5EF4-FFF2-40B4-BE49-F238E27FC236}">
                <a16:creationId xmlns:a16="http://schemas.microsoft.com/office/drawing/2014/main" id="{2B0C9A16-0CE8-415C-9938-3E11F83B4B49}"/>
              </a:ext>
            </a:extLst>
          </p:cNvPr>
          <p:cNvSpPr>
            <a:spLocks noGrp="1"/>
          </p:cNvSpPr>
          <p:nvPr>
            <p:ph type="title"/>
          </p:nvPr>
        </p:nvSpPr>
        <p:spPr>
          <a:xfrm>
            <a:off x="1141413" y="619125"/>
            <a:ext cx="9906000" cy="1477963"/>
          </a:xfrm>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6.2. rodzaje i środki ochrony</a:t>
            </a:r>
          </a:p>
        </p:txBody>
      </p:sp>
    </p:spTree>
    <p:extLst>
      <p:ext uri="{BB962C8B-B14F-4D97-AF65-F5344CB8AC3E}">
        <p14:creationId xmlns:p14="http://schemas.microsoft.com/office/powerpoint/2010/main" val="14767161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2394341D-B008-4F83-948A-04031BD95E94}"/>
              </a:ext>
            </a:extLst>
          </p:cNvPr>
          <p:cNvSpPr>
            <a:spLocks noGrp="1"/>
          </p:cNvSpPr>
          <p:nvPr>
            <p:ph idx="1"/>
          </p:nvPr>
        </p:nvSpPr>
        <p:spPr/>
        <p:txBody>
          <a:bodyPr/>
          <a:lstStyle/>
          <a:p>
            <a:pPr marL="0" indent="0">
              <a:buNone/>
            </a:pPr>
            <a:r>
              <a:rPr lang="pl-PL" dirty="0">
                <a:solidFill>
                  <a:schemeClr val="bg1"/>
                </a:solidFill>
              </a:rPr>
              <a:t>Ochrona przy uszkodzeniu – środki ochrony stosowane tylko wtedy, gdy instalacja jest pod nadzorem osób wykwalifikowanych lub poinstruowanych tak, że nieautoryzowane zmiany nie mogą być dokonywane.</a:t>
            </a:r>
          </a:p>
          <a:p>
            <a:pPr>
              <a:buSzPct val="100000"/>
            </a:pPr>
            <a:r>
              <a:rPr lang="pl-PL" dirty="0">
                <a:solidFill>
                  <a:schemeClr val="bg1"/>
                </a:solidFill>
              </a:rPr>
              <a:t>Izolowanie stanowiska</a:t>
            </a:r>
          </a:p>
          <a:p>
            <a:pPr>
              <a:buSzPct val="100000"/>
            </a:pPr>
            <a:r>
              <a:rPr lang="pl-PL" dirty="0">
                <a:solidFill>
                  <a:schemeClr val="bg1"/>
                </a:solidFill>
              </a:rPr>
              <a:t>Nieuziemione połączenia wyrównawcze miejscowe</a:t>
            </a:r>
          </a:p>
          <a:p>
            <a:pPr>
              <a:buSzPct val="100000"/>
            </a:pPr>
            <a:r>
              <a:rPr lang="pl-PL" dirty="0">
                <a:solidFill>
                  <a:schemeClr val="bg1"/>
                </a:solidFill>
              </a:rPr>
              <a:t>Separacja elektryczna dla zasilania więcej niż jednego odbiornika.</a:t>
            </a:r>
          </a:p>
        </p:txBody>
      </p:sp>
      <p:sp>
        <p:nvSpPr>
          <p:cNvPr id="6" name="Tytuł 1">
            <a:extLst>
              <a:ext uri="{FF2B5EF4-FFF2-40B4-BE49-F238E27FC236}">
                <a16:creationId xmlns:a16="http://schemas.microsoft.com/office/drawing/2014/main" id="{6689B21B-3CA0-4AD8-9B4B-3621B9667BB1}"/>
              </a:ext>
            </a:extLst>
          </p:cNvPr>
          <p:cNvSpPr>
            <a:spLocks noGrp="1"/>
          </p:cNvSpPr>
          <p:nvPr>
            <p:ph type="title"/>
          </p:nvPr>
        </p:nvSpPr>
        <p:spPr>
          <a:xfrm>
            <a:off x="1141413" y="619125"/>
            <a:ext cx="9906000" cy="1477963"/>
          </a:xfrm>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6.2. rodzaje i środki ochrony</a:t>
            </a:r>
          </a:p>
        </p:txBody>
      </p:sp>
    </p:spTree>
    <p:extLst>
      <p:ext uri="{BB962C8B-B14F-4D97-AF65-F5344CB8AC3E}">
        <p14:creationId xmlns:p14="http://schemas.microsoft.com/office/powerpoint/2010/main" val="148669456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F283FE6-9BA8-4E88-8572-98AC35BBB324}"/>
              </a:ext>
            </a:extLst>
          </p:cNvPr>
          <p:cNvSpPr>
            <a:spLocks noGrp="1"/>
          </p:cNvSpPr>
          <p:nvPr>
            <p:ph idx="1"/>
          </p:nvPr>
        </p:nvSpPr>
        <p:spPr/>
        <p:txBody>
          <a:bodyPr/>
          <a:lstStyle/>
          <a:p>
            <a:pPr marL="0" indent="0">
              <a:buNone/>
            </a:pPr>
            <a:r>
              <a:rPr lang="pl-PL" dirty="0">
                <a:solidFill>
                  <a:schemeClr val="bg1"/>
                </a:solidFill>
              </a:rPr>
              <a:t>Ochrona przez zastosowanie bardzo niskiego napięcia – środki ochrony stosowane we wszystkich sytuacjach:</a:t>
            </a:r>
          </a:p>
          <a:p>
            <a:pPr>
              <a:buSzPct val="100000"/>
            </a:pPr>
            <a:r>
              <a:rPr lang="pl-PL" dirty="0">
                <a:solidFill>
                  <a:schemeClr val="bg1"/>
                </a:solidFill>
              </a:rPr>
              <a:t>Obwody SELV</a:t>
            </a:r>
          </a:p>
          <a:p>
            <a:pPr>
              <a:buSzPct val="100000"/>
            </a:pPr>
            <a:r>
              <a:rPr lang="pl-PL" dirty="0">
                <a:solidFill>
                  <a:schemeClr val="bg1"/>
                </a:solidFill>
              </a:rPr>
              <a:t>Obwody PELV</a:t>
            </a:r>
          </a:p>
        </p:txBody>
      </p:sp>
      <p:sp>
        <p:nvSpPr>
          <p:cNvPr id="6" name="Tytuł 1">
            <a:extLst>
              <a:ext uri="{FF2B5EF4-FFF2-40B4-BE49-F238E27FC236}">
                <a16:creationId xmlns:a16="http://schemas.microsoft.com/office/drawing/2014/main" id="{28813CE5-3A5E-404A-9EE8-7F48D6F577FF}"/>
              </a:ext>
            </a:extLst>
          </p:cNvPr>
          <p:cNvSpPr>
            <a:spLocks noGrp="1"/>
          </p:cNvSpPr>
          <p:nvPr>
            <p:ph type="title"/>
          </p:nvPr>
        </p:nvSpPr>
        <p:spPr>
          <a:xfrm>
            <a:off x="1141413" y="619125"/>
            <a:ext cx="9906000" cy="1477963"/>
          </a:xfrm>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6.2. rodzaje i środki ochrony</a:t>
            </a:r>
          </a:p>
        </p:txBody>
      </p:sp>
    </p:spTree>
    <p:extLst>
      <p:ext uri="{BB962C8B-B14F-4D97-AF65-F5344CB8AC3E}">
        <p14:creationId xmlns:p14="http://schemas.microsoft.com/office/powerpoint/2010/main" val="342818919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9F31368-F145-4566-AEDD-F85A090F9AC9}"/>
              </a:ext>
            </a:extLst>
          </p:cNvPr>
          <p:cNvSpPr>
            <a:spLocks noGrp="1"/>
          </p:cNvSpPr>
          <p:nvPr>
            <p:ph idx="1"/>
          </p:nvPr>
        </p:nvSpPr>
        <p:spPr>
          <a:xfrm>
            <a:off x="1141412" y="2249486"/>
            <a:ext cx="9905999" cy="4170363"/>
          </a:xfrm>
        </p:spPr>
        <p:txBody>
          <a:bodyPr>
            <a:normAutofit/>
          </a:bodyPr>
          <a:lstStyle/>
          <a:p>
            <a:pPr marL="0" indent="0">
              <a:buNone/>
            </a:pPr>
            <a:r>
              <a:rPr lang="pl-PL" dirty="0">
                <a:solidFill>
                  <a:schemeClr val="bg1"/>
                </a:solidFill>
              </a:rPr>
              <a:t>Ochrona uzupełniająca – środek ochrony uzupełniającej stosowany w </a:t>
            </a:r>
            <a:r>
              <a:rPr lang="pl-PL" dirty="0" err="1">
                <a:solidFill>
                  <a:schemeClr val="bg1"/>
                </a:solidFill>
              </a:rPr>
              <a:t>w</a:t>
            </a:r>
            <a:r>
              <a:rPr lang="pl-PL" dirty="0">
                <a:solidFill>
                  <a:schemeClr val="bg1"/>
                </a:solidFill>
              </a:rPr>
              <a:t> układach w przypadku uszkodzenia środków ochrony podstawowej i/lub środków ochrony przy uszkodzeniu, a także w przypadku nieostrożności użytkowników.</a:t>
            </a:r>
          </a:p>
          <a:p>
            <a:pPr>
              <a:buSzPct val="100000"/>
            </a:pPr>
            <a:r>
              <a:rPr lang="pl-PL" dirty="0">
                <a:solidFill>
                  <a:schemeClr val="bg1"/>
                </a:solidFill>
              </a:rPr>
              <a:t>Urządzenia ochronne różnicowoprądowe o znamionowym prądzie różnicowym nieprzekraczającym 30 </a:t>
            </a:r>
            <a:r>
              <a:rPr lang="pl-PL" dirty="0" err="1">
                <a:solidFill>
                  <a:schemeClr val="bg1"/>
                </a:solidFill>
              </a:rPr>
              <a:t>mA</a:t>
            </a:r>
            <a:endParaRPr lang="pl-PL" dirty="0">
              <a:solidFill>
                <a:schemeClr val="bg1"/>
              </a:solidFill>
            </a:endParaRP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97E58B58-7D80-4708-AC76-F799785CA03C}"/>
              </a:ext>
            </a:extLst>
          </p:cNvPr>
          <p:cNvSpPr>
            <a:spLocks noGrp="1"/>
          </p:cNvSpPr>
          <p:nvPr>
            <p:ph type="title"/>
          </p:nvPr>
        </p:nvSpPr>
        <p:spPr>
          <a:xfrm>
            <a:off x="1141413" y="619125"/>
            <a:ext cx="9906000" cy="1477963"/>
          </a:xfrm>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6.2. rodzaje i środki ochrony</a:t>
            </a:r>
          </a:p>
        </p:txBody>
      </p:sp>
    </p:spTree>
    <p:extLst>
      <p:ext uri="{BB962C8B-B14F-4D97-AF65-F5344CB8AC3E}">
        <p14:creationId xmlns:p14="http://schemas.microsoft.com/office/powerpoint/2010/main" val="5577151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6A68132-5103-43B0-A244-2131DBE3B538}"/>
              </a:ext>
            </a:extLst>
          </p:cNvPr>
          <p:cNvSpPr>
            <a:spLocks noGrp="1"/>
          </p:cNvSpPr>
          <p:nvPr>
            <p:ph idx="1"/>
          </p:nvPr>
        </p:nvSpPr>
        <p:spPr/>
        <p:txBody>
          <a:bodyPr/>
          <a:lstStyle/>
          <a:p>
            <a:pPr marL="0" indent="0">
              <a:buNone/>
            </a:pPr>
            <a:r>
              <a:rPr lang="pl-PL" dirty="0">
                <a:solidFill>
                  <a:schemeClr val="bg1"/>
                </a:solidFill>
              </a:rPr>
              <a:t>Ochrona uzupełniająca – środek ochrony uzupełniającej stosowany jako uzupełnienie ochrony przy uszkodzeniu.</a:t>
            </a:r>
          </a:p>
          <a:p>
            <a:pPr>
              <a:buSzPct val="100000"/>
            </a:pPr>
            <a:r>
              <a:rPr lang="pl-PL" dirty="0">
                <a:solidFill>
                  <a:schemeClr val="bg1"/>
                </a:solidFill>
              </a:rPr>
              <a:t>Dodatkowe połączenia wyrównawcze ochronne</a:t>
            </a:r>
          </a:p>
        </p:txBody>
      </p:sp>
      <p:sp>
        <p:nvSpPr>
          <p:cNvPr id="6" name="Tytuł 1">
            <a:extLst>
              <a:ext uri="{FF2B5EF4-FFF2-40B4-BE49-F238E27FC236}">
                <a16:creationId xmlns:a16="http://schemas.microsoft.com/office/drawing/2014/main" id="{974CF35D-78D8-4A35-9087-FA1CD78AD439}"/>
              </a:ext>
            </a:extLst>
          </p:cNvPr>
          <p:cNvSpPr>
            <a:spLocks noGrp="1"/>
          </p:cNvSpPr>
          <p:nvPr>
            <p:ph type="title"/>
          </p:nvPr>
        </p:nvSpPr>
        <p:spPr>
          <a:xfrm>
            <a:off x="1141413" y="619125"/>
            <a:ext cx="9906000" cy="1477963"/>
          </a:xfrm>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6.2. rodzaje i środki ochrony</a:t>
            </a:r>
          </a:p>
        </p:txBody>
      </p:sp>
    </p:spTree>
    <p:extLst>
      <p:ext uri="{BB962C8B-B14F-4D97-AF65-F5344CB8AC3E}">
        <p14:creationId xmlns:p14="http://schemas.microsoft.com/office/powerpoint/2010/main" val="391504921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11D9E079-1318-42C5-8F60-A53B38757246}"/>
              </a:ext>
            </a:extLst>
          </p:cNvPr>
          <p:cNvSpPr>
            <a:spLocks noGrp="1"/>
          </p:cNvSpPr>
          <p:nvPr>
            <p:ph idx="1"/>
          </p:nvPr>
        </p:nvSpPr>
        <p:spPr>
          <a:xfrm>
            <a:off x="1141412" y="2249487"/>
            <a:ext cx="9905999" cy="3627438"/>
          </a:xfrm>
        </p:spPr>
        <p:txBody>
          <a:bodyPr>
            <a:normAutofit lnSpcReduction="10000"/>
          </a:bodyPr>
          <a:lstStyle/>
          <a:p>
            <a:pPr marL="0" indent="0">
              <a:buNone/>
            </a:pPr>
            <a:r>
              <a:rPr lang="pl-PL" b="1" dirty="0">
                <a:solidFill>
                  <a:schemeClr val="bg1"/>
                </a:solidFill>
              </a:rPr>
              <a:t>Klasy ochronności urządzeń elektrycznych.</a:t>
            </a:r>
            <a:br>
              <a:rPr lang="pl-PL" b="1" dirty="0">
                <a:solidFill>
                  <a:schemeClr val="bg1"/>
                </a:solidFill>
              </a:rPr>
            </a:br>
            <a:r>
              <a:rPr lang="pl-PL" dirty="0">
                <a:solidFill>
                  <a:schemeClr val="bg1"/>
                </a:solidFill>
              </a:rPr>
              <a:t>Warto pamiętać, że klasa ochronności nie oznacza bezpośrednio bezpieczeństwa urządzenia, lecz definiuje, jakie rozwiązania techniczne (środki ochrony) mają chronić przed porażeniem prądem elektrycznym.</a:t>
            </a:r>
          </a:p>
          <a:p>
            <a:pPr>
              <a:buSzPct val="100000"/>
            </a:pPr>
            <a:r>
              <a:rPr lang="pl-PL" b="1" dirty="0">
                <a:solidFill>
                  <a:schemeClr val="bg1"/>
                </a:solidFill>
              </a:rPr>
              <a:t>Urządzenia klasy ochronności 0</a:t>
            </a:r>
            <a:br>
              <a:rPr lang="pl-PL" dirty="0">
                <a:solidFill>
                  <a:schemeClr val="bg1"/>
                </a:solidFill>
              </a:rPr>
            </a:br>
            <a:r>
              <a:rPr lang="pl-PL" dirty="0">
                <a:solidFill>
                  <a:schemeClr val="bg1"/>
                </a:solidFill>
              </a:rPr>
              <a:t>To urządzenia, które mają tylko izolację podstawową jako środek ochrony podstawowej. Nie przewidziano w nich żadnych dodatkowych zabezpieczeń na wypadek uszkodzenia. </a:t>
            </a:r>
          </a:p>
        </p:txBody>
      </p:sp>
      <p:sp>
        <p:nvSpPr>
          <p:cNvPr id="6" name="Tytuł 1">
            <a:extLst>
              <a:ext uri="{FF2B5EF4-FFF2-40B4-BE49-F238E27FC236}">
                <a16:creationId xmlns:a16="http://schemas.microsoft.com/office/drawing/2014/main" id="{3E001720-3E15-43A3-BBDD-DC3EFE288272}"/>
              </a:ext>
            </a:extLst>
          </p:cNvPr>
          <p:cNvSpPr>
            <a:spLocks noGrp="1"/>
          </p:cNvSpPr>
          <p:nvPr>
            <p:ph type="title"/>
          </p:nvPr>
        </p:nvSpPr>
        <p:spPr>
          <a:xfrm>
            <a:off x="1141413" y="619125"/>
            <a:ext cx="9906000" cy="1477963"/>
          </a:xfrm>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6.3. klasy ochronności urządzeń elektrycznych</a:t>
            </a:r>
          </a:p>
        </p:txBody>
      </p:sp>
    </p:spTree>
    <p:extLst>
      <p:ext uri="{BB962C8B-B14F-4D97-AF65-F5344CB8AC3E}">
        <p14:creationId xmlns:p14="http://schemas.microsoft.com/office/powerpoint/2010/main" val="213232827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E030BAB-7EF1-47AC-93E4-9D24CBB7CB2B}"/>
              </a:ext>
            </a:extLst>
          </p:cNvPr>
          <p:cNvSpPr>
            <a:spLocks noGrp="1"/>
          </p:cNvSpPr>
          <p:nvPr>
            <p:ph idx="1"/>
          </p:nvPr>
        </p:nvSpPr>
        <p:spPr/>
        <p:txBody>
          <a:bodyPr>
            <a:normAutofit/>
          </a:bodyPr>
          <a:lstStyle/>
          <a:p>
            <a:pPr marL="0" lvl="0" indent="0">
              <a:buNone/>
            </a:pPr>
            <a:r>
              <a:rPr lang="pl-PL" dirty="0">
                <a:solidFill>
                  <a:prstClr val="black"/>
                </a:solidFill>
              </a:rPr>
              <a:t>Takie urządzenia można stosować tylko w instalacjach, gdzie przyjęto specjalne środki ochrony przeciwporażeniowej, takie jak:</a:t>
            </a:r>
          </a:p>
          <a:p>
            <a:pPr lvl="1">
              <a:buSzPct val="100000"/>
            </a:pPr>
            <a:r>
              <a:rPr lang="pl-PL" sz="2400" dirty="0">
                <a:solidFill>
                  <a:prstClr val="black"/>
                </a:solidFill>
              </a:rPr>
              <a:t>izolowanie stanowiska,</a:t>
            </a:r>
          </a:p>
          <a:p>
            <a:pPr lvl="1">
              <a:buSzPct val="100000"/>
            </a:pPr>
            <a:r>
              <a:rPr lang="pl-PL" sz="2400" dirty="0">
                <a:solidFill>
                  <a:prstClr val="black"/>
                </a:solidFill>
              </a:rPr>
              <a:t>separacja elektryczna (obejmująca wyłącznie jedno urządzenie).</a:t>
            </a:r>
            <a:r>
              <a:rPr lang="pl-PL" sz="2400" dirty="0">
                <a:solidFill>
                  <a:srgbClr val="002060"/>
                </a:solidFill>
              </a:rPr>
              <a:t> </a:t>
            </a:r>
            <a:endParaRPr lang="pl-PL" sz="2400" dirty="0">
              <a:solidFill>
                <a:prstClr val="black"/>
              </a:solidFill>
            </a:endParaRPr>
          </a:p>
          <a:p>
            <a:endParaRPr lang="pl-PL" dirty="0"/>
          </a:p>
        </p:txBody>
      </p:sp>
      <p:sp>
        <p:nvSpPr>
          <p:cNvPr id="4" name="Tytuł 1">
            <a:extLst>
              <a:ext uri="{FF2B5EF4-FFF2-40B4-BE49-F238E27FC236}">
                <a16:creationId xmlns:a16="http://schemas.microsoft.com/office/drawing/2014/main" id="{1FC71CD5-DA68-4778-8564-832C78089687}"/>
              </a:ext>
            </a:extLst>
          </p:cNvPr>
          <p:cNvSpPr>
            <a:spLocks noGrp="1"/>
          </p:cNvSpPr>
          <p:nvPr>
            <p:ph type="title"/>
          </p:nvPr>
        </p:nvSpPr>
        <p:spPr>
          <a:xfrm>
            <a:off x="1141413" y="619125"/>
            <a:ext cx="9906000" cy="1477963"/>
          </a:xfrm>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6.3. klasy ochronności urządzeń elektrycznych</a:t>
            </a:r>
          </a:p>
        </p:txBody>
      </p:sp>
    </p:spTree>
    <p:extLst>
      <p:ext uri="{BB962C8B-B14F-4D97-AF65-F5344CB8AC3E}">
        <p14:creationId xmlns:p14="http://schemas.microsoft.com/office/powerpoint/2010/main" val="195547544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674D70E-0B5E-459E-943E-02D96B83661B}"/>
              </a:ext>
            </a:extLst>
          </p:cNvPr>
          <p:cNvSpPr>
            <a:spLocks noGrp="1"/>
          </p:cNvSpPr>
          <p:nvPr>
            <p:ph idx="1"/>
          </p:nvPr>
        </p:nvSpPr>
        <p:spPr/>
        <p:txBody>
          <a:bodyPr>
            <a:normAutofit lnSpcReduction="10000"/>
          </a:bodyPr>
          <a:lstStyle/>
          <a:p>
            <a:pPr marL="0" indent="0">
              <a:buNone/>
            </a:pPr>
            <a:r>
              <a:rPr lang="pl-PL" b="1" dirty="0">
                <a:solidFill>
                  <a:schemeClr val="bg1"/>
                </a:solidFill>
              </a:rPr>
              <a:t>Urządzenia klasy ochronności I </a:t>
            </a:r>
            <a:r>
              <a:rPr lang="pl-PL" dirty="0">
                <a:solidFill>
                  <a:schemeClr val="bg1"/>
                </a:solidFill>
              </a:rPr>
              <a:t>- urządzenia, których ochrona przeciwporażeniowa polega na zastosowaniu izolacji podstawowej jako środka ochrony podstawowej. Urządzenia wyposażone są w zaciski połączenia ochronnego umożliwiające przyłączenie przewodu ochronnego, zapewniającego ochronę przy uszkodzeniu polegającą na samoczynnym wyłączeniu zasilania. </a:t>
            </a:r>
          </a:p>
          <a:p>
            <a:pPr marL="0" indent="0">
              <a:buNone/>
            </a:pPr>
            <a:r>
              <a:rPr lang="pl-PL" dirty="0">
                <a:solidFill>
                  <a:schemeClr val="bg1"/>
                </a:solidFill>
              </a:rPr>
              <a:t>Zacisk połączenia ochronnego urządzenia należy oznaczać symbolem  literami PE, kombinacją kolorów zielonego i żółtego lub symbolem:</a:t>
            </a:r>
          </a:p>
        </p:txBody>
      </p:sp>
      <p:pic>
        <p:nvPicPr>
          <p:cNvPr id="4" name="Obraz 3">
            <a:extLst>
              <a:ext uri="{FF2B5EF4-FFF2-40B4-BE49-F238E27FC236}">
                <a16:creationId xmlns:a16="http://schemas.microsoft.com/office/drawing/2014/main" id="{A57673C2-2D68-465E-A6B6-EF938FBF26EE}"/>
              </a:ext>
            </a:extLst>
          </p:cNvPr>
          <p:cNvPicPr>
            <a:picLocks noChangeAspect="1"/>
          </p:cNvPicPr>
          <p:nvPr/>
        </p:nvPicPr>
        <p:blipFill>
          <a:blip r:embed="rId2"/>
          <a:stretch>
            <a:fillRect/>
          </a:stretch>
        </p:blipFill>
        <p:spPr>
          <a:xfrm>
            <a:off x="8457712" y="5310170"/>
            <a:ext cx="499676" cy="481031"/>
          </a:xfrm>
          <a:prstGeom prst="rect">
            <a:avLst/>
          </a:prstGeom>
        </p:spPr>
      </p:pic>
      <p:sp>
        <p:nvSpPr>
          <p:cNvPr id="7" name="Tytuł 1">
            <a:extLst>
              <a:ext uri="{FF2B5EF4-FFF2-40B4-BE49-F238E27FC236}">
                <a16:creationId xmlns:a16="http://schemas.microsoft.com/office/drawing/2014/main" id="{B8464A7D-BD84-4FAF-95C2-8902F76F7E1D}"/>
              </a:ext>
            </a:extLst>
          </p:cNvPr>
          <p:cNvSpPr>
            <a:spLocks noGrp="1"/>
          </p:cNvSpPr>
          <p:nvPr>
            <p:ph type="title"/>
          </p:nvPr>
        </p:nvSpPr>
        <p:spPr>
          <a:xfrm>
            <a:off x="1141413" y="619125"/>
            <a:ext cx="9906000" cy="1477963"/>
          </a:xfrm>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6.3. klasy ochronności urządzeń elektrycznych</a:t>
            </a:r>
          </a:p>
        </p:txBody>
      </p:sp>
    </p:spTree>
    <p:extLst>
      <p:ext uri="{BB962C8B-B14F-4D97-AF65-F5344CB8AC3E}">
        <p14:creationId xmlns:p14="http://schemas.microsoft.com/office/powerpoint/2010/main" val="195131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DB8EB29-968F-4512-83C3-4108386CE632}"/>
              </a:ext>
            </a:extLst>
          </p:cNvPr>
          <p:cNvSpPr>
            <a:spLocks noGrp="1"/>
          </p:cNvSpPr>
          <p:nvPr>
            <p:ph idx="1"/>
          </p:nvPr>
        </p:nvSpPr>
        <p:spPr/>
        <p:txBody>
          <a:bodyPr/>
          <a:lstStyle/>
          <a:p>
            <a:pPr marL="0" indent="0">
              <a:buNone/>
            </a:pPr>
            <a:r>
              <a:rPr lang="pl-PL" b="1" dirty="0">
                <a:solidFill>
                  <a:schemeClr val="bg1"/>
                </a:solidFill>
              </a:rPr>
              <a:t>Ustawa o ochronie przeciwpożarowej</a:t>
            </a:r>
            <a:r>
              <a:rPr lang="pl-PL" dirty="0">
                <a:solidFill>
                  <a:schemeClr val="bg1"/>
                </a:solidFill>
              </a:rPr>
              <a:t> (Dz.U. 2022 poz. 2057)</a:t>
            </a:r>
          </a:p>
          <a:p>
            <a:pPr>
              <a:buSzPct val="100000"/>
            </a:pPr>
            <a:r>
              <a:rPr lang="pl-PL" dirty="0">
                <a:solidFill>
                  <a:schemeClr val="bg1"/>
                </a:solidFill>
              </a:rPr>
              <a:t>Właściciel, zarządca lub użytkownik budynku ma obowiązek utrzymywać instalacje elektryczne w stanie technicznym zgodnym z wymaganiami przeciwpożarowymi, poprzez ich regularne przeglądy, konserwacje i naprawy. Rozpoczęcie eksploatacji instalacji możliwe jest wyłącznie po spełnieniu wszystkich wymagań ochrony przeciwpożarowej, aby zapobiec powstawaniu i rozprzestrzenianiu się pożaru.</a:t>
            </a:r>
          </a:p>
          <a:p>
            <a:endParaRPr lang="pl-PL" dirty="0">
              <a:solidFill>
                <a:schemeClr val="bg1"/>
              </a:solidFill>
            </a:endParaRPr>
          </a:p>
        </p:txBody>
      </p:sp>
      <p:sp>
        <p:nvSpPr>
          <p:cNvPr id="6" name="Tytuł 1">
            <a:extLst>
              <a:ext uri="{FF2B5EF4-FFF2-40B4-BE49-F238E27FC236}">
                <a16:creationId xmlns:a16="http://schemas.microsoft.com/office/drawing/2014/main" id="{3D69AD6C-A6F9-4B6B-A8D9-8EC28E0F3472}"/>
              </a:ext>
            </a:extLst>
          </p:cNvPr>
          <p:cNvSpPr>
            <a:spLocks noGrp="1"/>
          </p:cNvSpPr>
          <p:nvPr>
            <p:ph type="title"/>
          </p:nvPr>
        </p:nvSpPr>
        <p:spPr>
          <a:xfrm>
            <a:off x="1141413" y="619125"/>
            <a:ext cx="9906000" cy="1477963"/>
          </a:xfrm>
        </p:spPr>
        <p:txBody>
          <a:bodyPr>
            <a:normAutofit fontScale="90000"/>
          </a:bodyPr>
          <a:lstStyle/>
          <a:p>
            <a:pPr marL="514350" indent="-514350">
              <a:buFont typeface="+mj-lt"/>
              <a:buAutoNum type="arabicPeriod"/>
            </a:pPr>
            <a:r>
              <a:rPr lang="pl-PL" sz="2800" b="1" dirty="0">
                <a:solidFill>
                  <a:srgbClr val="002060"/>
                </a:solidFill>
              </a:rPr>
              <a:t>Pomiary elektryczne jako wymóg prawny oraz kluczowy element zarządzania bezpieczeństwem i niezawodnością systemów elektrycznych</a:t>
            </a:r>
            <a:br>
              <a:rPr lang="pl-PL" sz="2800" b="1" dirty="0">
                <a:solidFill>
                  <a:srgbClr val="002060"/>
                </a:solidFill>
              </a:rPr>
            </a:br>
            <a:r>
              <a:rPr lang="pl-PL" sz="2200" b="1" dirty="0">
                <a:solidFill>
                  <a:srgbClr val="002060"/>
                </a:solidFill>
              </a:rPr>
              <a:t>1.2. Podstawa prawna wykonywania pomiarów</a:t>
            </a:r>
          </a:p>
        </p:txBody>
      </p:sp>
    </p:spTree>
    <p:extLst>
      <p:ext uri="{BB962C8B-B14F-4D97-AF65-F5344CB8AC3E}">
        <p14:creationId xmlns:p14="http://schemas.microsoft.com/office/powerpoint/2010/main" val="138094676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BD39F29-C1D5-473C-8DE1-EAC5F2578D20}"/>
              </a:ext>
            </a:extLst>
          </p:cNvPr>
          <p:cNvSpPr>
            <a:spLocks noGrp="1"/>
          </p:cNvSpPr>
          <p:nvPr>
            <p:ph idx="1"/>
          </p:nvPr>
        </p:nvSpPr>
        <p:spPr>
          <a:xfrm>
            <a:off x="1141412" y="2249486"/>
            <a:ext cx="9905999" cy="3989995"/>
          </a:xfrm>
        </p:spPr>
        <p:txBody>
          <a:bodyPr>
            <a:normAutofit/>
          </a:bodyPr>
          <a:lstStyle/>
          <a:p>
            <a:pPr marL="0" indent="0">
              <a:buNone/>
            </a:pPr>
            <a:r>
              <a:rPr lang="pl-PL" b="1" dirty="0">
                <a:solidFill>
                  <a:schemeClr val="bg1"/>
                </a:solidFill>
              </a:rPr>
              <a:t>Urządzenia klasy ochronności II</a:t>
            </a:r>
          </a:p>
          <a:p>
            <a:pPr>
              <a:buSzPct val="100000"/>
            </a:pPr>
            <a:r>
              <a:rPr lang="pl-PL" dirty="0">
                <a:solidFill>
                  <a:schemeClr val="bg1"/>
                </a:solidFill>
              </a:rPr>
              <a:t>Ochrona podstawowa realizowana jest przez izolację podstawową części czynnych.</a:t>
            </a:r>
          </a:p>
          <a:p>
            <a:pPr>
              <a:buSzPct val="100000"/>
            </a:pPr>
            <a:r>
              <a:rPr lang="pl-PL" dirty="0">
                <a:solidFill>
                  <a:schemeClr val="bg1"/>
                </a:solidFill>
              </a:rPr>
              <a:t>Ochrona przy uszkodzeniu zapewniana jest przez zastosowanie:</a:t>
            </a:r>
          </a:p>
          <a:p>
            <a:pPr lvl="1">
              <a:buSzPct val="100000"/>
            </a:pPr>
            <a:r>
              <a:rPr lang="pl-PL" sz="2400" dirty="0">
                <a:solidFill>
                  <a:schemeClr val="bg1"/>
                </a:solidFill>
              </a:rPr>
              <a:t>izolacji dodatkowej (dodatkowa warstwa niezależna od izolacji podstawowej)</a:t>
            </a:r>
          </a:p>
          <a:p>
            <a:pPr lvl="1">
              <a:buSzPct val="100000"/>
            </a:pPr>
            <a:r>
              <a:rPr lang="pl-PL" sz="2400" dirty="0">
                <a:solidFill>
                  <a:schemeClr val="bg1"/>
                </a:solidFill>
              </a:rPr>
              <a:t>lub izolacji wzmocnionej (pojedyncza izolacja o równoważnej skuteczności co izolacja podstawowa + dodatkowa).</a:t>
            </a:r>
          </a:p>
          <a:p>
            <a:endParaRPr lang="pl-PL" dirty="0">
              <a:solidFill>
                <a:schemeClr val="bg1"/>
              </a:solidFill>
            </a:endParaRPr>
          </a:p>
          <a:p>
            <a:pPr marL="0" indent="0">
              <a:buNone/>
            </a:pPr>
            <a:endParaRPr lang="pl-PL" dirty="0">
              <a:solidFill>
                <a:schemeClr val="bg1"/>
              </a:solidFill>
            </a:endParaRPr>
          </a:p>
        </p:txBody>
      </p:sp>
      <p:sp>
        <p:nvSpPr>
          <p:cNvPr id="7" name="Tytuł 1">
            <a:extLst>
              <a:ext uri="{FF2B5EF4-FFF2-40B4-BE49-F238E27FC236}">
                <a16:creationId xmlns:a16="http://schemas.microsoft.com/office/drawing/2014/main" id="{892C8035-5B96-4D0E-A375-86EA524F69DA}"/>
              </a:ext>
            </a:extLst>
          </p:cNvPr>
          <p:cNvSpPr>
            <a:spLocks noGrp="1"/>
          </p:cNvSpPr>
          <p:nvPr>
            <p:ph type="title"/>
          </p:nvPr>
        </p:nvSpPr>
        <p:spPr>
          <a:xfrm>
            <a:off x="1141413" y="619125"/>
            <a:ext cx="9906000" cy="1477963"/>
          </a:xfrm>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6.3. klasy ochronności urządzeń elektrycznych</a:t>
            </a:r>
          </a:p>
        </p:txBody>
      </p:sp>
    </p:spTree>
    <p:extLst>
      <p:ext uri="{BB962C8B-B14F-4D97-AF65-F5344CB8AC3E}">
        <p14:creationId xmlns:p14="http://schemas.microsoft.com/office/powerpoint/2010/main" val="90221829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25EC6B0-1B09-48FA-ABD0-A38E70C4C6FB}"/>
              </a:ext>
            </a:extLst>
          </p:cNvPr>
          <p:cNvSpPr>
            <a:spLocks noGrp="1"/>
          </p:cNvSpPr>
          <p:nvPr>
            <p:ph idx="1"/>
          </p:nvPr>
        </p:nvSpPr>
        <p:spPr/>
        <p:txBody>
          <a:bodyPr>
            <a:normAutofit/>
          </a:bodyPr>
          <a:lstStyle/>
          <a:p>
            <a:pPr marL="0" lvl="0" indent="0">
              <a:buNone/>
            </a:pPr>
            <a:r>
              <a:rPr lang="pl-PL" dirty="0">
                <a:solidFill>
                  <a:prstClr val="black"/>
                </a:solidFill>
              </a:rPr>
              <a:t>Urządzenia klasy II nie posiadają zacisku ochronnego (PE) i nie wymagają podłączenia przewodu ochronnego.</a:t>
            </a:r>
          </a:p>
          <a:p>
            <a:pPr marL="0" lvl="0" indent="0">
              <a:buNone/>
            </a:pPr>
            <a:r>
              <a:rPr lang="pl-PL" dirty="0">
                <a:solidFill>
                  <a:prstClr val="black"/>
                </a:solidFill>
              </a:rPr>
              <a:t>Konstrukcja zapewnia, że pojedyncze uszkodzenie (np. przebicie izolacji podstawowej) nie prowadzi do zagrożenia porażeniowego.</a:t>
            </a:r>
          </a:p>
          <a:p>
            <a:pPr marL="0" lvl="0" indent="0">
              <a:buNone/>
            </a:pPr>
            <a:r>
              <a:rPr lang="pl-PL" dirty="0">
                <a:solidFill>
                  <a:prstClr val="black"/>
                </a:solidFill>
              </a:rPr>
              <a:t>Urządzenia wykonane w II klasie ochronności oznacza się symbolem: </a:t>
            </a:r>
          </a:p>
          <a:p>
            <a:endParaRPr lang="pl-PL" dirty="0"/>
          </a:p>
        </p:txBody>
      </p:sp>
      <p:sp>
        <p:nvSpPr>
          <p:cNvPr id="4" name="Tytuł 1">
            <a:extLst>
              <a:ext uri="{FF2B5EF4-FFF2-40B4-BE49-F238E27FC236}">
                <a16:creationId xmlns:a16="http://schemas.microsoft.com/office/drawing/2014/main" id="{599186EC-74B9-4684-A975-1E6D907EB75B}"/>
              </a:ext>
            </a:extLst>
          </p:cNvPr>
          <p:cNvSpPr>
            <a:spLocks noGrp="1"/>
          </p:cNvSpPr>
          <p:nvPr>
            <p:ph type="title"/>
          </p:nvPr>
        </p:nvSpPr>
        <p:spPr>
          <a:xfrm>
            <a:off x="1141413" y="619125"/>
            <a:ext cx="9906000" cy="1477963"/>
          </a:xfrm>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6.3. klasy ochronności urządzeń elektrycznych</a:t>
            </a:r>
          </a:p>
        </p:txBody>
      </p:sp>
      <p:pic>
        <p:nvPicPr>
          <p:cNvPr id="5" name="Obraz 4">
            <a:extLst>
              <a:ext uri="{FF2B5EF4-FFF2-40B4-BE49-F238E27FC236}">
                <a16:creationId xmlns:a16="http://schemas.microsoft.com/office/drawing/2014/main" id="{98993ACD-D05F-46AA-89E6-EE059F050C52}"/>
              </a:ext>
            </a:extLst>
          </p:cNvPr>
          <p:cNvPicPr>
            <a:picLocks noChangeAspect="1"/>
          </p:cNvPicPr>
          <p:nvPr/>
        </p:nvPicPr>
        <p:blipFill>
          <a:blip r:embed="rId2"/>
          <a:stretch>
            <a:fillRect/>
          </a:stretch>
        </p:blipFill>
        <p:spPr>
          <a:xfrm>
            <a:off x="9942166" y="4287364"/>
            <a:ext cx="670618" cy="664522"/>
          </a:xfrm>
          <a:prstGeom prst="rect">
            <a:avLst/>
          </a:prstGeom>
        </p:spPr>
      </p:pic>
    </p:spTree>
    <p:extLst>
      <p:ext uri="{BB962C8B-B14F-4D97-AF65-F5344CB8AC3E}">
        <p14:creationId xmlns:p14="http://schemas.microsoft.com/office/powerpoint/2010/main" val="310868712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F78D3B4-F7E1-4BC4-B7BE-5E6DF35C645E}"/>
              </a:ext>
            </a:extLst>
          </p:cNvPr>
          <p:cNvSpPr>
            <a:spLocks noGrp="1"/>
          </p:cNvSpPr>
          <p:nvPr>
            <p:ph idx="1"/>
          </p:nvPr>
        </p:nvSpPr>
        <p:spPr/>
        <p:txBody>
          <a:bodyPr>
            <a:normAutofit/>
          </a:bodyPr>
          <a:lstStyle/>
          <a:p>
            <a:pPr marL="0" indent="0">
              <a:buNone/>
            </a:pPr>
            <a:r>
              <a:rPr lang="pl-PL" b="1" dirty="0">
                <a:solidFill>
                  <a:schemeClr val="bg1"/>
                </a:solidFill>
              </a:rPr>
              <a:t>Urządzenia klasy ochronności III </a:t>
            </a:r>
          </a:p>
          <a:p>
            <a:pPr>
              <a:buSzPct val="100000"/>
            </a:pPr>
            <a:r>
              <a:rPr lang="pl-PL" dirty="0">
                <a:solidFill>
                  <a:schemeClr val="bg1"/>
                </a:solidFill>
              </a:rPr>
              <a:t>Zasilane bardzo niskim napięciem:</a:t>
            </a:r>
          </a:p>
          <a:p>
            <a:pPr lvl="1">
              <a:buSzPct val="100000"/>
            </a:pPr>
            <a:r>
              <a:rPr lang="pl-PL" dirty="0">
                <a:solidFill>
                  <a:schemeClr val="bg1"/>
                </a:solidFill>
              </a:rPr>
              <a:t>do 50 V AC (prąd przemienny)</a:t>
            </a:r>
          </a:p>
          <a:p>
            <a:pPr lvl="1">
              <a:buSzPct val="100000"/>
            </a:pPr>
            <a:r>
              <a:rPr lang="pl-PL" dirty="0">
                <a:solidFill>
                  <a:schemeClr val="bg1"/>
                </a:solidFill>
              </a:rPr>
              <a:t>do 120 V DC (prąd stały, nietętniący)</a:t>
            </a:r>
          </a:p>
          <a:p>
            <a:pPr>
              <a:buSzPct val="100000"/>
            </a:pPr>
            <a:r>
              <a:rPr lang="pl-PL" dirty="0">
                <a:solidFill>
                  <a:schemeClr val="bg1"/>
                </a:solidFill>
              </a:rPr>
              <a:t>Wyposażone w ochronę podstawową</a:t>
            </a:r>
          </a:p>
          <a:p>
            <a:pPr>
              <a:buSzPct val="100000"/>
            </a:pPr>
            <a:r>
              <a:rPr lang="pl-PL" dirty="0">
                <a:solidFill>
                  <a:schemeClr val="bg1"/>
                </a:solidFill>
              </a:rPr>
              <a:t>Brak ochrony przy uszkodzeniu — konstrukcja nie przewiduje dodatkowych zabezpieczeń.</a:t>
            </a:r>
          </a:p>
          <a:p>
            <a:endParaRPr lang="pl-PL" dirty="0">
              <a:solidFill>
                <a:schemeClr val="bg1"/>
              </a:solidFill>
            </a:endParaRPr>
          </a:p>
        </p:txBody>
      </p:sp>
      <p:sp>
        <p:nvSpPr>
          <p:cNvPr id="7" name="Tytuł 1">
            <a:extLst>
              <a:ext uri="{FF2B5EF4-FFF2-40B4-BE49-F238E27FC236}">
                <a16:creationId xmlns:a16="http://schemas.microsoft.com/office/drawing/2014/main" id="{40D6515A-4A14-4E33-BFB7-D51649185E53}"/>
              </a:ext>
            </a:extLst>
          </p:cNvPr>
          <p:cNvSpPr>
            <a:spLocks noGrp="1"/>
          </p:cNvSpPr>
          <p:nvPr>
            <p:ph type="title"/>
          </p:nvPr>
        </p:nvSpPr>
        <p:spPr>
          <a:xfrm>
            <a:off x="1141413" y="619125"/>
            <a:ext cx="9906000" cy="1477963"/>
          </a:xfrm>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6.3. klasy ochronności urządzeń elektrycznych</a:t>
            </a:r>
          </a:p>
        </p:txBody>
      </p:sp>
    </p:spTree>
    <p:extLst>
      <p:ext uri="{BB962C8B-B14F-4D97-AF65-F5344CB8AC3E}">
        <p14:creationId xmlns:p14="http://schemas.microsoft.com/office/powerpoint/2010/main" val="328274554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F7A218-A899-410C-82C2-F4D9D5F089EB}"/>
              </a:ext>
            </a:extLst>
          </p:cNvPr>
          <p:cNvSpPr>
            <a:spLocks noGrp="1"/>
          </p:cNvSpPr>
          <p:nvPr>
            <p:ph type="title"/>
          </p:nvPr>
        </p:nvSpPr>
        <p:spPr/>
        <p:txBody>
          <a:bodyPr/>
          <a:lstStyle/>
          <a:p>
            <a:endParaRPr lang="pl-PL"/>
          </a:p>
        </p:txBody>
      </p:sp>
      <p:sp>
        <p:nvSpPr>
          <p:cNvPr id="3" name="Symbol zastępczy zawartości 2">
            <a:extLst>
              <a:ext uri="{FF2B5EF4-FFF2-40B4-BE49-F238E27FC236}">
                <a16:creationId xmlns:a16="http://schemas.microsoft.com/office/drawing/2014/main" id="{CFE4BB8F-A87F-4FF5-A1E3-601797618F5A}"/>
              </a:ext>
            </a:extLst>
          </p:cNvPr>
          <p:cNvSpPr>
            <a:spLocks noGrp="1"/>
          </p:cNvSpPr>
          <p:nvPr>
            <p:ph idx="1"/>
          </p:nvPr>
        </p:nvSpPr>
        <p:spPr/>
        <p:txBody>
          <a:bodyPr>
            <a:normAutofit/>
          </a:bodyPr>
          <a:lstStyle/>
          <a:p>
            <a:pPr lvl="0">
              <a:buSzPct val="100000"/>
            </a:pPr>
            <a:r>
              <a:rPr lang="pl-PL" dirty="0">
                <a:solidFill>
                  <a:prstClr val="black"/>
                </a:solidFill>
              </a:rPr>
              <a:t>Stosowane w  obwodach </a:t>
            </a:r>
            <a:r>
              <a:rPr lang="pl-PL" b="1" dirty="0">
                <a:solidFill>
                  <a:prstClr val="black"/>
                </a:solidFill>
              </a:rPr>
              <a:t>SELV lub PELV</a:t>
            </a:r>
            <a:r>
              <a:rPr lang="pl-PL" dirty="0">
                <a:solidFill>
                  <a:prstClr val="black"/>
                </a:solidFill>
              </a:rPr>
              <a:t> (systemy bardzo niskiego napięcia zapewniające bezpieczeństwo).</a:t>
            </a:r>
          </a:p>
          <a:p>
            <a:pPr lvl="0">
              <a:buSzPct val="100000"/>
            </a:pPr>
            <a:r>
              <a:rPr lang="pl-PL" dirty="0">
                <a:solidFill>
                  <a:prstClr val="black"/>
                </a:solidFill>
              </a:rPr>
              <a:t>Oznaczane symbolem: </a:t>
            </a:r>
          </a:p>
          <a:p>
            <a:endParaRPr lang="pl-PL" dirty="0"/>
          </a:p>
        </p:txBody>
      </p:sp>
      <p:pic>
        <p:nvPicPr>
          <p:cNvPr id="4" name="Obraz 3">
            <a:extLst>
              <a:ext uri="{FF2B5EF4-FFF2-40B4-BE49-F238E27FC236}">
                <a16:creationId xmlns:a16="http://schemas.microsoft.com/office/drawing/2014/main" id="{64805082-AF1E-4690-898B-82AC3FB80910}"/>
              </a:ext>
            </a:extLst>
          </p:cNvPr>
          <p:cNvPicPr>
            <a:picLocks noChangeAspect="1"/>
          </p:cNvPicPr>
          <p:nvPr/>
        </p:nvPicPr>
        <p:blipFill>
          <a:blip r:embed="rId2"/>
          <a:stretch>
            <a:fillRect/>
          </a:stretch>
        </p:blipFill>
        <p:spPr>
          <a:xfrm>
            <a:off x="4575028" y="3273151"/>
            <a:ext cx="692297" cy="682942"/>
          </a:xfrm>
          <a:prstGeom prst="rect">
            <a:avLst/>
          </a:prstGeom>
        </p:spPr>
      </p:pic>
    </p:spTree>
    <p:extLst>
      <p:ext uri="{BB962C8B-B14F-4D97-AF65-F5344CB8AC3E}">
        <p14:creationId xmlns:p14="http://schemas.microsoft.com/office/powerpoint/2010/main" val="348101080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2C513D8A-3AE7-4696-B318-E343B14356E9}"/>
              </a:ext>
            </a:extLst>
          </p:cNvPr>
          <p:cNvSpPr>
            <a:spLocks noGrp="1"/>
          </p:cNvSpPr>
          <p:nvPr>
            <p:ph type="title"/>
          </p:nvPr>
        </p:nvSpPr>
        <p:spPr>
          <a:xfrm>
            <a:off x="1141413" y="2690018"/>
            <a:ext cx="9906000" cy="1477963"/>
          </a:xfrm>
        </p:spPr>
        <p:txBody>
          <a:bodyPr>
            <a:normAutofit/>
          </a:bodyPr>
          <a:lstStyle/>
          <a:p>
            <a:pPr marL="514350" indent="-514350" algn="ctr">
              <a:buFont typeface="+mj-lt"/>
              <a:buAutoNum type="arabicPeriod" startAt="7"/>
            </a:pPr>
            <a:r>
              <a:rPr lang="pl-PL" b="1" dirty="0">
                <a:solidFill>
                  <a:srgbClr val="002060"/>
                </a:solidFill>
              </a:rPr>
              <a:t>Ochrona przeciwporażeniowa</a:t>
            </a:r>
            <a:br>
              <a:rPr lang="pl-PL" b="1" dirty="0">
                <a:solidFill>
                  <a:srgbClr val="002060"/>
                </a:solidFill>
              </a:rPr>
            </a:br>
            <a:r>
              <a:rPr lang="pl-PL" sz="2800" b="1" dirty="0">
                <a:solidFill>
                  <a:srgbClr val="002060"/>
                </a:solidFill>
              </a:rPr>
              <a:t>układy sieci</a:t>
            </a:r>
          </a:p>
        </p:txBody>
      </p:sp>
    </p:spTree>
    <p:extLst>
      <p:ext uri="{BB962C8B-B14F-4D97-AF65-F5344CB8AC3E}">
        <p14:creationId xmlns:p14="http://schemas.microsoft.com/office/powerpoint/2010/main" val="341999938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1806F2FA-1114-4EA5-A0B4-3C33B655E92F}"/>
              </a:ext>
            </a:extLst>
          </p:cNvPr>
          <p:cNvSpPr>
            <a:spLocks noGrp="1"/>
          </p:cNvSpPr>
          <p:nvPr>
            <p:ph idx="1"/>
          </p:nvPr>
        </p:nvSpPr>
        <p:spPr>
          <a:xfrm>
            <a:off x="1010783" y="2249487"/>
            <a:ext cx="9905999" cy="3541714"/>
          </a:xfrm>
        </p:spPr>
        <p:txBody>
          <a:bodyPr/>
          <a:lstStyle/>
          <a:p>
            <a:pPr marL="0" indent="0">
              <a:buNone/>
            </a:pPr>
            <a:r>
              <a:rPr lang="pl-PL" sz="2000" i="1" u="sng" dirty="0">
                <a:solidFill>
                  <a:schemeClr val="bg1"/>
                </a:solidFill>
              </a:rPr>
              <a:t>Tabela 1.</a:t>
            </a:r>
            <a:r>
              <a:rPr lang="pl-PL" sz="2000" dirty="0">
                <a:solidFill>
                  <a:schemeClr val="bg1"/>
                </a:solidFill>
              </a:rPr>
              <a:t> Podział napięć na zakresy.</a:t>
            </a:r>
          </a:p>
          <a:p>
            <a:pPr marL="0" indent="0">
              <a:buNone/>
            </a:pPr>
            <a:endParaRPr lang="pl-PL" dirty="0">
              <a:solidFill>
                <a:schemeClr val="bg1"/>
              </a:solidFill>
            </a:endParaRPr>
          </a:p>
        </p:txBody>
      </p:sp>
      <p:graphicFrame>
        <p:nvGraphicFramePr>
          <p:cNvPr id="11" name="Tabela 10">
            <a:extLst>
              <a:ext uri="{FF2B5EF4-FFF2-40B4-BE49-F238E27FC236}">
                <a16:creationId xmlns:a16="http://schemas.microsoft.com/office/drawing/2014/main" id="{66031CE7-CBB0-4209-AF1C-222B51AC24BA}"/>
              </a:ext>
            </a:extLst>
          </p:cNvPr>
          <p:cNvGraphicFramePr>
            <a:graphicFrameLocks noGrp="1"/>
          </p:cNvGraphicFramePr>
          <p:nvPr>
            <p:extLst>
              <p:ext uri="{D42A27DB-BD31-4B8C-83A1-F6EECF244321}">
                <p14:modId xmlns:p14="http://schemas.microsoft.com/office/powerpoint/2010/main" val="199007243"/>
              </p:ext>
            </p:extLst>
          </p:nvPr>
        </p:nvGraphicFramePr>
        <p:xfrm>
          <a:off x="1021441" y="2866060"/>
          <a:ext cx="10191402" cy="3197284"/>
        </p:xfrm>
        <a:graphic>
          <a:graphicData uri="http://schemas.openxmlformats.org/drawingml/2006/table">
            <a:tbl>
              <a:tblPr firstRow="1" firstCol="1" bandRow="1"/>
              <a:tblGrid>
                <a:gridCol w="1317713">
                  <a:extLst>
                    <a:ext uri="{9D8B030D-6E8A-4147-A177-3AD203B41FA5}">
                      <a16:colId xmlns:a16="http://schemas.microsoft.com/office/drawing/2014/main" val="3062313246"/>
                    </a:ext>
                  </a:extLst>
                </a:gridCol>
                <a:gridCol w="1437876">
                  <a:extLst>
                    <a:ext uri="{9D8B030D-6E8A-4147-A177-3AD203B41FA5}">
                      <a16:colId xmlns:a16="http://schemas.microsoft.com/office/drawing/2014/main" val="468971096"/>
                    </a:ext>
                  </a:extLst>
                </a:gridCol>
                <a:gridCol w="1437876">
                  <a:extLst>
                    <a:ext uri="{9D8B030D-6E8A-4147-A177-3AD203B41FA5}">
                      <a16:colId xmlns:a16="http://schemas.microsoft.com/office/drawing/2014/main" val="278793559"/>
                    </a:ext>
                  </a:extLst>
                </a:gridCol>
                <a:gridCol w="1448477">
                  <a:extLst>
                    <a:ext uri="{9D8B030D-6E8A-4147-A177-3AD203B41FA5}">
                      <a16:colId xmlns:a16="http://schemas.microsoft.com/office/drawing/2014/main" val="2720214310"/>
                    </a:ext>
                  </a:extLst>
                </a:gridCol>
                <a:gridCol w="1527070">
                  <a:extLst>
                    <a:ext uri="{9D8B030D-6E8A-4147-A177-3AD203B41FA5}">
                      <a16:colId xmlns:a16="http://schemas.microsoft.com/office/drawing/2014/main" val="2374849409"/>
                    </a:ext>
                  </a:extLst>
                </a:gridCol>
                <a:gridCol w="1511195">
                  <a:extLst>
                    <a:ext uri="{9D8B030D-6E8A-4147-A177-3AD203B41FA5}">
                      <a16:colId xmlns:a16="http://schemas.microsoft.com/office/drawing/2014/main" val="4243327752"/>
                    </a:ext>
                  </a:extLst>
                </a:gridCol>
                <a:gridCol w="1511195">
                  <a:extLst>
                    <a:ext uri="{9D8B030D-6E8A-4147-A177-3AD203B41FA5}">
                      <a16:colId xmlns:a16="http://schemas.microsoft.com/office/drawing/2014/main" val="2068526624"/>
                    </a:ext>
                  </a:extLst>
                </a:gridCol>
              </a:tblGrid>
              <a:tr h="420129">
                <a:tc rowSpan="3">
                  <a:txBody>
                    <a:bodyPr/>
                    <a:lstStyle/>
                    <a:p>
                      <a:pPr marL="71755" marR="71755">
                        <a:lnSpc>
                          <a:spcPct val="107000"/>
                        </a:lnSpc>
                        <a:spcAft>
                          <a:spcPts val="0"/>
                        </a:spcAft>
                      </a:pPr>
                      <a:r>
                        <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Zakres napięcia</a:t>
                      </a:r>
                    </a:p>
                  </a:txBody>
                  <a:tcPr marL="114617" marR="114617" marT="57309" marB="57309"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spcAft>
                          <a:spcPts val="0"/>
                        </a:spcAft>
                      </a:pPr>
                      <a:r>
                        <a:rPr lang="pl-PL"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Napięcia prądu przemiennego</a:t>
                      </a:r>
                      <a:endParaRPr lang="pl-PL"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4617" marR="114617" marT="57309" marB="573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hMerge="1">
                  <a:txBody>
                    <a:bodyPr/>
                    <a:lstStyle/>
                    <a:p>
                      <a:endParaRPr lang="pl-PL"/>
                    </a:p>
                  </a:txBody>
                  <a:tcPr/>
                </a:tc>
                <a:tc gridSpan="3">
                  <a:txBody>
                    <a:bodyPr/>
                    <a:lstStyle/>
                    <a:p>
                      <a:pPr algn="ctr">
                        <a:lnSpc>
                          <a:spcPct val="107000"/>
                        </a:lnSpc>
                        <a:spcAft>
                          <a:spcPts val="0"/>
                        </a:spcAft>
                      </a:pPr>
                      <a:r>
                        <a:rPr lang="pl-PL" sz="18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Napięcia prądu stałego</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4617" marR="114617" marT="57309" marB="5730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958478499"/>
                  </a:ext>
                </a:extLst>
              </a:tr>
              <a:tr h="1425656">
                <a:tc vMerge="1">
                  <a:txBody>
                    <a:bodyPr/>
                    <a:lstStyle/>
                    <a:p>
                      <a:endParaRPr lang="pl-PL"/>
                    </a:p>
                  </a:txBody>
                  <a:tcPr/>
                </a:tc>
                <a:tc gridSpan="2">
                  <a:txBody>
                    <a:bodyPr/>
                    <a:lstStyle/>
                    <a:p>
                      <a:pPr algn="ctr">
                        <a:lnSpc>
                          <a:spcPct val="107000"/>
                        </a:lnSpc>
                        <a:spcAft>
                          <a:spcPts val="0"/>
                        </a:spcAft>
                      </a:pPr>
                      <a:r>
                        <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Układy z uziemieniami</a:t>
                      </a:r>
                    </a:p>
                  </a:txBody>
                  <a:tcPr marL="114617" marR="114617" marT="57309" marB="573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a:txBody>
                    <a:bodyPr/>
                    <a:lstStyle/>
                    <a:p>
                      <a:pPr algn="ctr">
                        <a:lnSpc>
                          <a:spcPct val="107000"/>
                        </a:lnSpc>
                        <a:spcAft>
                          <a:spcPts val="0"/>
                        </a:spcAft>
                      </a:pPr>
                      <a:r>
                        <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Układy izolowane lub z uziemieniami pośrednimi</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pl-PL"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Układy z uziemieniami</a:t>
                      </a:r>
                    </a:p>
                  </a:txBody>
                  <a:tcPr marL="114617" marR="114617" marT="57309" marB="573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a:txBody>
                    <a:bodyPr/>
                    <a:lstStyle/>
                    <a:p>
                      <a:pPr algn="ctr">
                        <a:lnSpc>
                          <a:spcPct val="107000"/>
                        </a:lnSpc>
                        <a:spcAft>
                          <a:spcPts val="0"/>
                        </a:spcAft>
                      </a:pPr>
                      <a:r>
                        <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Układy izolowane lub z uziemieniami pośrednimi</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6888344"/>
                  </a:ext>
                </a:extLst>
              </a:tr>
              <a:tr h="274948">
                <a:tc vMerge="1">
                  <a:txBody>
                    <a:bodyPr/>
                    <a:lstStyle/>
                    <a:p>
                      <a:endParaRPr lang="pl-PL"/>
                    </a:p>
                  </a:txBody>
                  <a:tcPr/>
                </a:tc>
                <a:tc>
                  <a:txBody>
                    <a:bodyPr/>
                    <a:lstStyle/>
                    <a:p>
                      <a:pPr algn="ctr">
                        <a:lnSpc>
                          <a:spcPct val="107000"/>
                        </a:lnSpc>
                        <a:spcAft>
                          <a:spcPts val="0"/>
                        </a:spcAft>
                      </a:pPr>
                      <a:r>
                        <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Faza-Ziemia</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Faza-Faza</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Faza-Faza</a:t>
                      </a: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Biegun-Ziemia</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Biegun-Biegun</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Biegun-Biegun</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7125241"/>
                  </a:ext>
                </a:extLst>
              </a:tr>
              <a:tr h="253909">
                <a:tc rowSpan="3">
                  <a:txBody>
                    <a:bodyPr/>
                    <a:lstStyle/>
                    <a:p>
                      <a:pPr algn="ctr">
                        <a:lnSpc>
                          <a:spcPct val="107000"/>
                        </a:lnSpc>
                        <a:spcAft>
                          <a:spcPts val="0"/>
                        </a:spcAft>
                      </a:pPr>
                      <a:r>
                        <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a:t>
                      </a:r>
                    </a:p>
                  </a:txBody>
                  <a:tcPr marL="114617" marR="114617" marT="57309" marB="57309"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353695" algn="l"/>
                        </a:tabLs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50</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50</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50</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120</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120</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120</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0145473"/>
                  </a:ext>
                </a:extLst>
              </a:tr>
              <a:tr h="253909">
                <a:tc vMerge="1">
                  <a:txBody>
                    <a:bodyPr/>
                    <a:lstStyle/>
                    <a:p>
                      <a:endParaRPr lang="pl-PL"/>
                    </a:p>
                  </a:txBody>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25</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25</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25</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60</a:t>
                      </a:r>
                      <a:endParaRPr lang="pl-PL"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60</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60</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9881061"/>
                  </a:ext>
                </a:extLst>
              </a:tr>
              <a:tr h="253909">
                <a:tc vMerge="1">
                  <a:txBody>
                    <a:bodyPr/>
                    <a:lstStyle/>
                    <a:p>
                      <a:endParaRPr lang="pl-PL"/>
                    </a:p>
                  </a:txBody>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12</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12</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12</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30</a:t>
                      </a:r>
                      <a:endParaRPr lang="pl-PL"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30</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 ≤ 30</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8536775"/>
                  </a:ext>
                </a:extLst>
              </a:tr>
              <a:tr h="274948">
                <a:tc>
                  <a:txBody>
                    <a:bodyPr/>
                    <a:lstStyle/>
                    <a:p>
                      <a:pPr algn="ctr">
                        <a:lnSpc>
                          <a:spcPct val="107000"/>
                        </a:lnSpc>
                        <a:spcAft>
                          <a:spcPts val="0"/>
                        </a:spcAft>
                      </a:pPr>
                      <a:r>
                        <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II</a:t>
                      </a:r>
                    </a:p>
                  </a:txBody>
                  <a:tcPr marL="109980" marR="109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50 &lt; U ≤ 600</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50 &lt; U ≤1000</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50 &lt; U ≤1000</a:t>
                      </a:r>
                      <a:endParaRPr lang="pl-PL"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120 &lt; U ≤900</a:t>
                      </a:r>
                      <a:endParaRPr lang="pl-PL"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120 &lt; U ≤ 1500</a:t>
                      </a:r>
                      <a:endParaRPr lang="pl-PL"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120 &lt; U ≤ 1500</a:t>
                      </a:r>
                      <a:endParaRPr lang="pl-PL"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9980" marR="1099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0736795"/>
                  </a:ext>
                </a:extLst>
              </a:tr>
            </a:tbl>
          </a:graphicData>
        </a:graphic>
      </p:graphicFrame>
      <p:sp>
        <p:nvSpPr>
          <p:cNvPr id="14" name="Tytuł 1">
            <a:extLst>
              <a:ext uri="{FF2B5EF4-FFF2-40B4-BE49-F238E27FC236}">
                <a16:creationId xmlns:a16="http://schemas.microsoft.com/office/drawing/2014/main" id="{A841D768-EBEB-4015-8CD8-DA851F16023D}"/>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7.1. układy sieci</a:t>
            </a:r>
          </a:p>
        </p:txBody>
      </p:sp>
    </p:spTree>
    <p:extLst>
      <p:ext uri="{BB962C8B-B14F-4D97-AF65-F5344CB8AC3E}">
        <p14:creationId xmlns:p14="http://schemas.microsoft.com/office/powerpoint/2010/main" val="147196005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40DBA67-5B92-40CA-87CB-3DE4DC1578D5}"/>
              </a:ext>
            </a:extLst>
          </p:cNvPr>
          <p:cNvSpPr>
            <a:spLocks noGrp="1"/>
          </p:cNvSpPr>
          <p:nvPr>
            <p:ph idx="1"/>
          </p:nvPr>
        </p:nvSpPr>
        <p:spPr>
          <a:xfrm>
            <a:off x="1141412" y="2097087"/>
            <a:ext cx="9905999" cy="4694237"/>
          </a:xfrm>
        </p:spPr>
        <p:txBody>
          <a:bodyPr>
            <a:normAutofit lnSpcReduction="10000"/>
          </a:bodyPr>
          <a:lstStyle/>
          <a:p>
            <a:pPr marL="0" indent="0">
              <a:buNone/>
            </a:pPr>
            <a:r>
              <a:rPr lang="pl-PL" b="1" dirty="0">
                <a:solidFill>
                  <a:schemeClr val="bg1"/>
                </a:solidFill>
              </a:rPr>
              <a:t>Układy sieci.</a:t>
            </a:r>
            <a:br>
              <a:rPr lang="pl-PL" b="1" dirty="0">
                <a:solidFill>
                  <a:schemeClr val="bg1"/>
                </a:solidFill>
              </a:rPr>
            </a:br>
            <a:r>
              <a:rPr lang="pl-PL" dirty="0">
                <a:solidFill>
                  <a:schemeClr val="bg1"/>
                </a:solidFill>
              </a:rPr>
              <a:t>Sieci napięcia zakresu II, w zależności od sposobu uziemienia dzielą się na różnego rodzaju układy sieci, a oznacza się je za pomocą symboli literowych gdzie pierwsza litera oznacza związek pomiędzy układem sieci a ziemią:</a:t>
            </a:r>
          </a:p>
          <a:p>
            <a:pPr>
              <a:buSzPct val="100000"/>
            </a:pPr>
            <a:r>
              <a:rPr lang="pl-PL" b="1" dirty="0">
                <a:solidFill>
                  <a:schemeClr val="bg1"/>
                </a:solidFill>
              </a:rPr>
              <a:t>T</a:t>
            </a:r>
            <a:r>
              <a:rPr lang="pl-PL" dirty="0">
                <a:solidFill>
                  <a:schemeClr val="bg1"/>
                </a:solidFill>
              </a:rPr>
              <a:t>: bezpośrednie połączenie jednego punktu układu sieci z ziemią. Najczęściej jest łączony z ziemią punkt neutralny,</a:t>
            </a:r>
          </a:p>
          <a:p>
            <a:pPr>
              <a:buSzPct val="100000"/>
            </a:pPr>
            <a:r>
              <a:rPr lang="pl-PL" b="1" dirty="0">
                <a:solidFill>
                  <a:schemeClr val="bg1"/>
                </a:solidFill>
              </a:rPr>
              <a:t>I</a:t>
            </a:r>
            <a:r>
              <a:rPr lang="pl-PL" dirty="0">
                <a:solidFill>
                  <a:schemeClr val="bg1"/>
                </a:solidFill>
              </a:rPr>
              <a:t>: wszystkie części czynne, to znaczy mogące się znaleźć pod napięciem w warunkach normalnej pracy są izolowane od ziemi, lub jeden punkt układu sieci jest połączony z ziemią poprzez impedancję lub bezpiecznik iskiernikowy (uziemienie otwarte), </a:t>
            </a:r>
          </a:p>
        </p:txBody>
      </p:sp>
      <p:sp>
        <p:nvSpPr>
          <p:cNvPr id="10" name="Tytuł 1">
            <a:extLst>
              <a:ext uri="{FF2B5EF4-FFF2-40B4-BE49-F238E27FC236}">
                <a16:creationId xmlns:a16="http://schemas.microsoft.com/office/drawing/2014/main" id="{8B9FFE93-F7BE-4D24-A4B2-73C2ECE10DC8}"/>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7.1. układy sieci</a:t>
            </a:r>
          </a:p>
        </p:txBody>
      </p:sp>
    </p:spTree>
    <p:extLst>
      <p:ext uri="{BB962C8B-B14F-4D97-AF65-F5344CB8AC3E}">
        <p14:creationId xmlns:p14="http://schemas.microsoft.com/office/powerpoint/2010/main" val="312005485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6FB5FFE-C8B8-42FB-AE9D-679CFC0E4B75}"/>
              </a:ext>
            </a:extLst>
          </p:cNvPr>
          <p:cNvSpPr>
            <a:spLocks noGrp="1"/>
          </p:cNvSpPr>
          <p:nvPr>
            <p:ph idx="1"/>
          </p:nvPr>
        </p:nvSpPr>
        <p:spPr>
          <a:xfrm>
            <a:off x="1141412" y="2249486"/>
            <a:ext cx="9905999" cy="4418013"/>
          </a:xfrm>
        </p:spPr>
        <p:txBody>
          <a:bodyPr>
            <a:normAutofit/>
          </a:bodyPr>
          <a:lstStyle/>
          <a:p>
            <a:pPr marL="0" indent="0">
              <a:buNone/>
            </a:pPr>
            <a:r>
              <a:rPr lang="pl-PL" dirty="0">
                <a:solidFill>
                  <a:schemeClr val="bg1"/>
                </a:solidFill>
              </a:rPr>
              <a:t>Druga litera oznacza związek pomiędzy częściami przewodzącymi dostępnymi a ziemią:</a:t>
            </a:r>
          </a:p>
          <a:p>
            <a:pPr>
              <a:buSzPct val="100000"/>
            </a:pPr>
            <a:r>
              <a:rPr lang="pl-PL" b="1" dirty="0">
                <a:solidFill>
                  <a:schemeClr val="bg1"/>
                </a:solidFill>
              </a:rPr>
              <a:t>N</a:t>
            </a:r>
            <a:r>
              <a:rPr lang="pl-PL" dirty="0">
                <a:solidFill>
                  <a:schemeClr val="bg1"/>
                </a:solidFill>
              </a:rPr>
              <a:t> - bezpośrednie połączenie (chodzi tu o połączenie metaliczne) podlegających ochronie części przewodzących dostępnych, z uziemionym punktem układu sieci; zazwyczaj z uziemionym punktem neutralnym,</a:t>
            </a:r>
          </a:p>
          <a:p>
            <a:pPr>
              <a:buSzPct val="100000"/>
            </a:pPr>
            <a:r>
              <a:rPr lang="pl-PL" b="1" dirty="0">
                <a:solidFill>
                  <a:schemeClr val="bg1"/>
                </a:solidFill>
              </a:rPr>
              <a:t>T</a:t>
            </a:r>
            <a:r>
              <a:rPr lang="pl-PL" dirty="0">
                <a:solidFill>
                  <a:schemeClr val="bg1"/>
                </a:solidFill>
              </a:rPr>
              <a:t> - bezpośrednie połączenie z ziemią (chodzi tu o uziemienie) podlegających ochronie części przewodzących dostępnych, niezależnie od uziemienia punktu układu sieci; zazwyczaj uziemienia punktu neutralnego. </a:t>
            </a:r>
          </a:p>
        </p:txBody>
      </p:sp>
      <p:sp>
        <p:nvSpPr>
          <p:cNvPr id="10" name="Tytuł 1">
            <a:extLst>
              <a:ext uri="{FF2B5EF4-FFF2-40B4-BE49-F238E27FC236}">
                <a16:creationId xmlns:a16="http://schemas.microsoft.com/office/drawing/2014/main" id="{44198BA9-3592-4627-98D4-776645692A7C}"/>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7.1. układy sieci</a:t>
            </a:r>
          </a:p>
        </p:txBody>
      </p:sp>
    </p:spTree>
    <p:extLst>
      <p:ext uri="{BB962C8B-B14F-4D97-AF65-F5344CB8AC3E}">
        <p14:creationId xmlns:p14="http://schemas.microsoft.com/office/powerpoint/2010/main" val="84506229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086F1E2-B3A4-4B32-9745-249D60DC966C}"/>
              </a:ext>
            </a:extLst>
          </p:cNvPr>
          <p:cNvSpPr>
            <a:spLocks noGrp="1"/>
          </p:cNvSpPr>
          <p:nvPr>
            <p:ph idx="1"/>
          </p:nvPr>
        </p:nvSpPr>
        <p:spPr>
          <a:xfrm>
            <a:off x="1141412" y="2249486"/>
            <a:ext cx="9905999" cy="4456113"/>
          </a:xfrm>
        </p:spPr>
        <p:txBody>
          <a:bodyPr>
            <a:normAutofit/>
          </a:bodyPr>
          <a:lstStyle/>
          <a:p>
            <a:pPr marL="0" indent="0">
              <a:buNone/>
            </a:pPr>
            <a:r>
              <a:rPr lang="pl-PL" dirty="0">
                <a:solidFill>
                  <a:schemeClr val="bg1"/>
                </a:solidFill>
              </a:rPr>
              <a:t>Następna litera (litery) oznacza związek pomiędzy przewodem (żyłą) neutralnym N i przewodem (żyłą) ochronnym PE:</a:t>
            </a:r>
          </a:p>
          <a:p>
            <a:pPr>
              <a:buSzPct val="100000"/>
            </a:pPr>
            <a:r>
              <a:rPr lang="pl-PL" b="1" dirty="0">
                <a:solidFill>
                  <a:schemeClr val="bg1"/>
                </a:solidFill>
              </a:rPr>
              <a:t>C </a:t>
            </a:r>
            <a:r>
              <a:rPr lang="pl-PL" dirty="0">
                <a:solidFill>
                  <a:schemeClr val="bg1"/>
                </a:solidFill>
              </a:rPr>
              <a:t>- funkcję przewodu neutralnego i przewodu ochronnego spełnia jeden przewód, zwany przewodem ochronno-neutralnym PEN,</a:t>
            </a:r>
          </a:p>
          <a:p>
            <a:pPr>
              <a:buSzPct val="100000"/>
            </a:pPr>
            <a:r>
              <a:rPr lang="pl-PL" b="1" dirty="0">
                <a:solidFill>
                  <a:schemeClr val="bg1"/>
                </a:solidFill>
              </a:rPr>
              <a:t>S</a:t>
            </a:r>
            <a:r>
              <a:rPr lang="pl-PL" dirty="0">
                <a:solidFill>
                  <a:schemeClr val="bg1"/>
                </a:solidFill>
              </a:rPr>
              <a:t> - funkcję przewodu neutralnego i przewodu ochronnego spełniają osobne przewody - przewód N i przewód PE,</a:t>
            </a:r>
          </a:p>
          <a:p>
            <a:pPr>
              <a:buSzPct val="100000"/>
            </a:pPr>
            <a:r>
              <a:rPr lang="pl-PL" b="1" dirty="0">
                <a:solidFill>
                  <a:schemeClr val="bg1"/>
                </a:solidFill>
              </a:rPr>
              <a:t>C-S</a:t>
            </a:r>
            <a:r>
              <a:rPr lang="pl-PL" dirty="0">
                <a:solidFill>
                  <a:schemeClr val="bg1"/>
                </a:solidFill>
              </a:rPr>
              <a:t> - w pierwszej części sieci, licząc od strony zasilania zastosowany jest przewód ochronno-neutralny PEN, a w drugiej osobny przewód neutralny N i przewód ochronny PE. </a:t>
            </a:r>
          </a:p>
        </p:txBody>
      </p:sp>
      <p:sp>
        <p:nvSpPr>
          <p:cNvPr id="10" name="Tytuł 1">
            <a:extLst>
              <a:ext uri="{FF2B5EF4-FFF2-40B4-BE49-F238E27FC236}">
                <a16:creationId xmlns:a16="http://schemas.microsoft.com/office/drawing/2014/main" id="{2F1FB757-7C7C-4ABB-9688-FF3DDB0A622A}"/>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7.1. układy sieci</a:t>
            </a:r>
          </a:p>
        </p:txBody>
      </p:sp>
    </p:spTree>
    <p:extLst>
      <p:ext uri="{BB962C8B-B14F-4D97-AF65-F5344CB8AC3E}">
        <p14:creationId xmlns:p14="http://schemas.microsoft.com/office/powerpoint/2010/main" val="409141563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439BEFE-0AD5-40FF-BFE4-EEDDE856168A}"/>
              </a:ext>
            </a:extLst>
          </p:cNvPr>
          <p:cNvSpPr>
            <a:spLocks noGrp="1"/>
          </p:cNvSpPr>
          <p:nvPr>
            <p:ph idx="1"/>
          </p:nvPr>
        </p:nvSpPr>
        <p:spPr>
          <a:xfrm>
            <a:off x="833502" y="3429000"/>
            <a:ext cx="2516187" cy="967514"/>
          </a:xfrm>
        </p:spPr>
        <p:txBody>
          <a:bodyPr/>
          <a:lstStyle/>
          <a:p>
            <a:pPr marL="0" indent="0">
              <a:buNone/>
            </a:pPr>
            <a:r>
              <a:rPr lang="pl-PL" dirty="0">
                <a:solidFill>
                  <a:schemeClr val="bg1"/>
                </a:solidFill>
              </a:rPr>
              <a:t>Układ sieci TN - C</a:t>
            </a:r>
          </a:p>
        </p:txBody>
      </p:sp>
      <p:pic>
        <p:nvPicPr>
          <p:cNvPr id="5" name="Obraz 4">
            <a:extLst>
              <a:ext uri="{FF2B5EF4-FFF2-40B4-BE49-F238E27FC236}">
                <a16:creationId xmlns:a16="http://schemas.microsoft.com/office/drawing/2014/main" id="{6D0BAB47-854E-4BC7-95D8-56968836C5B7}"/>
              </a:ext>
            </a:extLst>
          </p:cNvPr>
          <p:cNvPicPr>
            <a:picLocks noChangeAspect="1"/>
          </p:cNvPicPr>
          <p:nvPr/>
        </p:nvPicPr>
        <p:blipFill>
          <a:blip r:embed="rId2"/>
          <a:stretch>
            <a:fillRect/>
          </a:stretch>
        </p:blipFill>
        <p:spPr>
          <a:xfrm>
            <a:off x="3648269" y="1869666"/>
            <a:ext cx="8142923" cy="4577110"/>
          </a:xfrm>
          <a:prstGeom prst="rect">
            <a:avLst/>
          </a:prstGeom>
        </p:spPr>
      </p:pic>
      <p:sp>
        <p:nvSpPr>
          <p:cNvPr id="11" name="Tytuł 1">
            <a:extLst>
              <a:ext uri="{FF2B5EF4-FFF2-40B4-BE49-F238E27FC236}">
                <a16:creationId xmlns:a16="http://schemas.microsoft.com/office/drawing/2014/main" id="{E7161B79-922E-4192-9D61-A385C077D5B7}"/>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7.1. układy sieci</a:t>
            </a:r>
          </a:p>
        </p:txBody>
      </p:sp>
    </p:spTree>
    <p:extLst>
      <p:ext uri="{BB962C8B-B14F-4D97-AF65-F5344CB8AC3E}">
        <p14:creationId xmlns:p14="http://schemas.microsoft.com/office/powerpoint/2010/main" val="1813505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F94121F-FD2C-4327-BDCD-11D53F881A0C}"/>
              </a:ext>
            </a:extLst>
          </p:cNvPr>
          <p:cNvSpPr>
            <a:spLocks noGrp="1"/>
          </p:cNvSpPr>
          <p:nvPr>
            <p:ph idx="1"/>
          </p:nvPr>
        </p:nvSpPr>
        <p:spPr>
          <a:xfrm>
            <a:off x="1141412" y="2249487"/>
            <a:ext cx="9905999" cy="4141982"/>
          </a:xfrm>
        </p:spPr>
        <p:txBody>
          <a:bodyPr>
            <a:normAutofit lnSpcReduction="10000"/>
          </a:bodyPr>
          <a:lstStyle/>
          <a:p>
            <a:pPr marL="0" indent="0">
              <a:buNone/>
            </a:pPr>
            <a:r>
              <a:rPr lang="pl-PL" i="1" u="sng" dirty="0">
                <a:solidFill>
                  <a:schemeClr val="bg1"/>
                </a:solidFill>
              </a:rPr>
              <a:t>Rozporządzenie Ministra Klimatu i Środowiska z dnia 1 lipca 2022 r. w sprawie szczegółowych zasad stwierdzania posiadania kwalifikacji przez osoby zajmujące się eksploatacją urządzeń, instalacji i sieci (Dz.U. 2022 poz. 1392)</a:t>
            </a:r>
          </a:p>
          <a:p>
            <a:pPr>
              <a:buSzPct val="100000"/>
            </a:pPr>
            <a:r>
              <a:rPr lang="pl-PL" dirty="0">
                <a:solidFill>
                  <a:schemeClr val="bg1"/>
                </a:solidFill>
              </a:rPr>
              <a:t>Określa rodzaje prac i stanowisk wymagających świadectwa kwalifikacyjnego w zakresie eksploatacji urządzeń, instalacji i sieci;</a:t>
            </a:r>
          </a:p>
          <a:p>
            <a:pPr>
              <a:buSzPct val="100000"/>
            </a:pPr>
            <a:r>
              <a:rPr lang="pl-PL" dirty="0">
                <a:solidFill>
                  <a:schemeClr val="bg1"/>
                </a:solidFill>
              </a:rPr>
              <a:t>Precyzuje wymagania dotyczące wiedzy teoretycznej i praktycznej osób ubiegających się o świadectwo;</a:t>
            </a:r>
          </a:p>
          <a:p>
            <a:pPr lvl="0">
              <a:buSzPct val="100000"/>
            </a:pPr>
            <a:r>
              <a:rPr lang="pl-PL" dirty="0">
                <a:solidFill>
                  <a:schemeClr val="bg1"/>
                </a:solidFill>
              </a:rPr>
              <a:t>Inne zasady funkcjonowania komisji kwalifikacyjnych które wydają świadectwa kwalifikacyjne.</a:t>
            </a:r>
          </a:p>
          <a:p>
            <a:endParaRPr lang="pl-PL" dirty="0">
              <a:solidFill>
                <a:schemeClr val="bg1"/>
              </a:solidFill>
            </a:endParaRPr>
          </a:p>
        </p:txBody>
      </p:sp>
      <p:sp>
        <p:nvSpPr>
          <p:cNvPr id="7" name="Tytuł 1">
            <a:extLst>
              <a:ext uri="{FF2B5EF4-FFF2-40B4-BE49-F238E27FC236}">
                <a16:creationId xmlns:a16="http://schemas.microsoft.com/office/drawing/2014/main" id="{B098DB9C-750A-4879-8515-8F7A7B48CD2C}"/>
              </a:ext>
            </a:extLst>
          </p:cNvPr>
          <p:cNvSpPr>
            <a:spLocks noGrp="1"/>
          </p:cNvSpPr>
          <p:nvPr>
            <p:ph type="title"/>
          </p:nvPr>
        </p:nvSpPr>
        <p:spPr>
          <a:xfrm>
            <a:off x="1141413" y="619125"/>
            <a:ext cx="9906000" cy="1477963"/>
          </a:xfrm>
        </p:spPr>
        <p:txBody>
          <a:bodyPr>
            <a:normAutofit fontScale="90000"/>
          </a:bodyPr>
          <a:lstStyle/>
          <a:p>
            <a:pPr marL="514350" indent="-514350">
              <a:buFont typeface="+mj-lt"/>
              <a:buAutoNum type="arabicPeriod"/>
            </a:pPr>
            <a:r>
              <a:rPr lang="pl-PL" sz="2800" b="1" dirty="0">
                <a:solidFill>
                  <a:srgbClr val="002060"/>
                </a:solidFill>
              </a:rPr>
              <a:t>Pomiary elektryczne jako wymóg prawny oraz kluczowy element zarządzania bezpieczeństwem i niezawodnością systemów elektrycznych</a:t>
            </a:r>
            <a:br>
              <a:rPr lang="pl-PL" sz="2800" b="1" dirty="0">
                <a:solidFill>
                  <a:srgbClr val="002060"/>
                </a:solidFill>
              </a:rPr>
            </a:br>
            <a:r>
              <a:rPr lang="pl-PL" sz="2200" b="1" dirty="0">
                <a:solidFill>
                  <a:srgbClr val="002060"/>
                </a:solidFill>
              </a:rPr>
              <a:t>1.2. Podstawa prawna wykonywania pomiarów</a:t>
            </a:r>
          </a:p>
        </p:txBody>
      </p:sp>
    </p:spTree>
    <p:extLst>
      <p:ext uri="{BB962C8B-B14F-4D97-AF65-F5344CB8AC3E}">
        <p14:creationId xmlns:p14="http://schemas.microsoft.com/office/powerpoint/2010/main" val="240941607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8600702-723C-4BAE-9738-D2217236806B}"/>
              </a:ext>
            </a:extLst>
          </p:cNvPr>
          <p:cNvSpPr>
            <a:spLocks noGrp="1"/>
          </p:cNvSpPr>
          <p:nvPr>
            <p:ph idx="1"/>
          </p:nvPr>
        </p:nvSpPr>
        <p:spPr>
          <a:xfrm>
            <a:off x="1029445" y="3429000"/>
            <a:ext cx="2572172" cy="540366"/>
          </a:xfrm>
        </p:spPr>
        <p:txBody>
          <a:bodyPr/>
          <a:lstStyle/>
          <a:p>
            <a:pPr marL="0" indent="0">
              <a:buNone/>
            </a:pPr>
            <a:r>
              <a:rPr lang="pl-PL" dirty="0">
                <a:solidFill>
                  <a:schemeClr val="bg1"/>
                </a:solidFill>
              </a:rPr>
              <a:t>Układ sieci TN - S</a:t>
            </a:r>
          </a:p>
        </p:txBody>
      </p:sp>
      <p:pic>
        <p:nvPicPr>
          <p:cNvPr id="5" name="Obraz 4">
            <a:extLst>
              <a:ext uri="{FF2B5EF4-FFF2-40B4-BE49-F238E27FC236}">
                <a16:creationId xmlns:a16="http://schemas.microsoft.com/office/drawing/2014/main" id="{408A0CE1-A6BE-41D1-A36F-C97B2E1A4010}"/>
              </a:ext>
            </a:extLst>
          </p:cNvPr>
          <p:cNvPicPr>
            <a:picLocks noChangeAspect="1"/>
          </p:cNvPicPr>
          <p:nvPr/>
        </p:nvPicPr>
        <p:blipFill>
          <a:blip r:embed="rId2"/>
          <a:stretch>
            <a:fillRect/>
          </a:stretch>
        </p:blipFill>
        <p:spPr>
          <a:xfrm>
            <a:off x="3601617" y="1938467"/>
            <a:ext cx="8113314" cy="4564969"/>
          </a:xfrm>
          <a:prstGeom prst="rect">
            <a:avLst/>
          </a:prstGeom>
        </p:spPr>
      </p:pic>
      <p:sp>
        <p:nvSpPr>
          <p:cNvPr id="11" name="Tytuł 1">
            <a:extLst>
              <a:ext uri="{FF2B5EF4-FFF2-40B4-BE49-F238E27FC236}">
                <a16:creationId xmlns:a16="http://schemas.microsoft.com/office/drawing/2014/main" id="{77474F94-2D8E-4FB3-B8F9-7D791D261BC5}"/>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7.1. układy sieci</a:t>
            </a:r>
          </a:p>
        </p:txBody>
      </p:sp>
    </p:spTree>
    <p:extLst>
      <p:ext uri="{BB962C8B-B14F-4D97-AF65-F5344CB8AC3E}">
        <p14:creationId xmlns:p14="http://schemas.microsoft.com/office/powerpoint/2010/main" val="307711808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194B53F-FBB7-48C8-B366-8D9A5665D54C}"/>
              </a:ext>
            </a:extLst>
          </p:cNvPr>
          <p:cNvSpPr>
            <a:spLocks noGrp="1"/>
          </p:cNvSpPr>
          <p:nvPr>
            <p:ph idx="1"/>
          </p:nvPr>
        </p:nvSpPr>
        <p:spPr>
          <a:xfrm>
            <a:off x="425514" y="3429000"/>
            <a:ext cx="2892491" cy="933062"/>
          </a:xfrm>
        </p:spPr>
        <p:txBody>
          <a:bodyPr/>
          <a:lstStyle/>
          <a:p>
            <a:pPr marL="0" indent="0">
              <a:buNone/>
            </a:pPr>
            <a:r>
              <a:rPr lang="pl-PL" dirty="0">
                <a:solidFill>
                  <a:schemeClr val="bg1"/>
                </a:solidFill>
              </a:rPr>
              <a:t>Układ sieci TN – C - S</a:t>
            </a:r>
          </a:p>
        </p:txBody>
      </p:sp>
      <p:pic>
        <p:nvPicPr>
          <p:cNvPr id="6" name="Obraz 5">
            <a:extLst>
              <a:ext uri="{FF2B5EF4-FFF2-40B4-BE49-F238E27FC236}">
                <a16:creationId xmlns:a16="http://schemas.microsoft.com/office/drawing/2014/main" id="{3DCC8B18-85C9-40EC-827A-4F9D71A39227}"/>
              </a:ext>
            </a:extLst>
          </p:cNvPr>
          <p:cNvPicPr>
            <a:picLocks noChangeAspect="1"/>
          </p:cNvPicPr>
          <p:nvPr/>
        </p:nvPicPr>
        <p:blipFill>
          <a:blip r:embed="rId2"/>
          <a:stretch>
            <a:fillRect/>
          </a:stretch>
        </p:blipFill>
        <p:spPr>
          <a:xfrm>
            <a:off x="3208114" y="1921761"/>
            <a:ext cx="8100378" cy="4485065"/>
          </a:xfrm>
          <a:prstGeom prst="rect">
            <a:avLst/>
          </a:prstGeom>
        </p:spPr>
      </p:pic>
      <p:sp>
        <p:nvSpPr>
          <p:cNvPr id="12" name="Tytuł 1">
            <a:extLst>
              <a:ext uri="{FF2B5EF4-FFF2-40B4-BE49-F238E27FC236}">
                <a16:creationId xmlns:a16="http://schemas.microsoft.com/office/drawing/2014/main" id="{E72A3EC1-A1A8-4DF2-84CC-A7E49CACD014}"/>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7.1. układy sieci</a:t>
            </a:r>
          </a:p>
        </p:txBody>
      </p:sp>
    </p:spTree>
    <p:extLst>
      <p:ext uri="{BB962C8B-B14F-4D97-AF65-F5344CB8AC3E}">
        <p14:creationId xmlns:p14="http://schemas.microsoft.com/office/powerpoint/2010/main" val="66990665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C1B0861-E97F-457A-B634-795D96A172E7}"/>
              </a:ext>
            </a:extLst>
          </p:cNvPr>
          <p:cNvSpPr>
            <a:spLocks noGrp="1"/>
          </p:cNvSpPr>
          <p:nvPr>
            <p:ph idx="1"/>
          </p:nvPr>
        </p:nvSpPr>
        <p:spPr>
          <a:xfrm>
            <a:off x="1141413" y="3429000"/>
            <a:ext cx="1956351" cy="698986"/>
          </a:xfrm>
        </p:spPr>
        <p:txBody>
          <a:bodyPr/>
          <a:lstStyle/>
          <a:p>
            <a:pPr marL="0" indent="0">
              <a:buNone/>
            </a:pPr>
            <a:r>
              <a:rPr lang="pl-PL" dirty="0">
                <a:solidFill>
                  <a:schemeClr val="bg1"/>
                </a:solidFill>
              </a:rPr>
              <a:t>Układ sieci TT</a:t>
            </a:r>
          </a:p>
        </p:txBody>
      </p:sp>
      <p:pic>
        <p:nvPicPr>
          <p:cNvPr id="5" name="Obraz 4">
            <a:extLst>
              <a:ext uri="{FF2B5EF4-FFF2-40B4-BE49-F238E27FC236}">
                <a16:creationId xmlns:a16="http://schemas.microsoft.com/office/drawing/2014/main" id="{7530BA51-2677-47D2-853D-9C2DF55A6A98}"/>
              </a:ext>
            </a:extLst>
          </p:cNvPr>
          <p:cNvPicPr>
            <a:picLocks noChangeAspect="1"/>
          </p:cNvPicPr>
          <p:nvPr/>
        </p:nvPicPr>
        <p:blipFill>
          <a:blip r:embed="rId2"/>
          <a:stretch>
            <a:fillRect/>
          </a:stretch>
        </p:blipFill>
        <p:spPr>
          <a:xfrm>
            <a:off x="3219061" y="2097088"/>
            <a:ext cx="8094560" cy="4477426"/>
          </a:xfrm>
          <a:prstGeom prst="rect">
            <a:avLst/>
          </a:prstGeom>
        </p:spPr>
      </p:pic>
      <p:sp>
        <p:nvSpPr>
          <p:cNvPr id="12" name="Tytuł 1">
            <a:extLst>
              <a:ext uri="{FF2B5EF4-FFF2-40B4-BE49-F238E27FC236}">
                <a16:creationId xmlns:a16="http://schemas.microsoft.com/office/drawing/2014/main" id="{95DD6444-CA9E-4EAB-9FBA-D5FF3B4C02B3}"/>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7.1. układy sieci</a:t>
            </a:r>
          </a:p>
        </p:txBody>
      </p:sp>
    </p:spTree>
    <p:extLst>
      <p:ext uri="{BB962C8B-B14F-4D97-AF65-F5344CB8AC3E}">
        <p14:creationId xmlns:p14="http://schemas.microsoft.com/office/powerpoint/2010/main" val="214683975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FFD31B3-29BF-4BEC-B42D-7F5059863D50}"/>
              </a:ext>
            </a:extLst>
          </p:cNvPr>
          <p:cNvSpPr>
            <a:spLocks noGrp="1"/>
          </p:cNvSpPr>
          <p:nvPr>
            <p:ph idx="1"/>
          </p:nvPr>
        </p:nvSpPr>
        <p:spPr>
          <a:xfrm>
            <a:off x="974715" y="3429000"/>
            <a:ext cx="2058988" cy="680325"/>
          </a:xfrm>
        </p:spPr>
        <p:txBody>
          <a:bodyPr/>
          <a:lstStyle/>
          <a:p>
            <a:pPr marL="0" indent="0">
              <a:buNone/>
            </a:pPr>
            <a:r>
              <a:rPr lang="pl-PL" dirty="0">
                <a:solidFill>
                  <a:schemeClr val="bg1"/>
                </a:solidFill>
              </a:rPr>
              <a:t>Układ sieci IT</a:t>
            </a:r>
          </a:p>
        </p:txBody>
      </p:sp>
      <p:pic>
        <p:nvPicPr>
          <p:cNvPr id="5" name="Obraz 4">
            <a:extLst>
              <a:ext uri="{FF2B5EF4-FFF2-40B4-BE49-F238E27FC236}">
                <a16:creationId xmlns:a16="http://schemas.microsoft.com/office/drawing/2014/main" id="{31A98AE5-33D1-415A-AACA-48E7E8E018A4}"/>
              </a:ext>
            </a:extLst>
          </p:cNvPr>
          <p:cNvPicPr>
            <a:picLocks noChangeAspect="1"/>
          </p:cNvPicPr>
          <p:nvPr/>
        </p:nvPicPr>
        <p:blipFill>
          <a:blip r:embed="rId2"/>
          <a:stretch>
            <a:fillRect/>
          </a:stretch>
        </p:blipFill>
        <p:spPr>
          <a:xfrm>
            <a:off x="3275044" y="2097088"/>
            <a:ext cx="7942241" cy="4361567"/>
          </a:xfrm>
          <a:prstGeom prst="rect">
            <a:avLst/>
          </a:prstGeom>
        </p:spPr>
      </p:pic>
      <p:sp>
        <p:nvSpPr>
          <p:cNvPr id="11" name="Tytuł 1">
            <a:extLst>
              <a:ext uri="{FF2B5EF4-FFF2-40B4-BE49-F238E27FC236}">
                <a16:creationId xmlns:a16="http://schemas.microsoft.com/office/drawing/2014/main" id="{0CB2AECC-6BCB-44CD-BCB6-000C90137E88}"/>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7.1. układy sieci</a:t>
            </a:r>
          </a:p>
        </p:txBody>
      </p:sp>
    </p:spTree>
    <p:extLst>
      <p:ext uri="{BB962C8B-B14F-4D97-AF65-F5344CB8AC3E}">
        <p14:creationId xmlns:p14="http://schemas.microsoft.com/office/powerpoint/2010/main" val="318451082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271FAED-2D6E-4183-BE03-852C15B58960}"/>
              </a:ext>
            </a:extLst>
          </p:cNvPr>
          <p:cNvSpPr>
            <a:spLocks noGrp="1"/>
          </p:cNvSpPr>
          <p:nvPr>
            <p:ph idx="1"/>
          </p:nvPr>
        </p:nvSpPr>
        <p:spPr>
          <a:xfrm>
            <a:off x="1141412" y="2249487"/>
            <a:ext cx="9905999" cy="3541714"/>
          </a:xfrm>
        </p:spPr>
        <p:txBody>
          <a:bodyPr>
            <a:normAutofit fontScale="92500" lnSpcReduction="20000"/>
          </a:bodyPr>
          <a:lstStyle/>
          <a:p>
            <a:pPr marL="0" indent="0">
              <a:buNone/>
            </a:pPr>
            <a:r>
              <a:rPr lang="pl-PL" b="1" dirty="0">
                <a:solidFill>
                  <a:schemeClr val="bg1"/>
                </a:solidFill>
              </a:rPr>
              <a:t>Układy sieci TN w instalacjach elektrycznych</a:t>
            </a:r>
          </a:p>
          <a:p>
            <a:pPr marL="0" indent="0">
              <a:buNone/>
            </a:pPr>
            <a:r>
              <a:rPr lang="pl-PL" dirty="0">
                <a:solidFill>
                  <a:schemeClr val="bg1"/>
                </a:solidFill>
              </a:rPr>
              <a:t>W Polsce najczęściej stosowane są układy sieci typu </a:t>
            </a:r>
            <a:r>
              <a:rPr lang="pl-PL" b="1" dirty="0">
                <a:solidFill>
                  <a:schemeClr val="bg1"/>
                </a:solidFill>
              </a:rPr>
              <a:t>TN</a:t>
            </a:r>
            <a:r>
              <a:rPr lang="pl-PL" dirty="0">
                <a:solidFill>
                  <a:schemeClr val="bg1"/>
                </a:solidFill>
              </a:rPr>
              <a:t>, a w sieciach elektroenergetycznych zasilających budynki najczęściej spotykamy układ </a:t>
            </a:r>
            <a:r>
              <a:rPr lang="pl-PL" b="1" dirty="0">
                <a:solidFill>
                  <a:schemeClr val="bg1"/>
                </a:solidFill>
              </a:rPr>
              <a:t>TN-C</a:t>
            </a:r>
            <a:r>
              <a:rPr lang="pl-PL" dirty="0">
                <a:solidFill>
                  <a:schemeClr val="bg1"/>
                </a:solidFill>
              </a:rPr>
              <a:t>. W tym układzie występuje przewód </a:t>
            </a:r>
            <a:r>
              <a:rPr lang="pl-PL" b="1" dirty="0">
                <a:solidFill>
                  <a:schemeClr val="bg1"/>
                </a:solidFill>
              </a:rPr>
              <a:t>ochronno-neutralny PEN</a:t>
            </a:r>
            <a:r>
              <a:rPr lang="pl-PL" dirty="0">
                <a:solidFill>
                  <a:schemeClr val="bg1"/>
                </a:solidFill>
              </a:rPr>
              <a:t>, który pełni jednocześnie funkcję przewodu ochronnego (PE) i neutralnego (N).</a:t>
            </a:r>
          </a:p>
          <a:p>
            <a:pPr marL="0" indent="0">
              <a:buNone/>
            </a:pPr>
            <a:r>
              <a:rPr lang="pl-PL" b="1" dirty="0">
                <a:solidFill>
                  <a:schemeClr val="bg1"/>
                </a:solidFill>
              </a:rPr>
              <a:t>Wymagania dotyczące przewodu PEN (zgodnie z normą PN-HD 60364-5-54):</a:t>
            </a:r>
          </a:p>
          <a:p>
            <a:pPr>
              <a:buSzPct val="100000"/>
            </a:pPr>
            <a:r>
              <a:rPr lang="pl-PL" dirty="0">
                <a:solidFill>
                  <a:schemeClr val="bg1"/>
                </a:solidFill>
              </a:rPr>
              <a:t>Minimalny przekrój żyły dla przewodu PEN:</a:t>
            </a:r>
          </a:p>
          <a:p>
            <a:pPr lvl="1">
              <a:buSzPct val="100000"/>
            </a:pPr>
            <a:r>
              <a:rPr lang="pl-PL" b="1" dirty="0">
                <a:solidFill>
                  <a:schemeClr val="bg1"/>
                </a:solidFill>
              </a:rPr>
              <a:t>10 mm²</a:t>
            </a:r>
            <a:r>
              <a:rPr lang="pl-PL" dirty="0">
                <a:solidFill>
                  <a:schemeClr val="bg1"/>
                </a:solidFill>
              </a:rPr>
              <a:t> – dla miedzi (Cu),</a:t>
            </a:r>
          </a:p>
          <a:p>
            <a:pPr lvl="1">
              <a:buSzPct val="100000"/>
            </a:pPr>
            <a:r>
              <a:rPr lang="pl-PL" b="1" dirty="0">
                <a:solidFill>
                  <a:schemeClr val="bg1"/>
                </a:solidFill>
              </a:rPr>
              <a:t>16 mm²</a:t>
            </a:r>
            <a:r>
              <a:rPr lang="pl-PL" dirty="0">
                <a:solidFill>
                  <a:schemeClr val="bg1"/>
                </a:solidFill>
              </a:rPr>
              <a:t> – dla aluminium (Al).</a:t>
            </a:r>
            <a:r>
              <a:rPr lang="pl-PL" dirty="0">
                <a:solidFill>
                  <a:srgbClr val="002060"/>
                </a:solidFill>
              </a:rPr>
              <a:t> </a:t>
            </a:r>
            <a:endParaRPr lang="pl-PL" dirty="0">
              <a:solidFill>
                <a:schemeClr val="bg1"/>
              </a:solidFill>
            </a:endParaRPr>
          </a:p>
          <a:p>
            <a:endParaRPr lang="pl-PL" dirty="0">
              <a:solidFill>
                <a:schemeClr val="bg1"/>
              </a:solidFill>
            </a:endParaRPr>
          </a:p>
          <a:p>
            <a:pPr marL="0" indent="0">
              <a:buNone/>
            </a:pPr>
            <a:endParaRPr lang="pl-PL" dirty="0">
              <a:solidFill>
                <a:schemeClr val="bg1"/>
              </a:solidFill>
            </a:endParaRPr>
          </a:p>
        </p:txBody>
      </p:sp>
      <p:sp>
        <p:nvSpPr>
          <p:cNvPr id="17" name="Tytuł 1">
            <a:extLst>
              <a:ext uri="{FF2B5EF4-FFF2-40B4-BE49-F238E27FC236}">
                <a16:creationId xmlns:a16="http://schemas.microsoft.com/office/drawing/2014/main" id="{648104C3-DA17-4FF4-9C93-FAEF85C6CB8A}"/>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7.2. układy sieci - wymagania techniczne</a:t>
            </a:r>
          </a:p>
        </p:txBody>
      </p:sp>
    </p:spTree>
    <p:extLst>
      <p:ext uri="{BB962C8B-B14F-4D97-AF65-F5344CB8AC3E}">
        <p14:creationId xmlns:p14="http://schemas.microsoft.com/office/powerpoint/2010/main" val="381636224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68A72CA-8FE6-4149-9D81-918A7C005054}"/>
              </a:ext>
            </a:extLst>
          </p:cNvPr>
          <p:cNvSpPr>
            <a:spLocks noGrp="1"/>
          </p:cNvSpPr>
          <p:nvPr>
            <p:ph idx="1"/>
          </p:nvPr>
        </p:nvSpPr>
        <p:spPr>
          <a:xfrm>
            <a:off x="1141413" y="2097087"/>
            <a:ext cx="9905999" cy="4618037"/>
          </a:xfrm>
        </p:spPr>
        <p:txBody>
          <a:bodyPr>
            <a:noAutofit/>
          </a:bodyPr>
          <a:lstStyle/>
          <a:p>
            <a:pPr marL="0" indent="0">
              <a:buNone/>
            </a:pPr>
            <a:r>
              <a:rPr lang="pl-PL" b="1" dirty="0">
                <a:solidFill>
                  <a:schemeClr val="bg1"/>
                </a:solidFill>
              </a:rPr>
              <a:t>Problemy w instalacjach odbiorczych budynków</a:t>
            </a:r>
          </a:p>
          <a:p>
            <a:pPr marL="0" indent="0">
              <a:buNone/>
            </a:pPr>
            <a:r>
              <a:rPr lang="pl-PL" dirty="0">
                <a:solidFill>
                  <a:schemeClr val="bg1"/>
                </a:solidFill>
              </a:rPr>
              <a:t>W praktyce, w budynkach bardzo często trudno jest dostosować przekrój przewodu PEN do wymagań normy. Aby poprawić bezpieczeństwo użytkowników, konieczne staje się zastosowanie układów:</a:t>
            </a:r>
          </a:p>
          <a:p>
            <a:pPr marL="0" indent="0">
              <a:buNone/>
            </a:pPr>
            <a:r>
              <a:rPr lang="pl-PL" b="1" dirty="0">
                <a:solidFill>
                  <a:schemeClr val="bg1"/>
                </a:solidFill>
              </a:rPr>
              <a:t>TN-S</a:t>
            </a:r>
            <a:r>
              <a:rPr lang="pl-PL" dirty="0">
                <a:solidFill>
                  <a:schemeClr val="bg1"/>
                </a:solidFill>
              </a:rPr>
              <a:t> – przewody ochronny PE i neutralny N są prowadzone oddzielnie,</a:t>
            </a:r>
          </a:p>
          <a:p>
            <a:pPr marL="0" indent="0">
              <a:buNone/>
            </a:pPr>
            <a:r>
              <a:rPr lang="pl-PL" b="1" dirty="0">
                <a:solidFill>
                  <a:schemeClr val="bg1"/>
                </a:solidFill>
              </a:rPr>
              <a:t>TN-C-S</a:t>
            </a:r>
            <a:r>
              <a:rPr lang="pl-PL" dirty="0">
                <a:solidFill>
                  <a:schemeClr val="bg1"/>
                </a:solidFill>
              </a:rPr>
              <a:t> – przewód PEN jest rozdzielany na PE i N w złączu lub rozdzielnicy głównej.</a:t>
            </a:r>
          </a:p>
          <a:p>
            <a:pPr marL="0" indent="0">
              <a:buNone/>
            </a:pPr>
            <a:r>
              <a:rPr lang="pl-PL" dirty="0">
                <a:solidFill>
                  <a:schemeClr val="bg1"/>
                </a:solidFill>
              </a:rPr>
              <a:t>Punkt rozdziału PEN na PE i N </a:t>
            </a:r>
            <a:r>
              <a:rPr lang="pl-PL" b="1" dirty="0">
                <a:solidFill>
                  <a:schemeClr val="bg1"/>
                </a:solidFill>
              </a:rPr>
              <a:t>musi być uziemiony</a:t>
            </a:r>
            <a:r>
              <a:rPr lang="pl-PL" dirty="0">
                <a:solidFill>
                  <a:schemeClr val="bg1"/>
                </a:solidFill>
              </a:rPr>
              <a:t>, aby zapewnić utrzymanie potencjału ziemi na przewodzie ochronnym PE.</a:t>
            </a:r>
          </a:p>
          <a:p>
            <a:pPr marL="0" indent="0">
              <a:buNone/>
            </a:pPr>
            <a:endParaRPr lang="pl-PL" dirty="0">
              <a:solidFill>
                <a:schemeClr val="bg1"/>
              </a:solidFill>
            </a:endParaRPr>
          </a:p>
        </p:txBody>
      </p:sp>
      <p:sp>
        <p:nvSpPr>
          <p:cNvPr id="7" name="Tytuł 1">
            <a:extLst>
              <a:ext uri="{FF2B5EF4-FFF2-40B4-BE49-F238E27FC236}">
                <a16:creationId xmlns:a16="http://schemas.microsoft.com/office/drawing/2014/main" id="{C12E3C9E-0B35-434E-A0B0-808857B7A06E}"/>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7.2. układy sieci - wymagania techniczne</a:t>
            </a:r>
          </a:p>
        </p:txBody>
      </p:sp>
    </p:spTree>
    <p:extLst>
      <p:ext uri="{BB962C8B-B14F-4D97-AF65-F5344CB8AC3E}">
        <p14:creationId xmlns:p14="http://schemas.microsoft.com/office/powerpoint/2010/main" val="93965921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CB6207A-9C08-487B-9035-35261A7CFF72}"/>
              </a:ext>
            </a:extLst>
          </p:cNvPr>
          <p:cNvSpPr>
            <a:spLocks noGrp="1"/>
          </p:cNvSpPr>
          <p:nvPr>
            <p:ph idx="1"/>
          </p:nvPr>
        </p:nvSpPr>
        <p:spPr/>
        <p:txBody>
          <a:bodyPr/>
          <a:lstStyle/>
          <a:p>
            <a:pPr marL="0" indent="0">
              <a:buNone/>
            </a:pPr>
            <a:r>
              <a:rPr lang="pl-PL" dirty="0">
                <a:solidFill>
                  <a:schemeClr val="bg1"/>
                </a:solidFill>
              </a:rPr>
              <a:t>Rozdział PEN na PE i N eliminuje:</a:t>
            </a:r>
          </a:p>
          <a:p>
            <a:pPr>
              <a:buSzPct val="100000"/>
            </a:pPr>
            <a:r>
              <a:rPr lang="pl-PL" dirty="0">
                <a:solidFill>
                  <a:schemeClr val="bg1"/>
                </a:solidFill>
              </a:rPr>
              <a:t>Ryzyko pojawienia się napięcia fazowego na obudowach metalowych odbiorników w razie przerwy przewodu PEN.</a:t>
            </a:r>
          </a:p>
          <a:p>
            <a:pPr>
              <a:buSzPct val="100000"/>
            </a:pPr>
            <a:r>
              <a:rPr lang="pl-PL" dirty="0">
                <a:solidFill>
                  <a:schemeClr val="bg1"/>
                </a:solidFill>
              </a:rPr>
              <a:t>pojawienia się na przewodzie PEN napięcia niekorzystnego dla użytkowanych odbiorników, wywołanego przepływem przez ten przewód prądu wyrównawczego, spowodowanego zaistnieniem asymetrii prądowej w instalacji.</a:t>
            </a:r>
          </a:p>
          <a:p>
            <a:pPr marL="0" indent="0">
              <a:buNone/>
            </a:pPr>
            <a:endParaRPr lang="pl-PL" dirty="0">
              <a:solidFill>
                <a:schemeClr val="bg1"/>
              </a:solidFill>
            </a:endParaRPr>
          </a:p>
        </p:txBody>
      </p:sp>
      <p:sp>
        <p:nvSpPr>
          <p:cNvPr id="7" name="Tytuł 1">
            <a:extLst>
              <a:ext uri="{FF2B5EF4-FFF2-40B4-BE49-F238E27FC236}">
                <a16:creationId xmlns:a16="http://schemas.microsoft.com/office/drawing/2014/main" id="{318F10BE-86CD-4D66-8F1D-BDA39BAA3D3D}"/>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7.2. układy sieci - wymagania techniczne</a:t>
            </a:r>
          </a:p>
        </p:txBody>
      </p:sp>
    </p:spTree>
    <p:extLst>
      <p:ext uri="{BB962C8B-B14F-4D97-AF65-F5344CB8AC3E}">
        <p14:creationId xmlns:p14="http://schemas.microsoft.com/office/powerpoint/2010/main" val="301306729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855FEDF-58F9-4869-A28B-6A8A242A4B75}"/>
              </a:ext>
            </a:extLst>
          </p:cNvPr>
          <p:cNvSpPr>
            <a:spLocks noGrp="1"/>
          </p:cNvSpPr>
          <p:nvPr>
            <p:ph idx="1"/>
          </p:nvPr>
        </p:nvSpPr>
        <p:spPr>
          <a:xfrm>
            <a:off x="1141412" y="2249486"/>
            <a:ext cx="9905999" cy="4360863"/>
          </a:xfrm>
        </p:spPr>
        <p:txBody>
          <a:bodyPr>
            <a:normAutofit lnSpcReduction="10000"/>
          </a:bodyPr>
          <a:lstStyle/>
          <a:p>
            <a:pPr marL="0" indent="0">
              <a:buNone/>
            </a:pPr>
            <a:r>
              <a:rPr lang="pl-PL" b="1" dirty="0">
                <a:solidFill>
                  <a:schemeClr val="bg1"/>
                </a:solidFill>
              </a:rPr>
              <a:t>Rola uziemień w układach TN</a:t>
            </a:r>
          </a:p>
          <a:p>
            <a:pPr marL="0" indent="0">
              <a:buNone/>
            </a:pPr>
            <a:r>
              <a:rPr lang="pl-PL" dirty="0">
                <a:solidFill>
                  <a:schemeClr val="bg1"/>
                </a:solidFill>
              </a:rPr>
              <a:t>Przewody PE oraz PEN powinny być możliwie licznie uziemiane. Wielokrotne uziemienie przewodu ochronnego PE i ochronno-neutralnego PEN w układzie sieci TN, w którym stosowane jest samoczynne wyłączenie zasilania, jako ochrona przy uszkodzeniu, powoduje: </a:t>
            </a:r>
          </a:p>
          <a:p>
            <a:pPr>
              <a:buSzPct val="100000"/>
            </a:pPr>
            <a:r>
              <a:rPr lang="pl-PL" dirty="0">
                <a:solidFill>
                  <a:schemeClr val="bg1"/>
                </a:solidFill>
              </a:rPr>
              <a:t>obniżenie napięcia na nieuszkodzonym przewodzie ochronnym PE lub ochronno- neutralnym PEN, połączonym z miejscem zwarcia,</a:t>
            </a:r>
          </a:p>
          <a:p>
            <a:pPr>
              <a:buSzPct val="100000"/>
            </a:pPr>
            <a:r>
              <a:rPr lang="pl-PL" dirty="0">
                <a:solidFill>
                  <a:schemeClr val="bg1"/>
                </a:solidFill>
              </a:rPr>
              <a:t>utworzenie drogi zastępczej prądu zwarciowego w przypadku przerwania przewodu ochronnego PE lub ochronno-neutralnego PEN, </a:t>
            </a:r>
          </a:p>
          <a:p>
            <a:pPr marL="0" indent="0">
              <a:buNone/>
            </a:pPr>
            <a:endParaRPr lang="pl-PL" dirty="0">
              <a:solidFill>
                <a:schemeClr val="bg1"/>
              </a:solidFill>
            </a:endParaRPr>
          </a:p>
        </p:txBody>
      </p:sp>
      <p:sp>
        <p:nvSpPr>
          <p:cNvPr id="7" name="Tytuł 1">
            <a:extLst>
              <a:ext uri="{FF2B5EF4-FFF2-40B4-BE49-F238E27FC236}">
                <a16:creationId xmlns:a16="http://schemas.microsoft.com/office/drawing/2014/main" id="{91EA3D32-0164-48EF-97B8-5C14EF7727D1}"/>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7.2. układy sieci - wymagania techniczne</a:t>
            </a:r>
          </a:p>
        </p:txBody>
      </p:sp>
    </p:spTree>
    <p:extLst>
      <p:ext uri="{BB962C8B-B14F-4D97-AF65-F5344CB8AC3E}">
        <p14:creationId xmlns:p14="http://schemas.microsoft.com/office/powerpoint/2010/main" val="185206013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B43C81D-360E-4671-BB08-AE9C26F84903}"/>
              </a:ext>
            </a:extLst>
          </p:cNvPr>
          <p:cNvSpPr>
            <a:spLocks noGrp="1"/>
          </p:cNvSpPr>
          <p:nvPr>
            <p:ph idx="1"/>
          </p:nvPr>
        </p:nvSpPr>
        <p:spPr>
          <a:xfrm>
            <a:off x="1141412" y="2249487"/>
            <a:ext cx="9905999" cy="3868680"/>
          </a:xfrm>
        </p:spPr>
        <p:txBody>
          <a:bodyPr>
            <a:normAutofit/>
          </a:bodyPr>
          <a:lstStyle/>
          <a:p>
            <a:pPr>
              <a:buSzPct val="100000"/>
            </a:pPr>
            <a:r>
              <a:rPr lang="pl-PL" dirty="0">
                <a:solidFill>
                  <a:schemeClr val="bg1"/>
                </a:solidFill>
              </a:rPr>
              <a:t>obniżenie napięcia na przewodzie ochronnym PE lub ochronno-neutralnym PEN, który został przerwany (odłączony od punktu neutralnego sieci) i który jest jednocześnie połączony z miejscem zwarcia, </a:t>
            </a:r>
          </a:p>
          <a:p>
            <a:pPr>
              <a:buSzPct val="100000"/>
            </a:pPr>
            <a:r>
              <a:rPr lang="pl-PL" dirty="0">
                <a:solidFill>
                  <a:schemeClr val="bg1"/>
                </a:solidFill>
              </a:rPr>
              <a:t>obniżenie napięcia, które może pojawić się na przewodzie ochronnym PE lub ochronno-neutralnym PEN podczas zwarć doziemnych w stacji zasilającej po stronie wyższego napięcia, gdy w stacji wykonano wspólne uziemienie urządzeń wysokiego i niskiego napięcia,</a:t>
            </a:r>
          </a:p>
          <a:p>
            <a:pPr>
              <a:buSzPct val="100000"/>
            </a:pPr>
            <a:r>
              <a:rPr lang="pl-PL" dirty="0">
                <a:solidFill>
                  <a:schemeClr val="bg1"/>
                </a:solidFill>
              </a:rPr>
              <a:t>ograniczenie asymetrii napięć podczas zwarć doziemnych.</a:t>
            </a:r>
          </a:p>
        </p:txBody>
      </p:sp>
      <p:sp>
        <p:nvSpPr>
          <p:cNvPr id="8" name="Tytuł 1">
            <a:extLst>
              <a:ext uri="{FF2B5EF4-FFF2-40B4-BE49-F238E27FC236}">
                <a16:creationId xmlns:a16="http://schemas.microsoft.com/office/drawing/2014/main" id="{F0B7B8CF-802B-4611-8A95-E027BF3DEFAB}"/>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7.2. układy sieci - wymagania techniczne</a:t>
            </a:r>
          </a:p>
        </p:txBody>
      </p:sp>
    </p:spTree>
    <p:extLst>
      <p:ext uri="{BB962C8B-B14F-4D97-AF65-F5344CB8AC3E}">
        <p14:creationId xmlns:p14="http://schemas.microsoft.com/office/powerpoint/2010/main" val="294507735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4E06291-34AC-47AD-ADD9-EDC70EF7F4F6}"/>
              </a:ext>
            </a:extLst>
          </p:cNvPr>
          <p:cNvSpPr>
            <a:spLocks noGrp="1"/>
          </p:cNvSpPr>
          <p:nvPr>
            <p:ph idx="1"/>
          </p:nvPr>
        </p:nvSpPr>
        <p:spPr/>
        <p:txBody>
          <a:bodyPr>
            <a:normAutofit lnSpcReduction="10000"/>
          </a:bodyPr>
          <a:lstStyle/>
          <a:p>
            <a:pPr marL="0" indent="0">
              <a:buNone/>
            </a:pPr>
            <a:r>
              <a:rPr lang="pl-PL" dirty="0">
                <a:solidFill>
                  <a:schemeClr val="bg1"/>
                </a:solidFill>
              </a:rPr>
              <a:t>Instalacja elektryczna w budynkach powinna być realizowana w układzie sieci TN-S (przewody L1; L2; L3; N; PE). Nie wyklucza to stosowania w szczególnie uzasadnionych przypadkach układu sieci TT lub IT. </a:t>
            </a:r>
          </a:p>
          <a:p>
            <a:pPr marL="0" indent="0">
              <a:buNone/>
            </a:pPr>
            <a:r>
              <a:rPr lang="pl-PL" dirty="0">
                <a:solidFill>
                  <a:schemeClr val="bg1"/>
                </a:solidFill>
              </a:rPr>
              <a:t>Bardzo ważną rolę w </a:t>
            </a:r>
            <a:r>
              <a:rPr lang="pl-PL" dirty="0" err="1">
                <a:solidFill>
                  <a:schemeClr val="bg1"/>
                </a:solidFill>
              </a:rPr>
              <a:t>ekwipotencjalizacji</a:t>
            </a:r>
            <a:r>
              <a:rPr lang="pl-PL" dirty="0">
                <a:solidFill>
                  <a:schemeClr val="bg1"/>
                </a:solidFill>
              </a:rPr>
              <a:t> części przewodzących jednocześnie dostępnych w budynku pełni uziemienie przewodu ochronnego PE instalacji elektrycznej. Określa ono potencjał strefy ekwipotencjalnej w budynku. Uziemienie to powinno być wykonane w budynku, a nie z dala od niego, z wykorzystaniem przede wszystkim uziomu fundamentowego. </a:t>
            </a:r>
          </a:p>
        </p:txBody>
      </p:sp>
      <p:sp>
        <p:nvSpPr>
          <p:cNvPr id="7" name="Tytuł 1">
            <a:extLst>
              <a:ext uri="{FF2B5EF4-FFF2-40B4-BE49-F238E27FC236}">
                <a16:creationId xmlns:a16="http://schemas.microsoft.com/office/drawing/2014/main" id="{C010D8AE-06BA-4C67-92D6-E5C89B31E5A6}"/>
              </a:ext>
            </a:extLst>
          </p:cNvPr>
          <p:cNvSpPr>
            <a:spLocks noGrp="1"/>
          </p:cNvSpPr>
          <p:nvPr>
            <p:ph type="title"/>
          </p:nvPr>
        </p:nvSpPr>
        <p:spPr>
          <a:xfrm>
            <a:off x="1141413" y="619125"/>
            <a:ext cx="9906000" cy="1477963"/>
          </a:xfrm>
        </p:spPr>
        <p:txBody>
          <a:bodyPr/>
          <a:lstStyle/>
          <a:p>
            <a:pPr marL="514350" indent="-514350">
              <a:buFont typeface="+mj-lt"/>
              <a:buAutoNum type="arabicPeriod" startAt="7"/>
            </a:pPr>
            <a:r>
              <a:rPr lang="pl-PL" sz="2800" dirty="0">
                <a:solidFill>
                  <a:srgbClr val="002060"/>
                </a:solidFill>
              </a:rPr>
              <a:t>Ochrona przeciwporażeniowa</a:t>
            </a:r>
            <a:br>
              <a:rPr lang="pl-PL" dirty="0">
                <a:solidFill>
                  <a:srgbClr val="002060"/>
                </a:solidFill>
              </a:rPr>
            </a:br>
            <a:r>
              <a:rPr lang="pl-PL" sz="2000" dirty="0">
                <a:solidFill>
                  <a:srgbClr val="002060"/>
                </a:solidFill>
              </a:rPr>
              <a:t>7.2. układy sieci - wymagania techniczne</a:t>
            </a:r>
          </a:p>
        </p:txBody>
      </p:sp>
    </p:spTree>
    <p:extLst>
      <p:ext uri="{BB962C8B-B14F-4D97-AF65-F5344CB8AC3E}">
        <p14:creationId xmlns:p14="http://schemas.microsoft.com/office/powerpoint/2010/main" val="3058751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7EBE2ED-AF62-4EE6-B49B-0BC605E5534B}"/>
              </a:ext>
            </a:extLst>
          </p:cNvPr>
          <p:cNvSpPr>
            <a:spLocks noGrp="1"/>
          </p:cNvSpPr>
          <p:nvPr>
            <p:ph type="title"/>
          </p:nvPr>
        </p:nvSpPr>
        <p:spPr>
          <a:xfrm>
            <a:off x="1526896" y="2689715"/>
            <a:ext cx="9905998" cy="1478570"/>
          </a:xfrm>
        </p:spPr>
        <p:txBody>
          <a:bodyPr/>
          <a:lstStyle/>
          <a:p>
            <a:pPr marL="742950" indent="-474663" algn="ctr">
              <a:buFont typeface="+mj-lt"/>
              <a:buAutoNum type="arabicPeriod" startAt="2"/>
            </a:pPr>
            <a:r>
              <a:rPr lang="pl-PL" b="1" dirty="0">
                <a:solidFill>
                  <a:srgbClr val="002060"/>
                </a:solidFill>
              </a:rPr>
              <a:t>Podział Pomiarów elektrycznych ze względu na cel</a:t>
            </a:r>
          </a:p>
        </p:txBody>
      </p:sp>
    </p:spTree>
    <p:extLst>
      <p:ext uri="{BB962C8B-B14F-4D97-AF65-F5344CB8AC3E}">
        <p14:creationId xmlns:p14="http://schemas.microsoft.com/office/powerpoint/2010/main" val="24069802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AE0CDDDC-67AA-4A13-B966-09C6F5FB5F13}"/>
              </a:ext>
            </a:extLst>
          </p:cNvPr>
          <p:cNvSpPr>
            <a:spLocks noGrp="1"/>
          </p:cNvSpPr>
          <p:nvPr>
            <p:ph type="title"/>
          </p:nvPr>
        </p:nvSpPr>
        <p:spPr>
          <a:xfrm>
            <a:off x="1227474" y="2878230"/>
            <a:ext cx="9906000" cy="1477963"/>
          </a:xfrm>
        </p:spPr>
        <p:txBody>
          <a:bodyPr/>
          <a:lstStyle/>
          <a:p>
            <a:pPr marL="514350" indent="-514350" algn="ctr">
              <a:buFont typeface="+mj-lt"/>
              <a:buAutoNum type="arabicPeriod" startAt="8"/>
            </a:pPr>
            <a:r>
              <a:rPr lang="pl-PL" b="1" dirty="0">
                <a:solidFill>
                  <a:srgbClr val="002060"/>
                </a:solidFill>
              </a:rPr>
              <a:t>Ochrona przeciwporażeniowa</a:t>
            </a:r>
            <a:br>
              <a:rPr lang="pl-PL" b="1" dirty="0">
                <a:solidFill>
                  <a:srgbClr val="002060"/>
                </a:solidFill>
              </a:rPr>
            </a:br>
            <a:r>
              <a:rPr lang="pl-PL" sz="2800" b="1" dirty="0">
                <a:solidFill>
                  <a:srgbClr val="002060"/>
                </a:solidFill>
              </a:rPr>
              <a:t>izolacja podstawowa części czynnych</a:t>
            </a:r>
          </a:p>
        </p:txBody>
      </p:sp>
    </p:spTree>
    <p:extLst>
      <p:ext uri="{BB962C8B-B14F-4D97-AF65-F5344CB8AC3E}">
        <p14:creationId xmlns:p14="http://schemas.microsoft.com/office/powerpoint/2010/main" val="195027353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FD921C7-28BC-47C9-92DC-2B808E1516DA}"/>
              </a:ext>
            </a:extLst>
          </p:cNvPr>
          <p:cNvSpPr>
            <a:spLocks noGrp="1"/>
          </p:cNvSpPr>
          <p:nvPr>
            <p:ph idx="1"/>
          </p:nvPr>
        </p:nvSpPr>
        <p:spPr>
          <a:xfrm>
            <a:off x="1141412" y="2249486"/>
            <a:ext cx="9905999" cy="4341813"/>
          </a:xfrm>
        </p:spPr>
        <p:txBody>
          <a:bodyPr>
            <a:normAutofit/>
          </a:bodyPr>
          <a:lstStyle/>
          <a:p>
            <a:pPr marL="0" indent="0">
              <a:buNone/>
            </a:pPr>
            <a:r>
              <a:rPr lang="pl-PL" dirty="0">
                <a:solidFill>
                  <a:schemeClr val="bg1"/>
                </a:solidFill>
              </a:rPr>
              <a:t>Podstawowa zasadą ochrony przed porażeniem jest, </a:t>
            </a:r>
            <a:r>
              <a:rPr lang="pl-PL" b="1" i="1" u="sng" dirty="0">
                <a:solidFill>
                  <a:schemeClr val="bg1"/>
                </a:solidFill>
              </a:rPr>
              <a:t>że części niebezpieczne nie mogą być dostępne, a dostępne części przewodzące nie mogą być niebezpieczne, zarówno normalnych warunkach jak i w warunkach pojedynczego uszkodzenia. </a:t>
            </a:r>
          </a:p>
          <a:p>
            <a:pPr marL="0" indent="0">
              <a:buNone/>
            </a:pPr>
            <a:r>
              <a:rPr lang="pl-PL" dirty="0">
                <a:solidFill>
                  <a:schemeClr val="bg1"/>
                </a:solidFill>
              </a:rPr>
              <a:t>Środek ochrony powinien składać się z – odpowiedniej kombinacji środka do ochrony podstawowej i niezależnego środka do ochrony przy uszkodzeniu, lub – wzmocnionego środka ochrony, który zabezpiecza zarówno ochronę podstawowa jak i ochronę przy uszkodzeniu. Przykładem tego środka ochrony jest izolacja wzmocniona. Środki ochrony zastosowane w instalacji powinny być rozważane podczas doboru i montażu urządzeń.</a:t>
            </a:r>
          </a:p>
        </p:txBody>
      </p:sp>
      <p:sp>
        <p:nvSpPr>
          <p:cNvPr id="8" name="Tytuł 1">
            <a:extLst>
              <a:ext uri="{FF2B5EF4-FFF2-40B4-BE49-F238E27FC236}">
                <a16:creationId xmlns:a16="http://schemas.microsoft.com/office/drawing/2014/main" id="{5AFE75D6-68C7-4354-94CA-B9D06A058754}"/>
              </a:ext>
            </a:extLst>
          </p:cNvPr>
          <p:cNvSpPr>
            <a:spLocks noGrp="1"/>
          </p:cNvSpPr>
          <p:nvPr>
            <p:ph type="title"/>
          </p:nvPr>
        </p:nvSpPr>
        <p:spPr>
          <a:xfrm>
            <a:off x="1141413" y="619125"/>
            <a:ext cx="9906000" cy="1477963"/>
          </a:xfrm>
        </p:spPr>
        <p:txBody>
          <a:bodyPr/>
          <a:lstStyle/>
          <a:p>
            <a:pPr marL="514350" indent="-514350">
              <a:buFont typeface="+mj-lt"/>
              <a:buAutoNum type="arabicPeriod" startAt="8"/>
            </a:pPr>
            <a:r>
              <a:rPr lang="pl-PL" sz="2800" dirty="0">
                <a:solidFill>
                  <a:srgbClr val="002060"/>
                </a:solidFill>
              </a:rPr>
              <a:t>Ochrona przeciwporażeniowa</a:t>
            </a:r>
            <a:br>
              <a:rPr lang="pl-PL" dirty="0">
                <a:solidFill>
                  <a:srgbClr val="002060"/>
                </a:solidFill>
              </a:rPr>
            </a:br>
            <a:r>
              <a:rPr lang="pl-PL" sz="2000" dirty="0">
                <a:solidFill>
                  <a:srgbClr val="002060"/>
                </a:solidFill>
              </a:rPr>
              <a:t>8.1. zasady stosowania środków.</a:t>
            </a:r>
          </a:p>
        </p:txBody>
      </p:sp>
    </p:spTree>
    <p:extLst>
      <p:ext uri="{BB962C8B-B14F-4D97-AF65-F5344CB8AC3E}">
        <p14:creationId xmlns:p14="http://schemas.microsoft.com/office/powerpoint/2010/main" val="382396869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E22DB3F-1476-4797-945A-187CD34FF68B}"/>
              </a:ext>
            </a:extLst>
          </p:cNvPr>
          <p:cNvSpPr>
            <a:spLocks noGrp="1"/>
          </p:cNvSpPr>
          <p:nvPr>
            <p:ph idx="1"/>
          </p:nvPr>
        </p:nvSpPr>
        <p:spPr>
          <a:xfrm>
            <a:off x="1141412" y="2249486"/>
            <a:ext cx="9905999" cy="4360864"/>
          </a:xfrm>
        </p:spPr>
        <p:txBody>
          <a:bodyPr>
            <a:noAutofit/>
          </a:bodyPr>
          <a:lstStyle/>
          <a:p>
            <a:pPr marL="0" indent="0">
              <a:buNone/>
            </a:pPr>
            <a:r>
              <a:rPr lang="pl-PL" dirty="0">
                <a:solidFill>
                  <a:schemeClr val="bg1"/>
                </a:solidFill>
              </a:rPr>
              <a:t>Ochrona podstawowa jest ochroną przed </a:t>
            </a:r>
            <a:r>
              <a:rPr lang="pl-PL" u="sng" dirty="0">
                <a:solidFill>
                  <a:schemeClr val="bg1"/>
                </a:solidFill>
              </a:rPr>
              <a:t>dotykiem bezpośrednim</a:t>
            </a:r>
            <a:r>
              <a:rPr lang="pl-PL" dirty="0">
                <a:solidFill>
                  <a:schemeClr val="bg1"/>
                </a:solidFill>
              </a:rPr>
              <a:t>. Jej podstawowym środkiem ochrony, który ma zapewnić brak dostępu do części czynnych jest izolacja podstawowa i należy do środków powszechnie stosowanych.</a:t>
            </a:r>
          </a:p>
          <a:p>
            <a:pPr marL="0" indent="0">
              <a:buNone/>
            </a:pPr>
            <a:r>
              <a:rPr lang="pl-PL" b="1" dirty="0">
                <a:solidFill>
                  <a:schemeClr val="bg1"/>
                </a:solidFill>
              </a:rPr>
              <a:t>Izolacja podstawowa</a:t>
            </a:r>
            <a:r>
              <a:rPr lang="pl-PL" dirty="0">
                <a:solidFill>
                  <a:schemeClr val="bg1"/>
                </a:solidFill>
              </a:rPr>
              <a:t> - to izolacja przewidziana na części czynne urządzenia elektrycznego, która zapewnia ochronę przed porażeniem prądem elektrycznym w warunkach normalnej pracy. Jest to najczęściej fabrycznie wykonana powłoka izolacyjna na przewodach, uzwojeniach, zaciskach czy innych częściach przewodzących. </a:t>
            </a:r>
          </a:p>
        </p:txBody>
      </p:sp>
      <p:sp>
        <p:nvSpPr>
          <p:cNvPr id="7" name="Tytuł 1">
            <a:extLst>
              <a:ext uri="{FF2B5EF4-FFF2-40B4-BE49-F238E27FC236}">
                <a16:creationId xmlns:a16="http://schemas.microsoft.com/office/drawing/2014/main" id="{F28770F0-3FC4-4AC1-93A9-4AEFAB872AB6}"/>
              </a:ext>
            </a:extLst>
          </p:cNvPr>
          <p:cNvSpPr>
            <a:spLocks noGrp="1"/>
          </p:cNvSpPr>
          <p:nvPr>
            <p:ph type="title"/>
          </p:nvPr>
        </p:nvSpPr>
        <p:spPr>
          <a:xfrm>
            <a:off x="1141413" y="619125"/>
            <a:ext cx="9906000" cy="1477963"/>
          </a:xfrm>
        </p:spPr>
        <p:txBody>
          <a:bodyPr/>
          <a:lstStyle/>
          <a:p>
            <a:pPr marL="514350" indent="-514350">
              <a:buFont typeface="+mj-lt"/>
              <a:buAutoNum type="arabicPeriod" startAt="8"/>
            </a:pPr>
            <a:r>
              <a:rPr lang="pl-PL" sz="2800" dirty="0">
                <a:solidFill>
                  <a:srgbClr val="002060"/>
                </a:solidFill>
              </a:rPr>
              <a:t>Ochrona przeciwporażeniowa</a:t>
            </a:r>
            <a:br>
              <a:rPr lang="pl-PL" dirty="0">
                <a:solidFill>
                  <a:srgbClr val="002060"/>
                </a:solidFill>
              </a:rPr>
            </a:br>
            <a:r>
              <a:rPr lang="pl-PL" sz="2000" dirty="0">
                <a:solidFill>
                  <a:srgbClr val="002060"/>
                </a:solidFill>
              </a:rPr>
              <a:t>8.2. ochrona podstawowa – izolacja podstawowa części czynnych.</a:t>
            </a:r>
          </a:p>
        </p:txBody>
      </p:sp>
    </p:spTree>
    <p:extLst>
      <p:ext uri="{BB962C8B-B14F-4D97-AF65-F5344CB8AC3E}">
        <p14:creationId xmlns:p14="http://schemas.microsoft.com/office/powerpoint/2010/main" val="326458787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29A9E48-A3E2-49D0-AEE3-7F78D9C2F725}"/>
              </a:ext>
            </a:extLst>
          </p:cNvPr>
          <p:cNvSpPr>
            <a:spLocks noGrp="1"/>
          </p:cNvSpPr>
          <p:nvPr>
            <p:ph idx="1"/>
          </p:nvPr>
        </p:nvSpPr>
        <p:spPr/>
        <p:txBody>
          <a:bodyPr>
            <a:normAutofit/>
          </a:bodyPr>
          <a:lstStyle/>
          <a:p>
            <a:pPr marL="0" indent="0">
              <a:buNone/>
            </a:pPr>
            <a:r>
              <a:rPr lang="pl-PL" dirty="0">
                <a:solidFill>
                  <a:schemeClr val="bg1"/>
                </a:solidFill>
              </a:rPr>
              <a:t>Materiał izolacyjny musi spełniać wymagania odpowiedniej wytrzymałości elektrycznej, mechanicznej, termicznej i odporności na starzenie się. </a:t>
            </a:r>
            <a:r>
              <a:rPr lang="pl-PL" dirty="0">
                <a:solidFill>
                  <a:prstClr val="black"/>
                </a:solidFill>
              </a:rPr>
              <a:t>W systemach ochrony przewidziana jest jako pierwszy poziom ochrony.</a:t>
            </a:r>
            <a:br>
              <a:rPr lang="pl-PL" b="1" dirty="0">
                <a:solidFill>
                  <a:prstClr val="black"/>
                </a:solidFill>
              </a:rPr>
            </a:br>
            <a:r>
              <a:rPr lang="pl-PL" dirty="0">
                <a:solidFill>
                  <a:prstClr val="black"/>
                </a:solidFill>
              </a:rPr>
              <a:t>Części czynne powinny być całkowicie pokryte izolacją, która może być usunięta tylko przez jej zniszczenie. W przypadku urządzeń elektrycznych, izolacja powinna spełniać wymagania odpowiednich norm dotyczących tych urządzeń.</a:t>
            </a:r>
            <a:endParaRPr lang="pl-PL" dirty="0"/>
          </a:p>
        </p:txBody>
      </p:sp>
      <p:sp>
        <p:nvSpPr>
          <p:cNvPr id="4" name="Tytuł 1">
            <a:extLst>
              <a:ext uri="{FF2B5EF4-FFF2-40B4-BE49-F238E27FC236}">
                <a16:creationId xmlns:a16="http://schemas.microsoft.com/office/drawing/2014/main" id="{62184162-9208-4237-BA54-C226B5C6BB76}"/>
              </a:ext>
            </a:extLst>
          </p:cNvPr>
          <p:cNvSpPr>
            <a:spLocks noGrp="1"/>
          </p:cNvSpPr>
          <p:nvPr>
            <p:ph type="title"/>
          </p:nvPr>
        </p:nvSpPr>
        <p:spPr>
          <a:xfrm>
            <a:off x="1141413" y="619125"/>
            <a:ext cx="9906000" cy="1477963"/>
          </a:xfrm>
        </p:spPr>
        <p:txBody>
          <a:bodyPr/>
          <a:lstStyle/>
          <a:p>
            <a:pPr marL="514350" indent="-514350">
              <a:buFont typeface="+mj-lt"/>
              <a:buAutoNum type="arabicPeriod" startAt="8"/>
            </a:pPr>
            <a:r>
              <a:rPr lang="pl-PL" sz="2800" dirty="0">
                <a:solidFill>
                  <a:srgbClr val="002060"/>
                </a:solidFill>
              </a:rPr>
              <a:t>Ochrona przeciwporażeniowa</a:t>
            </a:r>
            <a:br>
              <a:rPr lang="pl-PL" dirty="0">
                <a:solidFill>
                  <a:srgbClr val="002060"/>
                </a:solidFill>
              </a:rPr>
            </a:br>
            <a:r>
              <a:rPr lang="pl-PL" sz="2000" dirty="0">
                <a:solidFill>
                  <a:srgbClr val="002060"/>
                </a:solidFill>
              </a:rPr>
              <a:t>8.2. ochrona podstawowa – izolacja podstawowa części czynnych.</a:t>
            </a:r>
          </a:p>
        </p:txBody>
      </p:sp>
    </p:spTree>
    <p:extLst>
      <p:ext uri="{BB962C8B-B14F-4D97-AF65-F5344CB8AC3E}">
        <p14:creationId xmlns:p14="http://schemas.microsoft.com/office/powerpoint/2010/main" val="71212297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5A7CF70-FDAB-4EDF-B2C6-9643AAE1DBD9}"/>
              </a:ext>
            </a:extLst>
          </p:cNvPr>
          <p:cNvSpPr>
            <a:spLocks noGrp="1"/>
          </p:cNvSpPr>
          <p:nvPr>
            <p:ph idx="1"/>
          </p:nvPr>
        </p:nvSpPr>
        <p:spPr>
          <a:xfrm>
            <a:off x="1141412" y="1912776"/>
            <a:ext cx="9905999" cy="4599991"/>
          </a:xfrm>
        </p:spPr>
        <p:txBody>
          <a:bodyPr>
            <a:normAutofit fontScale="92500"/>
          </a:bodyPr>
          <a:lstStyle/>
          <a:p>
            <a:pPr marL="0" indent="0">
              <a:buNone/>
            </a:pPr>
            <a:r>
              <a:rPr lang="pl-PL" sz="2600" b="1" dirty="0">
                <a:solidFill>
                  <a:schemeClr val="bg1"/>
                </a:solidFill>
              </a:rPr>
              <a:t>Przegrody i obudowy</a:t>
            </a:r>
            <a:r>
              <a:rPr lang="pl-PL" sz="2600" dirty="0">
                <a:solidFill>
                  <a:schemeClr val="bg1"/>
                </a:solidFill>
              </a:rPr>
              <a:t> - należą do środków ochrony podstawowej powszechnie stosowanych, których celem jest zapobieganie przypadkowemu dotknięciu części czynnych znajdujących się pod napięciem.</a:t>
            </a:r>
            <a:br>
              <a:rPr lang="pl-PL" sz="2600" dirty="0">
                <a:solidFill>
                  <a:schemeClr val="bg1"/>
                </a:solidFill>
              </a:rPr>
            </a:br>
            <a:r>
              <a:rPr lang="pl-PL" sz="2600" b="1" dirty="0">
                <a:solidFill>
                  <a:schemeClr val="bg1"/>
                </a:solidFill>
              </a:rPr>
              <a:t>Przegroda</a:t>
            </a:r>
            <a:r>
              <a:rPr lang="pl-PL" sz="2600" dirty="0">
                <a:solidFill>
                  <a:schemeClr val="bg1"/>
                </a:solidFill>
              </a:rPr>
              <a:t> — fizyczny element konstrukcyjny, który oddziela użytkownika od części czynnych, uniemożliwiając dotyk bezpośredni </a:t>
            </a:r>
            <a:r>
              <a:rPr lang="pl-PL" sz="2800" dirty="0">
                <a:solidFill>
                  <a:schemeClr val="bg1"/>
                </a:solidFill>
              </a:rPr>
              <a:t>nawet przy świadomym działaniu</a:t>
            </a:r>
            <a:r>
              <a:rPr lang="pl-PL" sz="2600" dirty="0">
                <a:solidFill>
                  <a:schemeClr val="bg1"/>
                </a:solidFill>
              </a:rPr>
              <a:t>.</a:t>
            </a:r>
            <a:br>
              <a:rPr lang="pl-PL" sz="2600" dirty="0">
                <a:solidFill>
                  <a:schemeClr val="bg1"/>
                </a:solidFill>
              </a:rPr>
            </a:br>
            <a:r>
              <a:rPr lang="pl-PL" sz="2600" b="1" dirty="0">
                <a:solidFill>
                  <a:schemeClr val="bg1"/>
                </a:solidFill>
              </a:rPr>
              <a:t>Obudowa</a:t>
            </a:r>
            <a:r>
              <a:rPr lang="pl-PL" sz="2600" dirty="0">
                <a:solidFill>
                  <a:schemeClr val="bg1"/>
                </a:solidFill>
              </a:rPr>
              <a:t> — zamknięta przestrzeń konstrukcyjna, w której znajdują się części czynne, dostępna tylko przy użyciu narzędzi lub po zdjęciu pokryw (np. skrzynki elektryczne, rozdzielnice).</a:t>
            </a:r>
            <a:br>
              <a:rPr lang="pl-PL" sz="2600" dirty="0">
                <a:solidFill>
                  <a:schemeClr val="bg1"/>
                </a:solidFill>
              </a:rPr>
            </a:br>
            <a:endParaRPr lang="pl-PL" dirty="0">
              <a:solidFill>
                <a:schemeClr val="bg1"/>
              </a:solidFill>
            </a:endParaRPr>
          </a:p>
          <a:p>
            <a:pPr marL="0" indent="0">
              <a:buNone/>
            </a:pPr>
            <a:endParaRPr lang="pl-PL" dirty="0">
              <a:solidFill>
                <a:schemeClr val="bg1"/>
              </a:solidFill>
            </a:endParaRPr>
          </a:p>
        </p:txBody>
      </p:sp>
      <p:sp>
        <p:nvSpPr>
          <p:cNvPr id="9" name="Tytuł 1">
            <a:extLst>
              <a:ext uri="{FF2B5EF4-FFF2-40B4-BE49-F238E27FC236}">
                <a16:creationId xmlns:a16="http://schemas.microsoft.com/office/drawing/2014/main" id="{08E69A22-25DA-460D-9DAF-8959E130FBF9}"/>
              </a:ext>
            </a:extLst>
          </p:cNvPr>
          <p:cNvSpPr>
            <a:spLocks noGrp="1"/>
          </p:cNvSpPr>
          <p:nvPr>
            <p:ph type="title"/>
          </p:nvPr>
        </p:nvSpPr>
        <p:spPr>
          <a:xfrm>
            <a:off x="1141413" y="619125"/>
            <a:ext cx="9906000" cy="1477963"/>
          </a:xfrm>
        </p:spPr>
        <p:txBody>
          <a:bodyPr/>
          <a:lstStyle/>
          <a:p>
            <a:pPr marL="514350" indent="-514350">
              <a:buFont typeface="+mj-lt"/>
              <a:buAutoNum type="arabicPeriod" startAt="8"/>
            </a:pPr>
            <a:r>
              <a:rPr lang="pl-PL" sz="2800" dirty="0">
                <a:solidFill>
                  <a:srgbClr val="002060"/>
                </a:solidFill>
              </a:rPr>
              <a:t>Ochrona przeciwporażeniowa</a:t>
            </a:r>
            <a:br>
              <a:rPr lang="pl-PL" dirty="0">
                <a:solidFill>
                  <a:srgbClr val="002060"/>
                </a:solidFill>
              </a:rPr>
            </a:br>
            <a:r>
              <a:rPr lang="pl-PL" sz="2000" dirty="0">
                <a:solidFill>
                  <a:srgbClr val="002060"/>
                </a:solidFill>
              </a:rPr>
              <a:t>8.3. ochrona podstawowa – przegrody i obudowy.</a:t>
            </a:r>
            <a:br>
              <a:rPr lang="pl-PL" sz="2000" dirty="0">
                <a:solidFill>
                  <a:schemeClr val="bg1"/>
                </a:solidFill>
              </a:rPr>
            </a:br>
            <a:endParaRPr lang="pl-PL" sz="2000" dirty="0">
              <a:solidFill>
                <a:srgbClr val="002060"/>
              </a:solidFill>
            </a:endParaRPr>
          </a:p>
        </p:txBody>
      </p:sp>
    </p:spTree>
    <p:extLst>
      <p:ext uri="{BB962C8B-B14F-4D97-AF65-F5344CB8AC3E}">
        <p14:creationId xmlns:p14="http://schemas.microsoft.com/office/powerpoint/2010/main" val="415028250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8A0A29B-BD7B-4035-8855-C304286EA5F4}"/>
              </a:ext>
            </a:extLst>
          </p:cNvPr>
          <p:cNvSpPr>
            <a:spLocks noGrp="1"/>
          </p:cNvSpPr>
          <p:nvPr>
            <p:ph idx="1"/>
          </p:nvPr>
        </p:nvSpPr>
        <p:spPr>
          <a:xfrm>
            <a:off x="1141412" y="2249486"/>
            <a:ext cx="9905999" cy="4132263"/>
          </a:xfrm>
        </p:spPr>
        <p:txBody>
          <a:bodyPr>
            <a:noAutofit/>
          </a:bodyPr>
          <a:lstStyle/>
          <a:p>
            <a:pPr marL="0" lvl="0" indent="0">
              <a:buNone/>
            </a:pPr>
            <a:r>
              <a:rPr lang="pl-PL" dirty="0">
                <a:solidFill>
                  <a:prstClr val="black"/>
                </a:solidFill>
              </a:rPr>
              <a:t>Obudowy i przegrody powinny charakteryzować się:</a:t>
            </a:r>
          </a:p>
          <a:p>
            <a:pPr lvl="0">
              <a:buSzPct val="100000"/>
            </a:pPr>
            <a:r>
              <a:rPr lang="pl-PL" dirty="0">
                <a:solidFill>
                  <a:prstClr val="black"/>
                </a:solidFill>
              </a:rPr>
              <a:t>Odpowiednią wytrzymałością mechaniczną,</a:t>
            </a:r>
          </a:p>
          <a:p>
            <a:pPr lvl="0">
              <a:buSzPct val="100000"/>
            </a:pPr>
            <a:r>
              <a:rPr lang="pl-PL" dirty="0">
                <a:solidFill>
                  <a:prstClr val="black"/>
                </a:solidFill>
              </a:rPr>
              <a:t>Odpornością na warunki środowiskowe, w których są stosowane (np. wilgoć, pył, korozję).</a:t>
            </a:r>
          </a:p>
          <a:p>
            <a:pPr lvl="0">
              <a:buSzPct val="100000"/>
            </a:pPr>
            <a:r>
              <a:rPr lang="pl-PL" dirty="0">
                <a:solidFill>
                  <a:prstClr val="black"/>
                </a:solidFill>
              </a:rPr>
              <a:t>W przypadku obudów — muszą posiadać odpowiedni stopień ochrony IP (np. IP20, IP44, IP65) zgodnie z normą PN-EN 60529.</a:t>
            </a:r>
          </a:p>
          <a:p>
            <a:pPr lvl="0">
              <a:buSzPct val="100000"/>
            </a:pPr>
            <a:r>
              <a:rPr lang="pl-PL" dirty="0">
                <a:solidFill>
                  <a:prstClr val="black"/>
                </a:solidFill>
              </a:rPr>
              <a:t>W przypadku przegród – jeżeli są </a:t>
            </a:r>
            <a:r>
              <a:rPr lang="pl-PL" dirty="0" err="1">
                <a:solidFill>
                  <a:prstClr val="black"/>
                </a:solidFill>
              </a:rPr>
              <a:t>demontowalne</a:t>
            </a:r>
            <a:r>
              <a:rPr lang="pl-PL" dirty="0">
                <a:solidFill>
                  <a:prstClr val="black"/>
                </a:solidFill>
              </a:rPr>
              <a:t> – muszą wymagać użycia narzędzi lub specjalnego klucza.</a:t>
            </a:r>
            <a:r>
              <a:rPr lang="pl-PL" dirty="0">
                <a:solidFill>
                  <a:srgbClr val="002060"/>
                </a:solidFill>
              </a:rPr>
              <a:t> </a:t>
            </a:r>
            <a:endParaRPr lang="pl-PL" dirty="0">
              <a:solidFill>
                <a:prstClr val="black"/>
              </a:solidFill>
            </a:endParaRPr>
          </a:p>
          <a:p>
            <a:endParaRPr lang="pl-PL" dirty="0"/>
          </a:p>
        </p:txBody>
      </p:sp>
      <p:sp>
        <p:nvSpPr>
          <p:cNvPr id="4" name="Tytuł 1">
            <a:extLst>
              <a:ext uri="{FF2B5EF4-FFF2-40B4-BE49-F238E27FC236}">
                <a16:creationId xmlns:a16="http://schemas.microsoft.com/office/drawing/2014/main" id="{DAFF96DE-7FBA-4902-96E8-DF1D6C545A36}"/>
              </a:ext>
            </a:extLst>
          </p:cNvPr>
          <p:cNvSpPr>
            <a:spLocks noGrp="1"/>
          </p:cNvSpPr>
          <p:nvPr>
            <p:ph type="title"/>
          </p:nvPr>
        </p:nvSpPr>
        <p:spPr>
          <a:xfrm>
            <a:off x="1141413" y="619125"/>
            <a:ext cx="9906000" cy="1477963"/>
          </a:xfrm>
        </p:spPr>
        <p:txBody>
          <a:bodyPr/>
          <a:lstStyle/>
          <a:p>
            <a:pPr marL="514350" indent="-514350">
              <a:buFont typeface="+mj-lt"/>
              <a:buAutoNum type="arabicPeriod" startAt="8"/>
            </a:pPr>
            <a:r>
              <a:rPr lang="pl-PL" sz="2800" dirty="0">
                <a:solidFill>
                  <a:srgbClr val="002060"/>
                </a:solidFill>
              </a:rPr>
              <a:t>Ochrona przeciwporażeniowa</a:t>
            </a:r>
            <a:br>
              <a:rPr lang="pl-PL" dirty="0">
                <a:solidFill>
                  <a:srgbClr val="002060"/>
                </a:solidFill>
              </a:rPr>
            </a:br>
            <a:r>
              <a:rPr lang="pl-PL" sz="2000" dirty="0">
                <a:solidFill>
                  <a:srgbClr val="002060"/>
                </a:solidFill>
              </a:rPr>
              <a:t>8.3. ochrona podstawowa – przegrody i obudowy.</a:t>
            </a:r>
            <a:br>
              <a:rPr lang="pl-PL" sz="2000" dirty="0">
                <a:solidFill>
                  <a:schemeClr val="bg1"/>
                </a:solidFill>
              </a:rPr>
            </a:br>
            <a:endParaRPr lang="pl-PL" sz="2000" dirty="0">
              <a:solidFill>
                <a:srgbClr val="002060"/>
              </a:solidFill>
            </a:endParaRPr>
          </a:p>
        </p:txBody>
      </p:sp>
    </p:spTree>
    <p:extLst>
      <p:ext uri="{BB962C8B-B14F-4D97-AF65-F5344CB8AC3E}">
        <p14:creationId xmlns:p14="http://schemas.microsoft.com/office/powerpoint/2010/main" val="139237297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13C609D-8068-4F99-9E63-31E5D9CB92E6}"/>
              </a:ext>
            </a:extLst>
          </p:cNvPr>
          <p:cNvSpPr>
            <a:spLocks noGrp="1"/>
          </p:cNvSpPr>
          <p:nvPr>
            <p:ph idx="1"/>
          </p:nvPr>
        </p:nvSpPr>
        <p:spPr>
          <a:xfrm>
            <a:off x="1141412" y="2249486"/>
            <a:ext cx="9905999" cy="4337925"/>
          </a:xfrm>
        </p:spPr>
        <p:txBody>
          <a:bodyPr>
            <a:normAutofit/>
          </a:bodyPr>
          <a:lstStyle/>
          <a:p>
            <a:pPr marL="0" indent="0">
              <a:buNone/>
            </a:pPr>
            <a:r>
              <a:rPr lang="pl-PL" dirty="0">
                <a:solidFill>
                  <a:schemeClr val="bg1"/>
                </a:solidFill>
              </a:rPr>
              <a:t>Przeszkody i bariery chronią użytkownika </a:t>
            </a:r>
            <a:r>
              <a:rPr lang="pl-PL" b="1" dirty="0">
                <a:solidFill>
                  <a:schemeClr val="bg1"/>
                </a:solidFill>
              </a:rPr>
              <a:t>przed przypadkowym dotknięciem</a:t>
            </a:r>
            <a:r>
              <a:rPr lang="pl-PL" dirty="0">
                <a:solidFill>
                  <a:schemeClr val="bg1"/>
                </a:solidFill>
              </a:rPr>
              <a:t> części znajdujących się pod napięciem, ale:</a:t>
            </a:r>
          </a:p>
          <a:p>
            <a:pPr>
              <a:buSzPct val="100000"/>
            </a:pPr>
            <a:r>
              <a:rPr lang="pl-PL" dirty="0">
                <a:solidFill>
                  <a:schemeClr val="bg1"/>
                </a:solidFill>
              </a:rPr>
              <a:t>nie zapewniają ochrony przed zamierzonym (świadomym) dotykiem,</a:t>
            </a:r>
          </a:p>
          <a:p>
            <a:pPr>
              <a:buSzPct val="100000"/>
            </a:pPr>
            <a:r>
              <a:rPr lang="pl-PL" dirty="0">
                <a:solidFill>
                  <a:schemeClr val="bg1"/>
                </a:solidFill>
              </a:rPr>
              <a:t>są skuteczne tylko w miejscach dostępnych wyłącznie dla osób upoważnionych, przeszkolonych lub pod nadzorem (np. w strefach maszynowni, stacji transformatorowych, rozdzielniach).</a:t>
            </a:r>
          </a:p>
          <a:p>
            <a:pPr marL="0" indent="0">
              <a:buNone/>
            </a:pPr>
            <a:endParaRPr lang="pl-PL" dirty="0">
              <a:solidFill>
                <a:schemeClr val="bg1"/>
              </a:solidFill>
            </a:endParaRPr>
          </a:p>
          <a:p>
            <a:endParaRPr lang="pl-PL" dirty="0">
              <a:solidFill>
                <a:schemeClr val="bg1"/>
              </a:solidFill>
            </a:endParaRPr>
          </a:p>
          <a:p>
            <a:endParaRPr lang="pl-PL" dirty="0">
              <a:solidFill>
                <a:schemeClr val="bg1"/>
              </a:solidFill>
            </a:endParaRPr>
          </a:p>
        </p:txBody>
      </p:sp>
      <p:sp>
        <p:nvSpPr>
          <p:cNvPr id="7" name="Tytuł 1">
            <a:extLst>
              <a:ext uri="{FF2B5EF4-FFF2-40B4-BE49-F238E27FC236}">
                <a16:creationId xmlns:a16="http://schemas.microsoft.com/office/drawing/2014/main" id="{A31B7585-0E0B-449C-9CB5-6125E8ACD013}"/>
              </a:ext>
            </a:extLst>
          </p:cNvPr>
          <p:cNvSpPr>
            <a:spLocks noGrp="1"/>
          </p:cNvSpPr>
          <p:nvPr>
            <p:ph type="title"/>
          </p:nvPr>
        </p:nvSpPr>
        <p:spPr>
          <a:xfrm>
            <a:off x="1141413" y="619125"/>
            <a:ext cx="9906000" cy="1477963"/>
          </a:xfrm>
        </p:spPr>
        <p:txBody>
          <a:bodyPr/>
          <a:lstStyle/>
          <a:p>
            <a:pPr marL="514350" indent="-514350">
              <a:buFont typeface="+mj-lt"/>
              <a:buAutoNum type="arabicPeriod" startAt="8"/>
            </a:pPr>
            <a:r>
              <a:rPr lang="pl-PL" sz="2800" dirty="0">
                <a:solidFill>
                  <a:srgbClr val="002060"/>
                </a:solidFill>
              </a:rPr>
              <a:t>Ochrona przeciwporażeniowa</a:t>
            </a:r>
            <a:br>
              <a:rPr lang="pl-PL" dirty="0">
                <a:solidFill>
                  <a:srgbClr val="002060"/>
                </a:solidFill>
              </a:rPr>
            </a:br>
            <a:r>
              <a:rPr lang="pl-PL" sz="2000" dirty="0">
                <a:solidFill>
                  <a:srgbClr val="002060"/>
                </a:solidFill>
              </a:rPr>
              <a:t>8.4. ochrona podstawowa – przeszkody i bariery.</a:t>
            </a:r>
            <a:br>
              <a:rPr lang="pl-PL" sz="2000" dirty="0">
                <a:solidFill>
                  <a:schemeClr val="bg1"/>
                </a:solidFill>
              </a:rPr>
            </a:br>
            <a:endParaRPr lang="pl-PL" sz="2000" dirty="0">
              <a:solidFill>
                <a:srgbClr val="002060"/>
              </a:solidFill>
            </a:endParaRPr>
          </a:p>
        </p:txBody>
      </p:sp>
    </p:spTree>
    <p:extLst>
      <p:ext uri="{BB962C8B-B14F-4D97-AF65-F5344CB8AC3E}">
        <p14:creationId xmlns:p14="http://schemas.microsoft.com/office/powerpoint/2010/main" val="104456980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2256C1D4-28BD-42F8-88A6-3DC0616352E0}"/>
              </a:ext>
            </a:extLst>
          </p:cNvPr>
          <p:cNvSpPr>
            <a:spLocks noGrp="1"/>
          </p:cNvSpPr>
          <p:nvPr>
            <p:ph idx="1"/>
          </p:nvPr>
        </p:nvSpPr>
        <p:spPr/>
        <p:txBody>
          <a:bodyPr>
            <a:noAutofit/>
          </a:bodyPr>
          <a:lstStyle/>
          <a:p>
            <a:pPr marL="0" lvl="0" indent="0">
              <a:buNone/>
            </a:pPr>
            <a:r>
              <a:rPr lang="pl-PL" dirty="0">
                <a:solidFill>
                  <a:prstClr val="black"/>
                </a:solidFill>
              </a:rPr>
              <a:t>Elementy przeszkód i barier muszą być:</a:t>
            </a:r>
          </a:p>
          <a:p>
            <a:pPr lvl="0">
              <a:buSzPct val="100000"/>
            </a:pPr>
            <a:r>
              <a:rPr lang="pl-PL" dirty="0">
                <a:solidFill>
                  <a:prstClr val="black"/>
                </a:solidFill>
              </a:rPr>
              <a:t>Wykonane z materiałów odpornych mechanicznie i dostosowanych do warunków środowiskowych.</a:t>
            </a:r>
          </a:p>
          <a:p>
            <a:pPr lvl="0">
              <a:buSzPct val="100000"/>
            </a:pPr>
            <a:r>
              <a:rPr lang="pl-PL" dirty="0">
                <a:solidFill>
                  <a:prstClr val="black"/>
                </a:solidFill>
              </a:rPr>
              <a:t>Odpowiednio trwałe, tak aby nie były łatwo przesuwalne, usuwalne lub niszczone przez użytkowników.</a:t>
            </a:r>
          </a:p>
          <a:p>
            <a:pPr lvl="0">
              <a:buSzPct val="100000"/>
            </a:pPr>
            <a:r>
              <a:rPr lang="pl-PL" dirty="0">
                <a:solidFill>
                  <a:prstClr val="black"/>
                </a:solidFill>
              </a:rPr>
              <a:t>Zaprojektowane w sposób uniemożliwiający dostęp narzędziami lub przedmiotami przypadkowymi.</a:t>
            </a:r>
            <a:r>
              <a:rPr lang="pl-PL" dirty="0">
                <a:solidFill>
                  <a:srgbClr val="002060"/>
                </a:solidFill>
              </a:rPr>
              <a:t> </a:t>
            </a:r>
            <a:endParaRPr lang="pl-PL" dirty="0">
              <a:solidFill>
                <a:prstClr val="black"/>
              </a:solidFill>
            </a:endParaRPr>
          </a:p>
          <a:p>
            <a:endParaRPr lang="pl-PL" dirty="0"/>
          </a:p>
        </p:txBody>
      </p:sp>
      <p:sp>
        <p:nvSpPr>
          <p:cNvPr id="4" name="Tytuł 1">
            <a:extLst>
              <a:ext uri="{FF2B5EF4-FFF2-40B4-BE49-F238E27FC236}">
                <a16:creationId xmlns:a16="http://schemas.microsoft.com/office/drawing/2014/main" id="{377F3E85-6EF5-4648-A430-B687427E18F8}"/>
              </a:ext>
            </a:extLst>
          </p:cNvPr>
          <p:cNvSpPr>
            <a:spLocks noGrp="1"/>
          </p:cNvSpPr>
          <p:nvPr>
            <p:ph type="title"/>
          </p:nvPr>
        </p:nvSpPr>
        <p:spPr>
          <a:xfrm>
            <a:off x="1141413" y="619125"/>
            <a:ext cx="9906000" cy="1477963"/>
          </a:xfrm>
        </p:spPr>
        <p:txBody>
          <a:bodyPr/>
          <a:lstStyle/>
          <a:p>
            <a:pPr marL="514350" indent="-514350">
              <a:buFont typeface="+mj-lt"/>
              <a:buAutoNum type="arabicPeriod" startAt="8"/>
            </a:pPr>
            <a:r>
              <a:rPr lang="pl-PL" sz="2800" dirty="0">
                <a:solidFill>
                  <a:srgbClr val="002060"/>
                </a:solidFill>
              </a:rPr>
              <a:t>Ochrona przeciwporażeniowa</a:t>
            </a:r>
            <a:br>
              <a:rPr lang="pl-PL" dirty="0">
                <a:solidFill>
                  <a:srgbClr val="002060"/>
                </a:solidFill>
              </a:rPr>
            </a:br>
            <a:r>
              <a:rPr lang="pl-PL" sz="2000" dirty="0">
                <a:solidFill>
                  <a:srgbClr val="002060"/>
                </a:solidFill>
              </a:rPr>
              <a:t>8.4. ochrona podstawowa – przeszkody i bariery.</a:t>
            </a:r>
            <a:br>
              <a:rPr lang="pl-PL" sz="2000" dirty="0">
                <a:solidFill>
                  <a:schemeClr val="bg1"/>
                </a:solidFill>
              </a:rPr>
            </a:br>
            <a:endParaRPr lang="pl-PL" sz="2000" dirty="0">
              <a:solidFill>
                <a:srgbClr val="002060"/>
              </a:solidFill>
            </a:endParaRPr>
          </a:p>
        </p:txBody>
      </p:sp>
    </p:spTree>
    <p:extLst>
      <p:ext uri="{BB962C8B-B14F-4D97-AF65-F5344CB8AC3E}">
        <p14:creationId xmlns:p14="http://schemas.microsoft.com/office/powerpoint/2010/main" val="306598158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1533E47-3667-4053-8A48-78E508D656FC}"/>
              </a:ext>
            </a:extLst>
          </p:cNvPr>
          <p:cNvSpPr>
            <a:spLocks noGrp="1"/>
          </p:cNvSpPr>
          <p:nvPr>
            <p:ph idx="1"/>
          </p:nvPr>
        </p:nvSpPr>
        <p:spPr/>
        <p:txBody>
          <a:bodyPr/>
          <a:lstStyle/>
          <a:p>
            <a:pPr marL="0" indent="0">
              <a:buNone/>
            </a:pPr>
            <a:r>
              <a:rPr lang="pl-PL" dirty="0">
                <a:solidFill>
                  <a:schemeClr val="bg1"/>
                </a:solidFill>
              </a:rPr>
              <a:t>Uwaga:</a:t>
            </a:r>
            <a:br>
              <a:rPr lang="pl-PL" dirty="0">
                <a:solidFill>
                  <a:schemeClr val="bg1"/>
                </a:solidFill>
              </a:rPr>
            </a:br>
            <a:r>
              <a:rPr lang="pl-PL" dirty="0">
                <a:solidFill>
                  <a:schemeClr val="bg1"/>
                </a:solidFill>
              </a:rPr>
              <a:t>Przeszkody i bariery nie chronią w sytuacjach, gdy osoba świadomie próbuje dostać się do części czynnych. Dlatego ich stosowanie </a:t>
            </a:r>
            <a:r>
              <a:rPr lang="pl-PL" b="1" dirty="0">
                <a:solidFill>
                  <a:schemeClr val="bg1"/>
                </a:solidFill>
              </a:rPr>
              <a:t>jest ograniczone do miejsc dostępnych tylko dla osób upoważnionych</a:t>
            </a:r>
            <a:r>
              <a:rPr lang="pl-PL" dirty="0">
                <a:solidFill>
                  <a:schemeClr val="bg1"/>
                </a:solidFill>
              </a:rPr>
              <a:t> lub w warunkach nadzoru.</a:t>
            </a:r>
          </a:p>
          <a:p>
            <a:pPr marL="0" indent="0">
              <a:buNone/>
            </a:pPr>
            <a:r>
              <a:rPr lang="pl-PL" dirty="0">
                <a:solidFill>
                  <a:schemeClr val="bg1"/>
                </a:solidFill>
              </a:rPr>
              <a:t>W miejscach ogólnodostępnych </a:t>
            </a:r>
            <a:r>
              <a:rPr lang="pl-PL" b="1" dirty="0">
                <a:solidFill>
                  <a:schemeClr val="bg1"/>
                </a:solidFill>
              </a:rPr>
              <a:t>nie są wystarczające jako jedyny środek ochrony</a:t>
            </a:r>
            <a:r>
              <a:rPr lang="pl-PL" dirty="0">
                <a:solidFill>
                  <a:schemeClr val="bg1"/>
                </a:solidFill>
              </a:rPr>
              <a:t> — tam wymaga się dodatkowych zabezpieczeń.</a:t>
            </a:r>
          </a:p>
          <a:p>
            <a:pPr marL="0" indent="0">
              <a:buNone/>
            </a:pPr>
            <a:endParaRPr lang="pl-PL" dirty="0">
              <a:solidFill>
                <a:schemeClr val="bg1"/>
              </a:solidFill>
            </a:endParaRPr>
          </a:p>
        </p:txBody>
      </p:sp>
      <p:sp>
        <p:nvSpPr>
          <p:cNvPr id="7" name="Tytuł 1">
            <a:extLst>
              <a:ext uri="{FF2B5EF4-FFF2-40B4-BE49-F238E27FC236}">
                <a16:creationId xmlns:a16="http://schemas.microsoft.com/office/drawing/2014/main" id="{C2A7064E-1431-4A45-8ED0-925A38D3AE78}"/>
              </a:ext>
            </a:extLst>
          </p:cNvPr>
          <p:cNvSpPr>
            <a:spLocks noGrp="1"/>
          </p:cNvSpPr>
          <p:nvPr>
            <p:ph type="title"/>
          </p:nvPr>
        </p:nvSpPr>
        <p:spPr>
          <a:xfrm>
            <a:off x="1141413" y="619125"/>
            <a:ext cx="9906000" cy="1477963"/>
          </a:xfrm>
        </p:spPr>
        <p:txBody>
          <a:bodyPr/>
          <a:lstStyle/>
          <a:p>
            <a:pPr marL="514350" indent="-514350">
              <a:buFont typeface="+mj-lt"/>
              <a:buAutoNum type="arabicPeriod" startAt="8"/>
            </a:pPr>
            <a:r>
              <a:rPr lang="pl-PL" sz="2800" dirty="0">
                <a:solidFill>
                  <a:srgbClr val="002060"/>
                </a:solidFill>
              </a:rPr>
              <a:t>Ochrona przeciwporażeniowa</a:t>
            </a:r>
            <a:br>
              <a:rPr lang="pl-PL" dirty="0">
                <a:solidFill>
                  <a:srgbClr val="002060"/>
                </a:solidFill>
              </a:rPr>
            </a:br>
            <a:r>
              <a:rPr lang="pl-PL" sz="2000" dirty="0">
                <a:solidFill>
                  <a:srgbClr val="002060"/>
                </a:solidFill>
              </a:rPr>
              <a:t>8.4. ochrona podstawowa – przeszkody i bariery.</a:t>
            </a:r>
            <a:br>
              <a:rPr lang="pl-PL" sz="2000" dirty="0">
                <a:solidFill>
                  <a:schemeClr val="bg1"/>
                </a:solidFill>
              </a:rPr>
            </a:br>
            <a:endParaRPr lang="pl-PL" sz="2000" dirty="0">
              <a:solidFill>
                <a:srgbClr val="002060"/>
              </a:solidFill>
            </a:endParaRPr>
          </a:p>
        </p:txBody>
      </p:sp>
    </p:spTree>
    <p:extLst>
      <p:ext uri="{BB962C8B-B14F-4D97-AF65-F5344CB8AC3E}">
        <p14:creationId xmlns:p14="http://schemas.microsoft.com/office/powerpoint/2010/main" val="49209944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2459BC8-D9DD-4F6B-A6B5-07ECFEA2F69A}"/>
              </a:ext>
            </a:extLst>
          </p:cNvPr>
          <p:cNvSpPr>
            <a:spLocks noGrp="1"/>
          </p:cNvSpPr>
          <p:nvPr>
            <p:ph idx="1"/>
          </p:nvPr>
        </p:nvSpPr>
        <p:spPr>
          <a:xfrm>
            <a:off x="1141412" y="2249487"/>
            <a:ext cx="9906000" cy="3541714"/>
          </a:xfrm>
        </p:spPr>
        <p:txBody>
          <a:bodyPr>
            <a:normAutofit/>
          </a:bodyPr>
          <a:lstStyle/>
          <a:p>
            <a:pPr marL="0" indent="0">
              <a:buNone/>
            </a:pPr>
            <a:r>
              <a:rPr lang="pl-PL" b="1" dirty="0">
                <a:solidFill>
                  <a:schemeClr val="bg1"/>
                </a:solidFill>
              </a:rPr>
              <a:t>Umieszczenie poza zasięgiem ręki.</a:t>
            </a:r>
            <a:br>
              <a:rPr lang="pl-PL" b="1" dirty="0">
                <a:solidFill>
                  <a:schemeClr val="bg1"/>
                </a:solidFill>
              </a:rPr>
            </a:br>
            <a:r>
              <a:rPr lang="pl-PL" dirty="0">
                <a:solidFill>
                  <a:schemeClr val="bg1"/>
                </a:solidFill>
              </a:rPr>
              <a:t>Ochrona polegająca na umieszczeniu poza zasięgiem ręki jest środkiem ochrony podstawowej. Ma ona jedynie zapobiegać niezamierzonemu dotknięciu części czynnych. Części jednocześnie dostępne, o różnych potencjałach, nie powinny znajdować się w zasięgu ręki. Dwie części uważa się za jednocześnie dostępne, jeżeli znajdują się od siebie w odległości nie większej niż 2,50 m,</a:t>
            </a:r>
            <a:r>
              <a:rPr lang="pl-PL" dirty="0">
                <a:solidFill>
                  <a:srgbClr val="002060"/>
                </a:solidFill>
              </a:rPr>
              <a:t> </a:t>
            </a:r>
            <a:endParaRPr lang="pl-PL" dirty="0">
              <a:solidFill>
                <a:schemeClr val="bg1"/>
              </a:solidFill>
            </a:endParaRPr>
          </a:p>
        </p:txBody>
      </p:sp>
      <p:sp>
        <p:nvSpPr>
          <p:cNvPr id="8" name="Tytuł 1">
            <a:extLst>
              <a:ext uri="{FF2B5EF4-FFF2-40B4-BE49-F238E27FC236}">
                <a16:creationId xmlns:a16="http://schemas.microsoft.com/office/drawing/2014/main" id="{4C8697AC-7223-48F9-96FD-5E181F7BB045}"/>
              </a:ext>
            </a:extLst>
          </p:cNvPr>
          <p:cNvSpPr>
            <a:spLocks noGrp="1"/>
          </p:cNvSpPr>
          <p:nvPr>
            <p:ph type="title"/>
          </p:nvPr>
        </p:nvSpPr>
        <p:spPr>
          <a:xfrm>
            <a:off x="1141413" y="619125"/>
            <a:ext cx="9906000" cy="1477963"/>
          </a:xfrm>
        </p:spPr>
        <p:txBody>
          <a:bodyPr/>
          <a:lstStyle/>
          <a:p>
            <a:pPr marL="514350" indent="-514350">
              <a:buFont typeface="+mj-lt"/>
              <a:buAutoNum type="arabicPeriod" startAt="8"/>
            </a:pPr>
            <a:r>
              <a:rPr lang="pl-PL" sz="2800" dirty="0">
                <a:solidFill>
                  <a:srgbClr val="002060"/>
                </a:solidFill>
              </a:rPr>
              <a:t>Ochrona przeciwporażeniowa</a:t>
            </a:r>
            <a:br>
              <a:rPr lang="pl-PL" dirty="0">
                <a:solidFill>
                  <a:srgbClr val="002060"/>
                </a:solidFill>
              </a:rPr>
            </a:br>
            <a:r>
              <a:rPr lang="pl-PL" sz="2000" dirty="0">
                <a:solidFill>
                  <a:srgbClr val="002060"/>
                </a:solidFill>
              </a:rPr>
              <a:t>8.5. ochrona podstawowa – umieszczenie poza zasięgiem ręki.</a:t>
            </a:r>
            <a:br>
              <a:rPr lang="pl-PL" sz="2000" dirty="0">
                <a:solidFill>
                  <a:schemeClr val="bg1"/>
                </a:solidFill>
              </a:rPr>
            </a:br>
            <a:endParaRPr lang="pl-PL" sz="2000" dirty="0">
              <a:solidFill>
                <a:srgbClr val="002060"/>
              </a:solidFill>
            </a:endParaRPr>
          </a:p>
        </p:txBody>
      </p:sp>
    </p:spTree>
    <p:extLst>
      <p:ext uri="{BB962C8B-B14F-4D97-AF65-F5344CB8AC3E}">
        <p14:creationId xmlns:p14="http://schemas.microsoft.com/office/powerpoint/2010/main" val="3024625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79C7B29-0428-433F-B5F0-4643AFD12635}"/>
              </a:ext>
            </a:extLst>
          </p:cNvPr>
          <p:cNvSpPr>
            <a:spLocks noGrp="1"/>
          </p:cNvSpPr>
          <p:nvPr>
            <p:ph type="title"/>
          </p:nvPr>
        </p:nvSpPr>
        <p:spPr>
          <a:xfrm>
            <a:off x="974117" y="645457"/>
            <a:ext cx="10240587" cy="1424735"/>
          </a:xfrm>
        </p:spPr>
        <p:txBody>
          <a:bodyPr>
            <a:normAutofit/>
          </a:bodyPr>
          <a:lstStyle/>
          <a:p>
            <a:pPr marL="514350" indent="-514350">
              <a:buFont typeface="+mj-lt"/>
              <a:buAutoNum type="arabicPeriod" startAt="2"/>
            </a:pPr>
            <a:r>
              <a:rPr lang="pl-PL" sz="2800" b="1" dirty="0">
                <a:solidFill>
                  <a:srgbClr val="002060"/>
                </a:solidFill>
              </a:rPr>
              <a:t>Podział Pomiarów elektrycznych ze względu na cel</a:t>
            </a:r>
            <a:br>
              <a:rPr lang="pl-PL" sz="2800" b="1" dirty="0">
                <a:solidFill>
                  <a:srgbClr val="002060"/>
                </a:solidFill>
              </a:rPr>
            </a:br>
            <a:r>
              <a:rPr lang="pl-PL" sz="2000" b="1" dirty="0">
                <a:solidFill>
                  <a:srgbClr val="002060"/>
                </a:solidFill>
              </a:rPr>
              <a:t>2.1. Bieżące monitorowanie i kontrolowanie parametrów pracy urządzeń i instalacji elektrycznych</a:t>
            </a:r>
          </a:p>
        </p:txBody>
      </p:sp>
      <p:sp>
        <p:nvSpPr>
          <p:cNvPr id="3" name="Symbol zastępczy zawartości 2">
            <a:extLst>
              <a:ext uri="{FF2B5EF4-FFF2-40B4-BE49-F238E27FC236}">
                <a16:creationId xmlns:a16="http://schemas.microsoft.com/office/drawing/2014/main" id="{FEFC4715-62A9-4E57-9953-BCA53585A2B1}"/>
              </a:ext>
            </a:extLst>
          </p:cNvPr>
          <p:cNvSpPr>
            <a:spLocks noGrp="1"/>
          </p:cNvSpPr>
          <p:nvPr>
            <p:ph idx="1"/>
          </p:nvPr>
        </p:nvSpPr>
        <p:spPr>
          <a:xfrm>
            <a:off x="1308705" y="1837112"/>
            <a:ext cx="9905999" cy="3541714"/>
          </a:xfrm>
        </p:spPr>
        <p:txBody>
          <a:bodyPr/>
          <a:lstStyle/>
          <a:p>
            <a:pPr marL="0" indent="0">
              <a:buNone/>
            </a:pPr>
            <a:r>
              <a:rPr lang="pl-PL" i="1" u="sng" dirty="0">
                <a:solidFill>
                  <a:schemeClr val="bg1"/>
                </a:solidFill>
              </a:rPr>
              <a:t>Rodzaje pomiarów które pozwalają na kontrolowanie parametrów pracy urządzeń i instalacji elektrycznych.</a:t>
            </a:r>
          </a:p>
          <a:p>
            <a:pPr>
              <a:buSzPct val="100000"/>
            </a:pPr>
            <a:r>
              <a:rPr lang="pl-PL" dirty="0">
                <a:solidFill>
                  <a:schemeClr val="bg1"/>
                </a:solidFill>
              </a:rPr>
              <a:t>Pomiar prądu metodą bezpośrednią  za pomocą amperomierza</a:t>
            </a:r>
          </a:p>
          <a:p>
            <a:pPr marL="0" indent="0">
              <a:buNone/>
            </a:pPr>
            <a:endParaRPr lang="pl-PL" dirty="0">
              <a:solidFill>
                <a:schemeClr val="bg1"/>
              </a:solidFill>
            </a:endParaRPr>
          </a:p>
        </p:txBody>
      </p:sp>
      <p:pic>
        <p:nvPicPr>
          <p:cNvPr id="4" name="Obraz 3">
            <a:extLst>
              <a:ext uri="{FF2B5EF4-FFF2-40B4-BE49-F238E27FC236}">
                <a16:creationId xmlns:a16="http://schemas.microsoft.com/office/drawing/2014/main" id="{429434BD-5D58-4109-9EEB-69479BEB97C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1377" y="3607969"/>
            <a:ext cx="3201383" cy="2134255"/>
          </a:xfrm>
          <a:prstGeom prst="rect">
            <a:avLst/>
          </a:prstGeom>
          <a:noFill/>
        </p:spPr>
      </p:pic>
    </p:spTree>
    <p:extLst>
      <p:ext uri="{BB962C8B-B14F-4D97-AF65-F5344CB8AC3E}">
        <p14:creationId xmlns:p14="http://schemas.microsoft.com/office/powerpoint/2010/main" val="258155745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a:extLst>
              <a:ext uri="{FF2B5EF4-FFF2-40B4-BE49-F238E27FC236}">
                <a16:creationId xmlns:a16="http://schemas.microsoft.com/office/drawing/2014/main" id="{4D775B2E-A9A5-4746-8CB6-57EE61F6BD04}"/>
              </a:ext>
            </a:extLst>
          </p:cNvPr>
          <p:cNvPicPr>
            <a:picLocks noGrp="1" noChangeAspect="1"/>
          </p:cNvPicPr>
          <p:nvPr>
            <p:ph idx="1"/>
          </p:nvPr>
        </p:nvPicPr>
        <p:blipFill>
          <a:blip r:embed="rId2"/>
          <a:stretch>
            <a:fillRect/>
          </a:stretch>
        </p:blipFill>
        <p:spPr>
          <a:xfrm>
            <a:off x="2537927" y="1948441"/>
            <a:ext cx="6484775" cy="4588285"/>
          </a:xfrm>
          <a:prstGeom prst="rect">
            <a:avLst/>
          </a:prstGeom>
        </p:spPr>
      </p:pic>
      <p:sp>
        <p:nvSpPr>
          <p:cNvPr id="8" name="Tytuł 1">
            <a:extLst>
              <a:ext uri="{FF2B5EF4-FFF2-40B4-BE49-F238E27FC236}">
                <a16:creationId xmlns:a16="http://schemas.microsoft.com/office/drawing/2014/main" id="{B25480D2-3C29-4843-8985-98F288175EF6}"/>
              </a:ext>
            </a:extLst>
          </p:cNvPr>
          <p:cNvSpPr>
            <a:spLocks noGrp="1"/>
          </p:cNvSpPr>
          <p:nvPr>
            <p:ph type="title"/>
          </p:nvPr>
        </p:nvSpPr>
        <p:spPr>
          <a:xfrm>
            <a:off x="1141413" y="619125"/>
            <a:ext cx="9906000" cy="1477963"/>
          </a:xfrm>
        </p:spPr>
        <p:txBody>
          <a:bodyPr/>
          <a:lstStyle/>
          <a:p>
            <a:pPr marL="514350" indent="-514350">
              <a:buFont typeface="+mj-lt"/>
              <a:buAutoNum type="arabicPeriod" startAt="8"/>
            </a:pPr>
            <a:r>
              <a:rPr lang="pl-PL" sz="2800" dirty="0">
                <a:solidFill>
                  <a:srgbClr val="002060"/>
                </a:solidFill>
              </a:rPr>
              <a:t>Ochrona przeciwporażeniowa</a:t>
            </a:r>
            <a:br>
              <a:rPr lang="pl-PL" dirty="0">
                <a:solidFill>
                  <a:srgbClr val="002060"/>
                </a:solidFill>
              </a:rPr>
            </a:br>
            <a:r>
              <a:rPr lang="pl-PL" sz="2000" dirty="0">
                <a:solidFill>
                  <a:srgbClr val="002060"/>
                </a:solidFill>
              </a:rPr>
              <a:t>8.5. ochrona podstawowa – umieszczenie poza zasięgiem ręki.</a:t>
            </a:r>
            <a:br>
              <a:rPr lang="pl-PL" sz="2000" dirty="0">
                <a:solidFill>
                  <a:schemeClr val="bg1"/>
                </a:solidFill>
              </a:rPr>
            </a:br>
            <a:endParaRPr lang="pl-PL" sz="2000" dirty="0">
              <a:solidFill>
                <a:srgbClr val="002060"/>
              </a:solidFill>
            </a:endParaRPr>
          </a:p>
        </p:txBody>
      </p:sp>
    </p:spTree>
    <p:extLst>
      <p:ext uri="{BB962C8B-B14F-4D97-AF65-F5344CB8AC3E}">
        <p14:creationId xmlns:p14="http://schemas.microsoft.com/office/powerpoint/2010/main" val="332461757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FE9328A3-C030-48CD-940B-9D268FE24275}"/>
              </a:ext>
            </a:extLst>
          </p:cNvPr>
          <p:cNvSpPr>
            <a:spLocks noGrp="1"/>
          </p:cNvSpPr>
          <p:nvPr>
            <p:ph type="title"/>
          </p:nvPr>
        </p:nvSpPr>
        <p:spPr>
          <a:xfrm>
            <a:off x="1143000" y="3071868"/>
            <a:ext cx="9906000" cy="1477963"/>
          </a:xfrm>
        </p:spPr>
        <p:txBody>
          <a:bodyPr/>
          <a:lstStyle/>
          <a:p>
            <a:pPr marL="514350" indent="-514350" algn="ctr">
              <a:buFont typeface="+mj-lt"/>
              <a:buAutoNum type="arabicPeriod" startAt="9"/>
            </a:pPr>
            <a:r>
              <a:rPr lang="pl-PL" b="1" dirty="0">
                <a:solidFill>
                  <a:srgbClr val="002060"/>
                </a:solidFill>
              </a:rPr>
              <a:t>Ochrona przeciwporażeniowa</a:t>
            </a:r>
            <a:br>
              <a:rPr lang="pl-PL" b="1" dirty="0">
                <a:solidFill>
                  <a:srgbClr val="002060"/>
                </a:solidFill>
              </a:rPr>
            </a:br>
            <a:r>
              <a:rPr lang="pl-PL" sz="2800" b="1" dirty="0">
                <a:solidFill>
                  <a:srgbClr val="002060"/>
                </a:solidFill>
              </a:rPr>
              <a:t>ochrona przy uszkodzeniu – samoczynne wyłączenie zasilania.</a:t>
            </a:r>
          </a:p>
        </p:txBody>
      </p:sp>
    </p:spTree>
    <p:extLst>
      <p:ext uri="{BB962C8B-B14F-4D97-AF65-F5344CB8AC3E}">
        <p14:creationId xmlns:p14="http://schemas.microsoft.com/office/powerpoint/2010/main" val="19916863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2FC0D89-7FA4-43FA-BB37-3FBAF73CF38B}"/>
              </a:ext>
            </a:extLst>
          </p:cNvPr>
          <p:cNvSpPr>
            <a:spLocks noGrp="1"/>
          </p:cNvSpPr>
          <p:nvPr>
            <p:ph idx="1"/>
          </p:nvPr>
        </p:nvSpPr>
        <p:spPr>
          <a:xfrm>
            <a:off x="1141412" y="2249487"/>
            <a:ext cx="9905999" cy="4465638"/>
          </a:xfrm>
        </p:spPr>
        <p:txBody>
          <a:bodyPr>
            <a:normAutofit/>
          </a:bodyPr>
          <a:lstStyle/>
          <a:p>
            <a:pPr marL="0" indent="0">
              <a:buNone/>
            </a:pPr>
            <a:r>
              <a:rPr lang="pl-PL" b="1" dirty="0">
                <a:solidFill>
                  <a:schemeClr val="bg1"/>
                </a:solidFill>
              </a:rPr>
              <a:t>Samoczynne wyłączenie zasilania.</a:t>
            </a:r>
            <a:br>
              <a:rPr lang="pl-PL" b="1" dirty="0">
                <a:solidFill>
                  <a:schemeClr val="bg1"/>
                </a:solidFill>
              </a:rPr>
            </a:br>
            <a:r>
              <a:rPr lang="pl-PL" dirty="0">
                <a:solidFill>
                  <a:schemeClr val="bg1"/>
                </a:solidFill>
              </a:rPr>
              <a:t>Samoczynne wyłączenie zasilania jest najpopularniejszym środkiem ochrony przy uszkodzeniu, w którym ochrona podstawowa jest zapewniona przez izolację podstawową części czynnych lub przez przegrody lub obudowy. Części przewodzące dostępne powinny być przyłączone do przewodu ochronnego na warunkach określonych dla każdego układu sieci. Każdy obwód powinien mieć odpowiedni przewód ochronny przyłączony do właściwego zacisku (szyny) uziemiającego. Skuteczność ochrony przeciwporażeniowej przez samoczynne wyłączenie zasilania rozpatrywana jest indywidualnie dla każdego układu sieci.</a:t>
            </a:r>
          </a:p>
        </p:txBody>
      </p:sp>
      <p:sp>
        <p:nvSpPr>
          <p:cNvPr id="4" name="Tytuł 1">
            <a:extLst>
              <a:ext uri="{FF2B5EF4-FFF2-40B4-BE49-F238E27FC236}">
                <a16:creationId xmlns:a16="http://schemas.microsoft.com/office/drawing/2014/main" id="{77356643-7132-41D2-9C8C-E197FA9AC2CA}"/>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9.1. ochrona przy uszkodzeniu – samoczynne wyłączenie zasilania.</a:t>
            </a:r>
          </a:p>
        </p:txBody>
      </p:sp>
    </p:spTree>
    <p:extLst>
      <p:ext uri="{BB962C8B-B14F-4D97-AF65-F5344CB8AC3E}">
        <p14:creationId xmlns:p14="http://schemas.microsoft.com/office/powerpoint/2010/main" val="274553838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EA58508-4BE4-4CD5-93C3-A3C4873D41CB}"/>
              </a:ext>
            </a:extLst>
          </p:cNvPr>
          <p:cNvSpPr>
            <a:spLocks noGrp="1"/>
          </p:cNvSpPr>
          <p:nvPr>
            <p:ph idx="1"/>
          </p:nvPr>
        </p:nvSpPr>
        <p:spPr/>
        <p:txBody>
          <a:bodyPr/>
          <a:lstStyle/>
          <a:p>
            <a:pPr marL="0" indent="0">
              <a:buNone/>
            </a:pPr>
            <a:r>
              <a:rPr lang="pl-PL" dirty="0">
                <a:solidFill>
                  <a:schemeClr val="bg1"/>
                </a:solidFill>
              </a:rPr>
              <a:t>W przypadku powstania zwarcia o pomijalnej impedancji pomiędzy przewodem liniowym a częścią przewodzącą dostępną lub przewodem ochronnym w obwodzie, urządzenie ochronne powinno samoczynnie przerwać zasilanie przewodu liniowego obwodu lub urządzenia w maksymalnym czasie wyłączenia podanym w tabeli 2.</a:t>
            </a:r>
          </a:p>
        </p:txBody>
      </p:sp>
      <p:sp>
        <p:nvSpPr>
          <p:cNvPr id="7" name="Tytuł 1">
            <a:extLst>
              <a:ext uri="{FF2B5EF4-FFF2-40B4-BE49-F238E27FC236}">
                <a16:creationId xmlns:a16="http://schemas.microsoft.com/office/drawing/2014/main" id="{FC5DAF6F-13FD-4F4B-A757-E6DF03A89102}"/>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9.1. ochrona przy uszkodzeniu – samoczynne wyłączenie zasilania.</a:t>
            </a:r>
          </a:p>
        </p:txBody>
      </p:sp>
    </p:spTree>
    <p:extLst>
      <p:ext uri="{BB962C8B-B14F-4D97-AF65-F5344CB8AC3E}">
        <p14:creationId xmlns:p14="http://schemas.microsoft.com/office/powerpoint/2010/main" val="90333272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57E48C47-B744-4A13-80DD-541AE0BE7C05}"/>
                  </a:ext>
                </a:extLst>
              </p:cNvPr>
              <p:cNvSpPr>
                <a:spLocks noGrp="1"/>
              </p:cNvSpPr>
              <p:nvPr>
                <p:ph idx="1"/>
              </p:nvPr>
            </p:nvSpPr>
            <p:spPr>
              <a:xfrm>
                <a:off x="1141412" y="2249486"/>
                <a:ext cx="9905999" cy="4123321"/>
              </a:xfrm>
            </p:spPr>
            <p:txBody>
              <a:bodyPr>
                <a:normAutofit fontScale="85000" lnSpcReduction="20000"/>
              </a:bodyPr>
              <a:lstStyle/>
              <a:p>
                <a:pPr marL="0" indent="0">
                  <a:buNone/>
                </a:pPr>
                <a:r>
                  <a:rPr lang="pl-PL" i="1" u="sng" dirty="0">
                    <a:solidFill>
                      <a:schemeClr val="bg1"/>
                    </a:solidFill>
                  </a:rPr>
                  <a:t>Tabela 2.</a:t>
                </a:r>
                <a:r>
                  <a:rPr lang="pl-PL" dirty="0">
                    <a:solidFill>
                      <a:schemeClr val="bg1"/>
                    </a:solidFill>
                  </a:rPr>
                  <a:t> Maksymalne czasy wyłączenia w warunkach normalnych.</a:t>
                </a:r>
              </a:p>
              <a:p>
                <a:pPr marL="0" indent="0">
                  <a:buNone/>
                </a:pPr>
                <a:endParaRPr lang="pl-PL" dirty="0"/>
              </a:p>
              <a:p>
                <a:pPr marL="0" indent="0">
                  <a:buNone/>
                </a:pPr>
                <a:endParaRPr lang="pl-PL" dirty="0"/>
              </a:p>
              <a:p>
                <a:pPr marL="0" indent="0">
                  <a:buNone/>
                </a:pPr>
                <a:endParaRPr lang="pl-PL" dirty="0"/>
              </a:p>
              <a:p>
                <a:pPr marL="0" indent="0">
                  <a:buNone/>
                </a:pPr>
                <a:endParaRPr lang="pl-PL" dirty="0"/>
              </a:p>
              <a:p>
                <a:pPr marL="0" indent="0">
                  <a:buNone/>
                </a:pPr>
                <a:endParaRPr lang="pl-PL" i="1" dirty="0">
                  <a:latin typeface="Cambria Math" panose="02040503050406030204" pitchFamily="18" charset="0"/>
                  <a:ea typeface="Calibri" panose="020F0502020204030204" pitchFamily="34" charset="0"/>
                  <a:cs typeface="Times New Roman" panose="02020603050405020304" pitchFamily="18" charset="0"/>
                </a:endParaRPr>
              </a:p>
              <a:p>
                <a:pPr marL="0" indent="0">
                  <a:buNone/>
                </a:pPr>
                <a:endParaRPr lang="pl-PL" i="1" dirty="0">
                  <a:latin typeface="Cambria Math" panose="02040503050406030204" pitchFamily="18" charset="0"/>
                  <a:ea typeface="Calibri" panose="020F0502020204030204" pitchFamily="34" charset="0"/>
                  <a:cs typeface="Times New Roman" panose="02020603050405020304" pitchFamily="18" charset="0"/>
                </a:endParaRPr>
              </a:p>
              <a:p>
                <a:pPr marL="0" indent="0">
                  <a:buNone/>
                </a:pPr>
                <a:endParaRPr lang="pl-PL" i="1" dirty="0">
                  <a:latin typeface="Cambria Math" panose="02040503050406030204" pitchFamily="18" charset="0"/>
                  <a:ea typeface="Calibri" panose="020F0502020204030204" pitchFamily="34" charset="0"/>
                  <a:cs typeface="Times New Roman" panose="02020603050405020304" pitchFamily="18" charset="0"/>
                </a:endParaRPr>
              </a:p>
              <a:p>
                <a:pPr marL="0" indent="0">
                  <a:buNone/>
                </a:pPr>
                <a14:m>
                  <m:oMath xmlns:m="http://schemas.openxmlformats.org/officeDocument/2006/math">
                    <m:sSub>
                      <m:sSubPr>
                        <m:ctrlPr>
                          <a:rPr lang="pl-PL" i="1" smtClean="0">
                            <a:solidFill>
                              <a:schemeClr val="bg1"/>
                            </a:solidFill>
                            <a:latin typeface="Cambria Math" panose="02040503050406030204" pitchFamily="18" charset="0"/>
                            <a:ea typeface="Calibri" panose="020F0502020204030204" pitchFamily="34" charset="0"/>
                            <a:cs typeface="Times New Roman" panose="02020603050405020304" pitchFamily="18" charset="0"/>
                          </a:rPr>
                        </m:ctrlPr>
                      </m:sSubPr>
                      <m:e>
                        <m:r>
                          <a:rPr lang="pl-PL" i="1">
                            <a:solidFill>
                              <a:schemeClr val="bg1"/>
                            </a:solidFill>
                            <a:latin typeface="Cambria Math" panose="02040503050406030204" pitchFamily="18" charset="0"/>
                            <a:ea typeface="Calibri" panose="020F0502020204030204" pitchFamily="34" charset="0"/>
                            <a:cs typeface="Times New Roman" panose="02020603050405020304" pitchFamily="18" charset="0"/>
                          </a:rPr>
                          <m:t>𝑈</m:t>
                        </m:r>
                      </m:e>
                      <m:sub>
                        <m:r>
                          <a:rPr lang="pl-PL" i="1">
                            <a:solidFill>
                              <a:schemeClr val="bg1"/>
                            </a:solidFill>
                            <a:latin typeface="Cambria Math" panose="02040503050406030204" pitchFamily="18" charset="0"/>
                            <a:ea typeface="Calibri" panose="020F0502020204030204" pitchFamily="34" charset="0"/>
                            <a:cs typeface="Times New Roman" panose="02020603050405020304" pitchFamily="18" charset="0"/>
                          </a:rPr>
                          <m:t>0</m:t>
                        </m:r>
                      </m:sub>
                    </m:sSub>
                  </m:oMath>
                </a14:m>
                <a:r>
                  <a:rPr lang="pl-PL" dirty="0">
                    <a:solidFill>
                      <a:schemeClr val="bg1"/>
                    </a:solidFill>
                  </a:rPr>
                  <a:t> - nominalne napięcie </a:t>
                </a:r>
                <a:r>
                  <a:rPr lang="pl-PL" dirty="0" err="1">
                    <a:solidFill>
                      <a:schemeClr val="bg1"/>
                    </a:solidFill>
                  </a:rPr>
                  <a:t>a.c</a:t>
                </a:r>
                <a:r>
                  <a:rPr lang="pl-PL" dirty="0">
                    <a:solidFill>
                      <a:schemeClr val="bg1"/>
                    </a:solidFill>
                  </a:rPr>
                  <a:t> lub </a:t>
                </a:r>
                <a:r>
                  <a:rPr lang="pl-PL" dirty="0" err="1">
                    <a:solidFill>
                      <a:schemeClr val="bg1"/>
                    </a:solidFill>
                  </a:rPr>
                  <a:t>d.c</a:t>
                </a:r>
                <a:r>
                  <a:rPr lang="pl-PL" dirty="0">
                    <a:solidFill>
                      <a:schemeClr val="bg1"/>
                    </a:solidFill>
                  </a:rPr>
                  <a:t>. przewodu liniowego względem ziemi</a:t>
                </a:r>
              </a:p>
              <a:p>
                <a:pPr marL="0" indent="0">
                  <a:buNone/>
                </a:pPr>
                <a:endParaRPr lang="pl-PL" dirty="0">
                  <a:solidFill>
                    <a:schemeClr val="bg1"/>
                  </a:solidFill>
                </a:endParaRPr>
              </a:p>
              <a:p>
                <a:pPr marL="0" indent="0">
                  <a:buNone/>
                </a:pPr>
                <a:endParaRPr lang="pl-PL" dirty="0"/>
              </a:p>
            </p:txBody>
          </p:sp>
        </mc:Choice>
        <mc:Fallback xmlns="">
          <p:sp>
            <p:nvSpPr>
              <p:cNvPr id="3" name="Symbol zastępczy zawartości 2">
                <a:extLst>
                  <a:ext uri="{FF2B5EF4-FFF2-40B4-BE49-F238E27FC236}">
                    <a16:creationId xmlns:a16="http://schemas.microsoft.com/office/drawing/2014/main" id="{57E48C47-B744-4A13-80DD-541AE0BE7C05}"/>
                  </a:ext>
                </a:extLst>
              </p:cNvPr>
              <p:cNvSpPr>
                <a:spLocks noGrp="1" noRot="1" noChangeAspect="1" noMove="1" noResize="1" noEditPoints="1" noAdjustHandles="1" noChangeArrowheads="1" noChangeShapeType="1" noTextEdit="1"/>
              </p:cNvSpPr>
              <p:nvPr>
                <p:ph idx="1"/>
              </p:nvPr>
            </p:nvSpPr>
            <p:spPr>
              <a:xfrm>
                <a:off x="1141412" y="2249486"/>
                <a:ext cx="9905999" cy="4123321"/>
              </a:xfrm>
              <a:blipFill>
                <a:blip r:embed="rId2"/>
                <a:stretch>
                  <a:fillRect l="-615" t="-740"/>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graphicFrame>
            <p:nvGraphicFramePr>
              <p:cNvPr id="6" name="Tabela 5">
                <a:extLst>
                  <a:ext uri="{FF2B5EF4-FFF2-40B4-BE49-F238E27FC236}">
                    <a16:creationId xmlns:a16="http://schemas.microsoft.com/office/drawing/2014/main" id="{49199CC7-BE56-4A8D-BA55-121DA95CDBB4}"/>
                  </a:ext>
                </a:extLst>
              </p:cNvPr>
              <p:cNvGraphicFramePr>
                <a:graphicFrameLocks noGrp="1"/>
              </p:cNvGraphicFramePr>
              <p:nvPr>
                <p:extLst>
                  <p:ext uri="{D42A27DB-BD31-4B8C-83A1-F6EECF244321}">
                    <p14:modId xmlns:p14="http://schemas.microsoft.com/office/powerpoint/2010/main" val="2179246482"/>
                  </p:ext>
                </p:extLst>
              </p:nvPr>
            </p:nvGraphicFramePr>
            <p:xfrm>
              <a:off x="1153820" y="2892489"/>
              <a:ext cx="9635445" cy="2584580"/>
            </p:xfrm>
            <a:graphic>
              <a:graphicData uri="http://schemas.openxmlformats.org/drawingml/2006/table">
                <a:tbl>
                  <a:tblPr firstRow="1" firstCol="1" bandRow="1"/>
                  <a:tblGrid>
                    <a:gridCol w="963976">
                      <a:extLst>
                        <a:ext uri="{9D8B030D-6E8A-4147-A177-3AD203B41FA5}">
                          <a16:colId xmlns:a16="http://schemas.microsoft.com/office/drawing/2014/main" val="3699315047"/>
                        </a:ext>
                      </a:extLst>
                    </a:gridCol>
                    <a:gridCol w="874379">
                      <a:extLst>
                        <a:ext uri="{9D8B030D-6E8A-4147-A177-3AD203B41FA5}">
                          <a16:colId xmlns:a16="http://schemas.microsoft.com/office/drawing/2014/main" val="4267040652"/>
                        </a:ext>
                      </a:extLst>
                    </a:gridCol>
                    <a:gridCol w="2021442">
                      <a:extLst>
                        <a:ext uri="{9D8B030D-6E8A-4147-A177-3AD203B41FA5}">
                          <a16:colId xmlns:a16="http://schemas.microsoft.com/office/drawing/2014/main" val="4085762369"/>
                        </a:ext>
                      </a:extLst>
                    </a:gridCol>
                    <a:gridCol w="1418864">
                      <a:extLst>
                        <a:ext uri="{9D8B030D-6E8A-4147-A177-3AD203B41FA5}">
                          <a16:colId xmlns:a16="http://schemas.microsoft.com/office/drawing/2014/main" val="67979294"/>
                        </a:ext>
                      </a:extLst>
                    </a:gridCol>
                    <a:gridCol w="684393">
                      <a:extLst>
                        <a:ext uri="{9D8B030D-6E8A-4147-A177-3AD203B41FA5}">
                          <a16:colId xmlns:a16="http://schemas.microsoft.com/office/drawing/2014/main" val="3393941753"/>
                        </a:ext>
                      </a:extLst>
                    </a:gridCol>
                    <a:gridCol w="1241403">
                      <a:extLst>
                        <a:ext uri="{9D8B030D-6E8A-4147-A177-3AD203B41FA5}">
                          <a16:colId xmlns:a16="http://schemas.microsoft.com/office/drawing/2014/main" val="792524149"/>
                        </a:ext>
                      </a:extLst>
                    </a:gridCol>
                    <a:gridCol w="747000">
                      <a:extLst>
                        <a:ext uri="{9D8B030D-6E8A-4147-A177-3AD203B41FA5}">
                          <a16:colId xmlns:a16="http://schemas.microsoft.com/office/drawing/2014/main" val="1659258536"/>
                        </a:ext>
                      </a:extLst>
                    </a:gridCol>
                    <a:gridCol w="1039538">
                      <a:extLst>
                        <a:ext uri="{9D8B030D-6E8A-4147-A177-3AD203B41FA5}">
                          <a16:colId xmlns:a16="http://schemas.microsoft.com/office/drawing/2014/main" val="4070183068"/>
                        </a:ext>
                      </a:extLst>
                    </a:gridCol>
                    <a:gridCol w="644450">
                      <a:extLst>
                        <a:ext uri="{9D8B030D-6E8A-4147-A177-3AD203B41FA5}">
                          <a16:colId xmlns:a16="http://schemas.microsoft.com/office/drawing/2014/main" val="411547790"/>
                        </a:ext>
                      </a:extLst>
                    </a:gridCol>
                  </a:tblGrid>
                  <a:tr h="635998">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Układ sieci</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pl-PL" sz="16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50</m:t>
                                </m:r>
                                <m:r>
                                  <a:rPr lang="pl-PL" sz="16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6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&lt;</m:t>
                                </m:r>
                                <m:sSub>
                                  <m:sSubPr>
                                    <m:ctrlP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0</m:t>
                                    </m:r>
                                  </m:sub>
                                </m:sSub>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≤120</m:t>
                                </m:r>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𝑉</m:t>
                                </m:r>
                              </m:oMath>
                            </m:oMathPara>
                          </a14:m>
                          <a:endPar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l-PL" sz="16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a:t>
                          </a:r>
                          <a:endPar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pl-PL" sz="16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120</m:t>
                                </m:r>
                                <m:r>
                                  <a:rPr lang="pl-PL" sz="16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6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&lt;</m:t>
                                </m:r>
                                <m:sSub>
                                  <m:sSubPr>
                                    <m:ctrlP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0</m:t>
                                    </m:r>
                                  </m:sub>
                                </m:sSub>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≤230</m:t>
                                </m:r>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𝑉</m:t>
                                </m:r>
                              </m:oMath>
                            </m:oMathPara>
                          </a14:m>
                          <a:endPar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r>
                                  <a:rPr lang="pl-PL" sz="16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230</m:t>
                                </m:r>
                                <m:r>
                                  <a:rPr lang="pl-PL" sz="16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6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&lt;</m:t>
                                </m:r>
                                <m:sSub>
                                  <m:sSubPr>
                                    <m:ctrlP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0</m:t>
                                    </m:r>
                                  </m:sub>
                                </m:sSub>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≤400</m:t>
                                </m:r>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𝑉</m:t>
                                </m:r>
                              </m:oMath>
                            </m:oMathPara>
                          </a14:m>
                          <a:endPar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pl-PL" sz="1600" i="1" smtClean="0">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0</m:t>
                                    </m:r>
                                  </m:sub>
                                </m:sSub>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&gt;400</m:t>
                                </m:r>
                                <m:r>
                                  <a:rPr lang="pl-PL" sz="16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𝑉</m:t>
                                </m:r>
                              </m:oMath>
                            </m:oMathPara>
                          </a14:m>
                          <a:endPar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extLst>
                      <a:ext uri="{0D108BD9-81ED-4DB2-BD59-A6C34878D82A}">
                        <a16:rowId xmlns:a16="http://schemas.microsoft.com/office/drawing/2014/main" val="1309864615"/>
                      </a:ext>
                    </a:extLst>
                  </a:tr>
                  <a:tr h="341059">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8046079"/>
                      </a:ext>
                    </a:extLst>
                  </a:tr>
                  <a:tr h="341059">
                    <a:tc>
                      <a:txBody>
                        <a:bodyPr/>
                        <a:lstStyle/>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Wyłączenie może być wymagane z innych przyczyn niż ochrona przeciwporażeniowa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7065467"/>
                      </a:ext>
                    </a:extLst>
                  </a:tr>
                  <a:tr h="1266464">
                    <a:tc>
                      <a:txBody>
                        <a:bodyPr/>
                        <a:lstStyle/>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0,07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2665185"/>
                      </a:ext>
                    </a:extLst>
                  </a:tr>
                </a:tbl>
              </a:graphicData>
            </a:graphic>
          </p:graphicFrame>
        </mc:Choice>
        <mc:Fallback xmlns="">
          <p:graphicFrame>
            <p:nvGraphicFramePr>
              <p:cNvPr id="6" name="Tabela 5">
                <a:extLst>
                  <a:ext uri="{FF2B5EF4-FFF2-40B4-BE49-F238E27FC236}">
                    <a16:creationId xmlns:a16="http://schemas.microsoft.com/office/drawing/2014/main" id="{49199CC7-BE56-4A8D-BA55-121DA95CDBB4}"/>
                  </a:ext>
                </a:extLst>
              </p:cNvPr>
              <p:cNvGraphicFramePr>
                <a:graphicFrameLocks noGrp="1"/>
              </p:cNvGraphicFramePr>
              <p:nvPr>
                <p:extLst>
                  <p:ext uri="{D42A27DB-BD31-4B8C-83A1-F6EECF244321}">
                    <p14:modId xmlns:p14="http://schemas.microsoft.com/office/powerpoint/2010/main" val="2179246482"/>
                  </p:ext>
                </p:extLst>
              </p:nvPr>
            </p:nvGraphicFramePr>
            <p:xfrm>
              <a:off x="1153820" y="2892489"/>
              <a:ext cx="9635445" cy="2584580"/>
            </p:xfrm>
            <a:graphic>
              <a:graphicData uri="http://schemas.openxmlformats.org/drawingml/2006/table">
                <a:tbl>
                  <a:tblPr firstRow="1" firstCol="1" bandRow="1"/>
                  <a:tblGrid>
                    <a:gridCol w="963976">
                      <a:extLst>
                        <a:ext uri="{9D8B030D-6E8A-4147-A177-3AD203B41FA5}">
                          <a16:colId xmlns:a16="http://schemas.microsoft.com/office/drawing/2014/main" val="3699315047"/>
                        </a:ext>
                      </a:extLst>
                    </a:gridCol>
                    <a:gridCol w="874379">
                      <a:extLst>
                        <a:ext uri="{9D8B030D-6E8A-4147-A177-3AD203B41FA5}">
                          <a16:colId xmlns:a16="http://schemas.microsoft.com/office/drawing/2014/main" val="4267040652"/>
                        </a:ext>
                      </a:extLst>
                    </a:gridCol>
                    <a:gridCol w="2021442">
                      <a:extLst>
                        <a:ext uri="{9D8B030D-6E8A-4147-A177-3AD203B41FA5}">
                          <a16:colId xmlns:a16="http://schemas.microsoft.com/office/drawing/2014/main" val="4085762369"/>
                        </a:ext>
                      </a:extLst>
                    </a:gridCol>
                    <a:gridCol w="1418864">
                      <a:extLst>
                        <a:ext uri="{9D8B030D-6E8A-4147-A177-3AD203B41FA5}">
                          <a16:colId xmlns:a16="http://schemas.microsoft.com/office/drawing/2014/main" val="67979294"/>
                        </a:ext>
                      </a:extLst>
                    </a:gridCol>
                    <a:gridCol w="684393">
                      <a:extLst>
                        <a:ext uri="{9D8B030D-6E8A-4147-A177-3AD203B41FA5}">
                          <a16:colId xmlns:a16="http://schemas.microsoft.com/office/drawing/2014/main" val="3393941753"/>
                        </a:ext>
                      </a:extLst>
                    </a:gridCol>
                    <a:gridCol w="1241403">
                      <a:extLst>
                        <a:ext uri="{9D8B030D-6E8A-4147-A177-3AD203B41FA5}">
                          <a16:colId xmlns:a16="http://schemas.microsoft.com/office/drawing/2014/main" val="792524149"/>
                        </a:ext>
                      </a:extLst>
                    </a:gridCol>
                    <a:gridCol w="747000">
                      <a:extLst>
                        <a:ext uri="{9D8B030D-6E8A-4147-A177-3AD203B41FA5}">
                          <a16:colId xmlns:a16="http://schemas.microsoft.com/office/drawing/2014/main" val="1659258536"/>
                        </a:ext>
                      </a:extLst>
                    </a:gridCol>
                    <a:gridCol w="1039538">
                      <a:extLst>
                        <a:ext uri="{9D8B030D-6E8A-4147-A177-3AD203B41FA5}">
                          <a16:colId xmlns:a16="http://schemas.microsoft.com/office/drawing/2014/main" val="4070183068"/>
                        </a:ext>
                      </a:extLst>
                    </a:gridCol>
                    <a:gridCol w="644450">
                      <a:extLst>
                        <a:ext uri="{9D8B030D-6E8A-4147-A177-3AD203B41FA5}">
                          <a16:colId xmlns:a16="http://schemas.microsoft.com/office/drawing/2014/main" val="411547790"/>
                        </a:ext>
                      </a:extLst>
                    </a:gridCol>
                  </a:tblGrid>
                  <a:tr h="635998">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Układ sieci</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endParaRPr lang="pl-PL"/>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33474" t="-952" r="-200000" b="-306667"/>
                          </a:stretch>
                        </a:blipFill>
                      </a:tcPr>
                    </a:tc>
                    <a:tc hMerge="1">
                      <a:txBody>
                        <a:bodyPr/>
                        <a:lstStyle/>
                        <a:p>
                          <a:endParaRPr lang="pl-PL"/>
                        </a:p>
                      </a:txBody>
                      <a:tcPr/>
                    </a:tc>
                    <a:tc gridSpan="2">
                      <a:txBody>
                        <a:bodyPr/>
                        <a:lstStyle/>
                        <a:p>
                          <a:endParaRPr lang="pl-PL"/>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183768" t="-952" r="-175362" b="-306667"/>
                          </a:stretch>
                        </a:blipFill>
                      </a:tcPr>
                    </a:tc>
                    <a:tc hMerge="1">
                      <a:txBody>
                        <a:bodyPr/>
                        <a:lstStyle/>
                        <a:p>
                          <a:endParaRPr lang="pl-PL"/>
                        </a:p>
                      </a:txBody>
                      <a:tcPr/>
                    </a:tc>
                    <a:tc gridSpan="2">
                      <a:txBody>
                        <a:bodyPr/>
                        <a:lstStyle/>
                        <a:p>
                          <a:endParaRPr lang="pl-PL"/>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299388" t="-952" r="-85015" b="-306667"/>
                          </a:stretch>
                        </a:blipFill>
                      </a:tcPr>
                    </a:tc>
                    <a:tc hMerge="1">
                      <a:txBody>
                        <a:bodyPr/>
                        <a:lstStyle/>
                        <a:p>
                          <a:endParaRPr lang="pl-PL"/>
                        </a:p>
                      </a:txBody>
                      <a:tcPr/>
                    </a:tc>
                    <a:tc gridSpan="2">
                      <a:txBody>
                        <a:bodyPr/>
                        <a:lstStyle/>
                        <a:p>
                          <a:endParaRPr lang="pl-PL"/>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3"/>
                          <a:stretch>
                            <a:fillRect l="-473188" t="-952" r="-725" b="-306667"/>
                          </a:stretch>
                        </a:blipFill>
                      </a:tcPr>
                    </a:tc>
                    <a:tc hMerge="1">
                      <a:txBody>
                        <a:bodyPr/>
                        <a:lstStyle/>
                        <a:p>
                          <a:endParaRPr lang="pl-PL"/>
                        </a:p>
                      </a:txBody>
                      <a:tcPr/>
                    </a:tc>
                    <a:extLst>
                      <a:ext uri="{0D108BD9-81ED-4DB2-BD59-A6C34878D82A}">
                        <a16:rowId xmlns:a16="http://schemas.microsoft.com/office/drawing/2014/main" val="1309864615"/>
                      </a:ext>
                    </a:extLst>
                  </a:tr>
                  <a:tr h="341059">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d.c.</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8046079"/>
                      </a:ext>
                    </a:extLst>
                  </a:tr>
                  <a:tr h="341059">
                    <a:tc>
                      <a:txBody>
                        <a:bodyPr/>
                        <a:lstStyle/>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Wyłączenie może być wymagane z innych przyczyn niż ochrona przeciwporażeniowa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7065467"/>
                      </a:ext>
                    </a:extLst>
                  </a:tr>
                  <a:tr h="1266464">
                    <a:tc>
                      <a:txBody>
                        <a:bodyPr/>
                        <a:lstStyle/>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0,07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0,04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2665185"/>
                      </a:ext>
                    </a:extLst>
                  </a:tr>
                </a:tbl>
              </a:graphicData>
            </a:graphic>
          </p:graphicFrame>
        </mc:Fallback>
      </mc:AlternateContent>
      <p:sp>
        <p:nvSpPr>
          <p:cNvPr id="11" name="Tytuł 1">
            <a:extLst>
              <a:ext uri="{FF2B5EF4-FFF2-40B4-BE49-F238E27FC236}">
                <a16:creationId xmlns:a16="http://schemas.microsoft.com/office/drawing/2014/main" id="{AFA61049-33B5-4213-8D56-512CE6C781B6}"/>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9.1. ochrona przy uszkodzeniu – samoczynne wyłączenie zasilania.</a:t>
            </a:r>
          </a:p>
        </p:txBody>
      </p:sp>
    </p:spTree>
    <p:extLst>
      <p:ext uri="{BB962C8B-B14F-4D97-AF65-F5344CB8AC3E}">
        <p14:creationId xmlns:p14="http://schemas.microsoft.com/office/powerpoint/2010/main" val="187050886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C22929E-DAEE-4D2D-858C-9453B9210C68}"/>
              </a:ext>
            </a:extLst>
          </p:cNvPr>
          <p:cNvSpPr>
            <a:spLocks noGrp="1"/>
          </p:cNvSpPr>
          <p:nvPr>
            <p:ph idx="1"/>
          </p:nvPr>
        </p:nvSpPr>
        <p:spPr/>
        <p:txBody>
          <a:bodyPr/>
          <a:lstStyle/>
          <a:p>
            <a:pPr marL="0" indent="0">
              <a:buNone/>
            </a:pPr>
            <a:r>
              <a:rPr lang="pl-PL" dirty="0">
                <a:solidFill>
                  <a:schemeClr val="bg1"/>
                </a:solidFill>
              </a:rPr>
              <a:t>Uwagi dotyczące max. czasów wyłączenia.</a:t>
            </a:r>
          </a:p>
          <a:p>
            <a:pPr marL="457200" indent="-457200">
              <a:buSzPct val="100000"/>
              <a:buFont typeface="+mj-lt"/>
              <a:buAutoNum type="arabicPeriod"/>
            </a:pPr>
            <a:r>
              <a:rPr lang="pl-PL" dirty="0">
                <a:solidFill>
                  <a:schemeClr val="bg1"/>
                </a:solidFill>
              </a:rPr>
              <a:t>Dłuższe czasy wyłączenia mogą być dopuszczone w sieciach rozdzielczych oraz elektrowniach i w sieciach przesyłowych systemów.</a:t>
            </a:r>
          </a:p>
          <a:p>
            <a:pPr marL="457200" indent="-457200">
              <a:buSzPct val="100000"/>
              <a:buFont typeface="+mj-lt"/>
              <a:buAutoNum type="arabicPeriod"/>
            </a:pPr>
            <a:r>
              <a:rPr lang="pl-PL" dirty="0">
                <a:solidFill>
                  <a:schemeClr val="bg1"/>
                </a:solidFill>
              </a:rPr>
              <a:t>Krótsze czasy wyłączenia mogą być wymagane dla specjalnych instalacji lub lokalizacji objętych arkuszami normy PN-IEC (HD) 60364 grupy 700.</a:t>
            </a:r>
          </a:p>
          <a:p>
            <a:pPr marL="457200" indent="-457200">
              <a:buSzPct val="100000"/>
              <a:buFont typeface="+mj-lt"/>
              <a:buAutoNum type="arabicPeriod"/>
            </a:pPr>
            <a:r>
              <a:rPr lang="pl-PL" dirty="0">
                <a:solidFill>
                  <a:schemeClr val="bg1"/>
                </a:solidFill>
              </a:rPr>
              <a:t>Dla układu sieci IT samoczynne wyłączenie zasilania nie jest zwykle wymagane po pojawieniu się pojedynczego zwarcia z ziemią.</a:t>
            </a:r>
          </a:p>
        </p:txBody>
      </p:sp>
      <p:sp>
        <p:nvSpPr>
          <p:cNvPr id="7" name="Tytuł 1">
            <a:extLst>
              <a:ext uri="{FF2B5EF4-FFF2-40B4-BE49-F238E27FC236}">
                <a16:creationId xmlns:a16="http://schemas.microsoft.com/office/drawing/2014/main" id="{344D2245-F6C4-4303-82CE-497FAC5AC550}"/>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9.1. ochrona przy uszkodzeniu – samoczynne wyłączenie zasilania.</a:t>
            </a:r>
          </a:p>
        </p:txBody>
      </p:sp>
    </p:spTree>
    <p:extLst>
      <p:ext uri="{BB962C8B-B14F-4D97-AF65-F5344CB8AC3E}">
        <p14:creationId xmlns:p14="http://schemas.microsoft.com/office/powerpoint/2010/main" val="146184798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2A25D0FB-F8FA-4A35-A767-851F148FFB3E}"/>
              </a:ext>
            </a:extLst>
          </p:cNvPr>
          <p:cNvSpPr>
            <a:spLocks noGrp="1"/>
          </p:cNvSpPr>
          <p:nvPr>
            <p:ph idx="1"/>
          </p:nvPr>
        </p:nvSpPr>
        <p:spPr/>
        <p:txBody>
          <a:bodyPr>
            <a:normAutofit lnSpcReduction="10000"/>
          </a:bodyPr>
          <a:lstStyle/>
          <a:p>
            <a:pPr marL="457200" indent="-457200">
              <a:buSzPct val="100000"/>
              <a:buFont typeface="+mj-lt"/>
              <a:buAutoNum type="arabicPeriod" startAt="4"/>
            </a:pPr>
            <a:r>
              <a:rPr lang="pl-PL" dirty="0">
                <a:solidFill>
                  <a:schemeClr val="bg1"/>
                </a:solidFill>
              </a:rPr>
              <a:t>Maksymalne czasy wyłączenia podane w tabeli 2 powinny być stosowane do obwodów odbiorczych o prądzie znamionowym nieprzekraczającym 32A.</a:t>
            </a:r>
          </a:p>
          <a:p>
            <a:pPr marL="457200" indent="-457200">
              <a:buSzPct val="100000"/>
              <a:buFont typeface="+mj-lt"/>
              <a:buAutoNum type="arabicPeriod" startAt="4"/>
            </a:pPr>
            <a:r>
              <a:rPr lang="pl-PL" dirty="0">
                <a:solidFill>
                  <a:schemeClr val="bg1"/>
                </a:solidFill>
              </a:rPr>
              <a:t>Jeżeli w układzie sieci TT wyłączenie jest realizowane przez zabezpieczenia nadprądowe, a połączenia wyrównawcze ochronne są przyłączone do części przewodzących obcych znajdujących się w instalacji, to mogą być stosowane maksymalne czasy wyłączenia przewidywane dla układu sieci TN. </a:t>
            </a:r>
          </a:p>
        </p:txBody>
      </p:sp>
      <p:sp>
        <p:nvSpPr>
          <p:cNvPr id="7" name="Tytuł 1">
            <a:extLst>
              <a:ext uri="{FF2B5EF4-FFF2-40B4-BE49-F238E27FC236}">
                <a16:creationId xmlns:a16="http://schemas.microsoft.com/office/drawing/2014/main" id="{9FFFB8B3-2E25-462E-B549-C8B57E60318E}"/>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9.1. ochrona przy uszkodzeniu – samoczynne wyłączenie zasilania.</a:t>
            </a:r>
          </a:p>
        </p:txBody>
      </p:sp>
    </p:spTree>
    <p:extLst>
      <p:ext uri="{BB962C8B-B14F-4D97-AF65-F5344CB8AC3E}">
        <p14:creationId xmlns:p14="http://schemas.microsoft.com/office/powerpoint/2010/main" val="307642668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50FC242-D3A6-43D2-B5B7-A8A76C21C342}"/>
              </a:ext>
            </a:extLst>
          </p:cNvPr>
          <p:cNvSpPr>
            <a:spLocks noGrp="1"/>
          </p:cNvSpPr>
          <p:nvPr>
            <p:ph idx="1"/>
          </p:nvPr>
        </p:nvSpPr>
        <p:spPr>
          <a:xfrm>
            <a:off x="1141412" y="1847461"/>
            <a:ext cx="9905999" cy="4292082"/>
          </a:xfrm>
        </p:spPr>
        <p:txBody>
          <a:bodyPr>
            <a:noAutofit/>
          </a:bodyPr>
          <a:lstStyle/>
          <a:p>
            <a:pPr marL="457200" indent="-457200">
              <a:buSzPct val="100000"/>
              <a:buFont typeface="+mj-lt"/>
              <a:buAutoNum type="arabicPeriod" startAt="6"/>
            </a:pPr>
            <a:r>
              <a:rPr lang="pl-PL" dirty="0">
                <a:solidFill>
                  <a:schemeClr val="bg1"/>
                </a:solidFill>
              </a:rPr>
              <a:t>W układach sieci TN czas wyłączenia nieprzekraczający 5 s jest dopuszczony w obwodach rozdzielczych i w obwodach niewymienionych w pkt. 4. </a:t>
            </a:r>
          </a:p>
          <a:p>
            <a:pPr marL="457200" indent="-457200">
              <a:buSzPct val="100000"/>
              <a:buFont typeface="+mj-lt"/>
              <a:buAutoNum type="arabicPeriod" startAt="6"/>
            </a:pPr>
            <a:r>
              <a:rPr lang="pl-PL" dirty="0">
                <a:solidFill>
                  <a:schemeClr val="bg1"/>
                </a:solidFill>
              </a:rPr>
              <a:t>W układach sieci TT czas wyłączenia nieprzekraczający 1 s jest dopuszczony w obwodach rozdzielczych i w obwodach niewymienionych w pkt. 4. </a:t>
            </a:r>
          </a:p>
          <a:p>
            <a:pPr marL="457200" indent="-457200">
              <a:buSzPct val="100000"/>
              <a:buFont typeface="+mj-lt"/>
              <a:buAutoNum type="arabicPeriod" startAt="6"/>
            </a:pPr>
            <a:r>
              <a:rPr lang="pl-PL" dirty="0">
                <a:solidFill>
                  <a:schemeClr val="bg1"/>
                </a:solidFill>
              </a:rPr>
              <a:t>Jeżeli samoczynne wyłączenie zasilania nie może być uzyskane we właściwym czasie, to powinny być zastosowane dodatkowe połączenia wyrównawcze ochronne. </a:t>
            </a:r>
          </a:p>
        </p:txBody>
      </p:sp>
      <p:sp>
        <p:nvSpPr>
          <p:cNvPr id="7" name="Tytuł 1">
            <a:extLst>
              <a:ext uri="{FF2B5EF4-FFF2-40B4-BE49-F238E27FC236}">
                <a16:creationId xmlns:a16="http://schemas.microsoft.com/office/drawing/2014/main" id="{BE1CAED4-F9B8-4AC7-BC2E-342A99D6BBB4}"/>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9.1. ochrona przy uszkodzeniu – samoczynne wyłączenie zasilania.</a:t>
            </a:r>
          </a:p>
        </p:txBody>
      </p:sp>
    </p:spTree>
    <p:extLst>
      <p:ext uri="{BB962C8B-B14F-4D97-AF65-F5344CB8AC3E}">
        <p14:creationId xmlns:p14="http://schemas.microsoft.com/office/powerpoint/2010/main" val="383769229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AA2051F-7780-4A49-9AD9-5BE7DFEA1AD6}"/>
              </a:ext>
            </a:extLst>
          </p:cNvPr>
          <p:cNvSpPr>
            <a:spLocks noGrp="1"/>
          </p:cNvSpPr>
          <p:nvPr>
            <p:ph idx="1"/>
          </p:nvPr>
        </p:nvSpPr>
        <p:spPr>
          <a:xfrm>
            <a:off x="1141412" y="1875453"/>
            <a:ext cx="9905999" cy="3915748"/>
          </a:xfrm>
        </p:spPr>
        <p:txBody>
          <a:bodyPr>
            <a:normAutofit/>
          </a:bodyPr>
          <a:lstStyle/>
          <a:p>
            <a:pPr marL="0" indent="0">
              <a:buNone/>
            </a:pPr>
            <a:r>
              <a:rPr lang="pl-PL" i="1" u="sng" dirty="0">
                <a:solidFill>
                  <a:schemeClr val="bg1"/>
                </a:solidFill>
              </a:rPr>
              <a:t>Tabela 3.</a:t>
            </a:r>
            <a:r>
              <a:rPr lang="pl-PL" dirty="0">
                <a:solidFill>
                  <a:schemeClr val="bg1"/>
                </a:solidFill>
              </a:rPr>
              <a:t> Maksymalne czasy wyłączenia instalacji elektrycznych w warunkach zwiększonego zagrożenia porażeniem prądem elektrycznym określa norma PN-IEC 364-4-481:1994 (instalacje objęte arkuszami normy PN-IEC (HD) 60364 grupy 700).</a:t>
            </a:r>
          </a:p>
        </p:txBody>
      </p:sp>
      <mc:AlternateContent xmlns:mc="http://schemas.openxmlformats.org/markup-compatibility/2006" xmlns:a14="http://schemas.microsoft.com/office/drawing/2010/main">
        <mc:Choice Requires="a14">
          <p:graphicFrame>
            <p:nvGraphicFramePr>
              <p:cNvPr id="5" name="Tabela 4">
                <a:extLst>
                  <a:ext uri="{FF2B5EF4-FFF2-40B4-BE49-F238E27FC236}">
                    <a16:creationId xmlns:a16="http://schemas.microsoft.com/office/drawing/2014/main" id="{E94136D8-558A-4D84-8837-86D604B0586D}"/>
                  </a:ext>
                </a:extLst>
              </p:cNvPr>
              <p:cNvGraphicFramePr>
                <a:graphicFrameLocks noGrp="1"/>
              </p:cNvGraphicFramePr>
              <p:nvPr>
                <p:extLst>
                  <p:ext uri="{D42A27DB-BD31-4B8C-83A1-F6EECF244321}">
                    <p14:modId xmlns:p14="http://schemas.microsoft.com/office/powerpoint/2010/main" val="2995688080"/>
                  </p:ext>
                </p:extLst>
              </p:nvPr>
            </p:nvGraphicFramePr>
            <p:xfrm>
              <a:off x="3276381" y="3537432"/>
              <a:ext cx="5636059" cy="3044343"/>
            </p:xfrm>
            <a:graphic>
              <a:graphicData uri="http://schemas.openxmlformats.org/drawingml/2006/table">
                <a:tbl>
                  <a:tblPr firstRow="1" firstCol="1" bandRow="1"/>
                  <a:tblGrid>
                    <a:gridCol w="1098742">
                      <a:extLst>
                        <a:ext uri="{9D8B030D-6E8A-4147-A177-3AD203B41FA5}">
                          <a16:colId xmlns:a16="http://schemas.microsoft.com/office/drawing/2014/main" val="2875098711"/>
                        </a:ext>
                      </a:extLst>
                    </a:gridCol>
                    <a:gridCol w="4537317">
                      <a:extLst>
                        <a:ext uri="{9D8B030D-6E8A-4147-A177-3AD203B41FA5}">
                          <a16:colId xmlns:a16="http://schemas.microsoft.com/office/drawing/2014/main" val="393881034"/>
                        </a:ext>
                      </a:extLst>
                    </a:gridCol>
                  </a:tblGrid>
                  <a:tr h="942495">
                    <a:tc>
                      <a:txBody>
                        <a:bodyPr/>
                        <a:lstStyle/>
                        <a:p>
                          <a:pPr algn="ctr">
                            <a:lnSpc>
                              <a:spcPct val="107000"/>
                            </a:lnSpc>
                            <a:spcAft>
                              <a:spcPts val="0"/>
                            </a:spcAft>
                          </a:pPr>
                          <a:r>
                            <a:rPr lang="pl-PL" sz="1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a:t>
                          </a:r>
                          <a:r>
                            <a:rPr lang="pl-PL" sz="1900" baseline="-25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a:t>
                          </a:r>
                          <a:endParaRPr lang="pl-PL" sz="1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Dla napięcia dotykowego dopuszczalnego długotrwale</a:t>
                          </a:r>
                        </a:p>
                        <a:p>
                          <a:pPr algn="ctr">
                            <a:lnSpc>
                              <a:spcPct val="107000"/>
                            </a:lnSpc>
                            <a:spcAft>
                              <a:spcPts val="0"/>
                            </a:spcAft>
                          </a:pPr>
                          <a14:m>
                            <m:oMathPara xmlns:m="http://schemas.openxmlformats.org/officeDocument/2006/math">
                              <m:oMathParaPr>
                                <m:jc m:val="centerGroup"/>
                              </m:oMathParaPr>
                              <m:oMath xmlns:m="http://schemas.openxmlformats.org/officeDocument/2006/math">
                                <m:sSub>
                                  <m:sSubPr>
                                    <m:ctrlP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𝐿</m:t>
                                    </m:r>
                                  </m:sub>
                                </m:sSub>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≤25</m:t>
                                </m:r>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 </m:t>
                                </m:r>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𝑎</m:t>
                                </m:r>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𝑐</m:t>
                                </m:r>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 ;</m:t>
                                </m:r>
                                <m:sSub>
                                  <m:sSubPr>
                                    <m:ctrlP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𝑈</m:t>
                                    </m:r>
                                  </m:e>
                                  <m:sub>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𝐿</m:t>
                                    </m:r>
                                  </m:sub>
                                </m:sSub>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≤60</m:t>
                                </m:r>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𝑉</m:t>
                                </m:r>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 </m:t>
                                </m:r>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𝑑</m:t>
                                </m:r>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a:rPr lang="pl-PL" sz="19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𝑐</m:t>
                                </m:r>
                              </m:oMath>
                            </m:oMathPara>
                          </a14:m>
                          <a:endParaRPr lang="pl-PL" sz="1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288004"/>
                      </a:ext>
                    </a:extLst>
                  </a:tr>
                  <a:tr h="300264">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4875048"/>
                      </a:ext>
                    </a:extLst>
                  </a:tr>
                  <a:tr h="300264">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0,35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565167"/>
                      </a:ext>
                    </a:extLst>
                  </a:tr>
                  <a:tr h="300264">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230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9212744"/>
                      </a:ext>
                    </a:extLst>
                  </a:tr>
                  <a:tr h="300264">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277</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3665777"/>
                      </a:ext>
                    </a:extLst>
                  </a:tr>
                  <a:tr h="300264">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400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0,05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190167"/>
                      </a:ext>
                    </a:extLst>
                  </a:tr>
                  <a:tr h="300264">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480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0,05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9003825"/>
                      </a:ext>
                    </a:extLst>
                  </a:tr>
                  <a:tr h="300264">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580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0,02</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2667946"/>
                      </a:ext>
                    </a:extLst>
                  </a:tr>
                </a:tbl>
              </a:graphicData>
            </a:graphic>
          </p:graphicFrame>
        </mc:Choice>
        <mc:Fallback xmlns="">
          <p:graphicFrame>
            <p:nvGraphicFramePr>
              <p:cNvPr id="5" name="Tabela 4">
                <a:extLst>
                  <a:ext uri="{FF2B5EF4-FFF2-40B4-BE49-F238E27FC236}">
                    <a16:creationId xmlns:a16="http://schemas.microsoft.com/office/drawing/2014/main" id="{E94136D8-558A-4D84-8837-86D604B0586D}"/>
                  </a:ext>
                </a:extLst>
              </p:cNvPr>
              <p:cNvGraphicFramePr>
                <a:graphicFrameLocks noGrp="1"/>
              </p:cNvGraphicFramePr>
              <p:nvPr>
                <p:extLst>
                  <p:ext uri="{D42A27DB-BD31-4B8C-83A1-F6EECF244321}">
                    <p14:modId xmlns:p14="http://schemas.microsoft.com/office/powerpoint/2010/main" val="2995688080"/>
                  </p:ext>
                </p:extLst>
              </p:nvPr>
            </p:nvGraphicFramePr>
            <p:xfrm>
              <a:off x="3276381" y="3537432"/>
              <a:ext cx="5636059" cy="3044343"/>
            </p:xfrm>
            <a:graphic>
              <a:graphicData uri="http://schemas.openxmlformats.org/drawingml/2006/table">
                <a:tbl>
                  <a:tblPr firstRow="1" firstCol="1" bandRow="1"/>
                  <a:tblGrid>
                    <a:gridCol w="1098742">
                      <a:extLst>
                        <a:ext uri="{9D8B030D-6E8A-4147-A177-3AD203B41FA5}">
                          <a16:colId xmlns:a16="http://schemas.microsoft.com/office/drawing/2014/main" val="2875098711"/>
                        </a:ext>
                      </a:extLst>
                    </a:gridCol>
                    <a:gridCol w="4537317">
                      <a:extLst>
                        <a:ext uri="{9D8B030D-6E8A-4147-A177-3AD203B41FA5}">
                          <a16:colId xmlns:a16="http://schemas.microsoft.com/office/drawing/2014/main" val="393881034"/>
                        </a:ext>
                      </a:extLst>
                    </a:gridCol>
                  </a:tblGrid>
                  <a:tr h="942495">
                    <a:tc>
                      <a:txBody>
                        <a:bodyPr/>
                        <a:lstStyle/>
                        <a:p>
                          <a:pPr algn="ctr">
                            <a:lnSpc>
                              <a:spcPct val="107000"/>
                            </a:lnSpc>
                            <a:spcAft>
                              <a:spcPts val="0"/>
                            </a:spcAft>
                          </a:pPr>
                          <a:r>
                            <a:rPr lang="pl-PL" sz="1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a:t>
                          </a:r>
                          <a:r>
                            <a:rPr lang="pl-PL" sz="1900" baseline="-25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a:t>
                          </a:r>
                          <a:endParaRPr lang="pl-PL" sz="1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pl-PL"/>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4430" t="-6452" r="-268" b="-238065"/>
                          </a:stretch>
                        </a:blipFill>
                      </a:tcPr>
                    </a:tc>
                    <a:extLst>
                      <a:ext uri="{0D108BD9-81ED-4DB2-BD59-A6C34878D82A}">
                        <a16:rowId xmlns:a16="http://schemas.microsoft.com/office/drawing/2014/main" val="910288004"/>
                      </a:ext>
                    </a:extLst>
                  </a:tr>
                  <a:tr h="300264">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4875048"/>
                      </a:ext>
                    </a:extLst>
                  </a:tr>
                  <a:tr h="300264">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0,35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565167"/>
                      </a:ext>
                    </a:extLst>
                  </a:tr>
                  <a:tr h="300264">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230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9212744"/>
                      </a:ext>
                    </a:extLst>
                  </a:tr>
                  <a:tr h="300264">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277</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0,20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3665777"/>
                      </a:ext>
                    </a:extLst>
                  </a:tr>
                  <a:tr h="300264">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400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0,05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190167"/>
                      </a:ext>
                    </a:extLst>
                  </a:tr>
                  <a:tr h="300264">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480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0,05</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9003825"/>
                      </a:ext>
                    </a:extLst>
                  </a:tr>
                  <a:tr h="300264">
                    <a:tc>
                      <a:txBody>
                        <a:bodyPr/>
                        <a:lstStyle/>
                        <a:p>
                          <a:pPr algn="ctr">
                            <a:lnSpc>
                              <a:spcPct val="107000"/>
                            </a:lnSpc>
                            <a:spcAft>
                              <a:spcPts val="0"/>
                            </a:spcAft>
                          </a:pPr>
                          <a:r>
                            <a:rPr lang="pl-PL" sz="19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580</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9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0,02</a:t>
                          </a:r>
                        </a:p>
                      </a:txBody>
                      <a:tcPr marL="120105" marR="1201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2667946"/>
                      </a:ext>
                    </a:extLst>
                  </a:tr>
                </a:tbl>
              </a:graphicData>
            </a:graphic>
          </p:graphicFrame>
        </mc:Fallback>
      </mc:AlternateContent>
      <p:sp>
        <p:nvSpPr>
          <p:cNvPr id="9" name="Tytuł 1">
            <a:extLst>
              <a:ext uri="{FF2B5EF4-FFF2-40B4-BE49-F238E27FC236}">
                <a16:creationId xmlns:a16="http://schemas.microsoft.com/office/drawing/2014/main" id="{DA422F13-B2DC-4E93-8801-7751950F01C8}"/>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9.1. ochrona przy uszkodzeniu – samoczynne wyłączenie zasilania.</a:t>
            </a:r>
          </a:p>
        </p:txBody>
      </p:sp>
    </p:spTree>
    <p:extLst>
      <p:ext uri="{BB962C8B-B14F-4D97-AF65-F5344CB8AC3E}">
        <p14:creationId xmlns:p14="http://schemas.microsoft.com/office/powerpoint/2010/main" val="251017346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388C047-2B24-468B-B81D-9C894A6D9066}"/>
              </a:ext>
            </a:extLst>
          </p:cNvPr>
          <p:cNvSpPr>
            <a:spLocks noGrp="1"/>
          </p:cNvSpPr>
          <p:nvPr>
            <p:ph idx="1"/>
          </p:nvPr>
        </p:nvSpPr>
        <p:spPr>
          <a:xfrm>
            <a:off x="1141412" y="2249487"/>
            <a:ext cx="9905999" cy="4141982"/>
          </a:xfrm>
        </p:spPr>
        <p:txBody>
          <a:bodyPr>
            <a:normAutofit/>
          </a:bodyPr>
          <a:lstStyle/>
          <a:p>
            <a:pPr marL="0" indent="0">
              <a:buNone/>
            </a:pPr>
            <a:r>
              <a:rPr lang="pl-PL" b="1" dirty="0">
                <a:solidFill>
                  <a:schemeClr val="bg1"/>
                </a:solidFill>
              </a:rPr>
              <a:t>Samoczynne wyłączenie zasilania w sieci TN.</a:t>
            </a:r>
            <a:br>
              <a:rPr lang="pl-PL" b="1" dirty="0">
                <a:solidFill>
                  <a:schemeClr val="bg1"/>
                </a:solidFill>
              </a:rPr>
            </a:br>
            <a:r>
              <a:rPr lang="pl-PL" dirty="0">
                <a:solidFill>
                  <a:schemeClr val="bg1"/>
                </a:solidFill>
              </a:rPr>
              <a:t>W układzie sieci TN integralność uziemienia instalacji elektrycznej  od niezawodnych i skutecznych połączeń przewodów PEN lub PE z ziemią stanowi absolutną podstawę do skuteczności ochrony. Tam gdzie uziemienie jest zapewnione z sieci elektroenergetycznej zasilającej, spełnienie koniecznych warunków na zewnątrz instalacji elektrycznej jest obowiązkiem operatora sieci zasilającej. Części przewodzące dostępne instalacji elektrycznej powinny być połączone przewodem ochronnym do głównego zacisku (szyny) uziemiającego instalacji, który powinien być połączony z uziemionym punktem układu zasilania. </a:t>
            </a:r>
          </a:p>
        </p:txBody>
      </p:sp>
      <p:sp>
        <p:nvSpPr>
          <p:cNvPr id="7" name="Tytuł 1">
            <a:extLst>
              <a:ext uri="{FF2B5EF4-FFF2-40B4-BE49-F238E27FC236}">
                <a16:creationId xmlns:a16="http://schemas.microsoft.com/office/drawing/2014/main" id="{83563E3E-1C6A-4553-848E-E4CCC710CB44}"/>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9.2. ochrona przy uszkodzeniu – samoczynne wyłączenie zasilania w sieci TN.</a:t>
            </a:r>
          </a:p>
        </p:txBody>
      </p:sp>
    </p:spTree>
    <p:extLst>
      <p:ext uri="{BB962C8B-B14F-4D97-AF65-F5344CB8AC3E}">
        <p14:creationId xmlns:p14="http://schemas.microsoft.com/office/powerpoint/2010/main" val="3682805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7B1C4A3-5CB8-41E4-8369-3841D1479F6B}"/>
              </a:ext>
            </a:extLst>
          </p:cNvPr>
          <p:cNvSpPr>
            <a:spLocks noGrp="1"/>
          </p:cNvSpPr>
          <p:nvPr>
            <p:ph idx="1"/>
          </p:nvPr>
        </p:nvSpPr>
        <p:spPr/>
        <p:txBody>
          <a:bodyPr>
            <a:normAutofit lnSpcReduction="10000"/>
          </a:bodyPr>
          <a:lstStyle/>
          <a:p>
            <a:pPr marL="0" indent="0">
              <a:buNone/>
            </a:pPr>
            <a:r>
              <a:rPr lang="pl-PL" dirty="0">
                <a:solidFill>
                  <a:schemeClr val="bg1"/>
                </a:solidFill>
              </a:rPr>
              <a:t>Pomiar prądu w obwodzie odbywa się przez szeregowe włączenie amperomierza w miejsce, w którym chcemy zmierzyć wartość prądu.</a:t>
            </a:r>
            <a:br>
              <a:rPr lang="pl-PL" dirty="0">
                <a:solidFill>
                  <a:schemeClr val="bg1"/>
                </a:solidFill>
              </a:rPr>
            </a:br>
            <a:r>
              <a:rPr lang="pl-PL" dirty="0">
                <a:solidFill>
                  <a:schemeClr val="bg1"/>
                </a:solidFill>
              </a:rPr>
              <a:t>W obwodach, w których występują prądy o wartościach zbyt dużych do bezpośredniego pomiaru, np. w liniach energetycznych lub w dużych maszynach przemysłowych, stosuje się </a:t>
            </a:r>
            <a:r>
              <a:rPr lang="pl-PL" b="1" dirty="0">
                <a:solidFill>
                  <a:schemeClr val="bg1"/>
                </a:solidFill>
              </a:rPr>
              <a:t>przekładniki prądowe</a:t>
            </a:r>
            <a:r>
              <a:rPr lang="pl-PL" dirty="0">
                <a:solidFill>
                  <a:schemeClr val="bg1"/>
                </a:solidFill>
              </a:rPr>
              <a:t>. Dzięki przekładnikowi możliwe jest zmniejszenie prądu do wartości odpowiednich dla pomiaru przy użyciu standardowych urządzeń pomiarowych, takich jak amperomierze.</a:t>
            </a:r>
          </a:p>
          <a:p>
            <a:pPr marL="0" indent="0">
              <a:buNone/>
            </a:pPr>
            <a:endParaRPr lang="pl-PL" dirty="0">
              <a:solidFill>
                <a:schemeClr val="bg1"/>
              </a:solidFill>
            </a:endParaRPr>
          </a:p>
        </p:txBody>
      </p:sp>
      <p:sp>
        <p:nvSpPr>
          <p:cNvPr id="13" name="Tytuł 1">
            <a:extLst>
              <a:ext uri="{FF2B5EF4-FFF2-40B4-BE49-F238E27FC236}">
                <a16:creationId xmlns:a16="http://schemas.microsoft.com/office/drawing/2014/main" id="{ED3D8E24-072F-4DA5-B42A-46B94E04C69F}"/>
              </a:ext>
            </a:extLst>
          </p:cNvPr>
          <p:cNvSpPr>
            <a:spLocks noGrp="1"/>
          </p:cNvSpPr>
          <p:nvPr>
            <p:ph type="title"/>
          </p:nvPr>
        </p:nvSpPr>
        <p:spPr>
          <a:xfrm>
            <a:off x="1020081" y="699797"/>
            <a:ext cx="10027330" cy="1285325"/>
          </a:xfrm>
        </p:spPr>
        <p:txBody>
          <a:bodyPr>
            <a:normAutofit fontScale="90000"/>
          </a:body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2.1. Bieżące monitorowanie i kontrolowanie parametrów pracy urządzeń i instalacji elektrycznych</a:t>
            </a:r>
          </a:p>
        </p:txBody>
      </p:sp>
    </p:spTree>
    <p:extLst>
      <p:ext uri="{BB962C8B-B14F-4D97-AF65-F5344CB8AC3E}">
        <p14:creationId xmlns:p14="http://schemas.microsoft.com/office/powerpoint/2010/main" val="226794844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A1BDD67-8B92-49DB-ABC7-7F3A9C6FA01B}"/>
              </a:ext>
            </a:extLst>
          </p:cNvPr>
          <p:cNvSpPr>
            <a:spLocks noGrp="1"/>
          </p:cNvSpPr>
          <p:nvPr>
            <p:ph idx="1"/>
          </p:nvPr>
        </p:nvSpPr>
        <p:spPr/>
        <p:txBody>
          <a:bodyPr>
            <a:normAutofit/>
          </a:bodyPr>
          <a:lstStyle/>
          <a:p>
            <a:pPr marL="0" indent="0">
              <a:buNone/>
            </a:pPr>
            <a:r>
              <a:rPr lang="pl-PL" dirty="0">
                <a:solidFill>
                  <a:prstClr val="black"/>
                </a:solidFill>
              </a:rPr>
              <a:t>Zaleca się dodatkowe uziemianie przewodów ochronnych, w możliwie równomiernych odstępach, dla zapewnienia aby ich potencjał w przypadku zwarcia był bliski potencjałowi ziemi. Przewody ochronne powinny być również uziemiane w miejscu wprowadzenia ich do każdego z budynków lub obiektów. Zapewnia to utrzymanie potencjału ziemi na przewodzie ochronnym przyłączonym do części przewodzących dostępnych urządzeń elektrycznych w normalnych warunkach pracy instalacji elektrycznej.</a:t>
            </a:r>
            <a:endParaRPr lang="pl-PL" dirty="0"/>
          </a:p>
        </p:txBody>
      </p:sp>
      <p:sp>
        <p:nvSpPr>
          <p:cNvPr id="4" name="Tytuł 1">
            <a:extLst>
              <a:ext uri="{FF2B5EF4-FFF2-40B4-BE49-F238E27FC236}">
                <a16:creationId xmlns:a16="http://schemas.microsoft.com/office/drawing/2014/main" id="{0A3D5AD6-9008-48DB-AF72-5E98924ADF3A}"/>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9.2. ochrona przy uszkodzeniu – samoczynne wyłączenie zasilania w sieci TN.</a:t>
            </a:r>
          </a:p>
        </p:txBody>
      </p:sp>
    </p:spTree>
    <p:extLst>
      <p:ext uri="{BB962C8B-B14F-4D97-AF65-F5344CB8AC3E}">
        <p14:creationId xmlns:p14="http://schemas.microsoft.com/office/powerpoint/2010/main" val="222485922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2386615-6BF9-4E2D-9557-A17BA2157219}"/>
              </a:ext>
            </a:extLst>
          </p:cNvPr>
          <p:cNvSpPr>
            <a:spLocks noGrp="1"/>
          </p:cNvSpPr>
          <p:nvPr>
            <p:ph idx="1"/>
          </p:nvPr>
        </p:nvSpPr>
        <p:spPr>
          <a:xfrm>
            <a:off x="1141412" y="1958009"/>
            <a:ext cx="9905999" cy="3833192"/>
          </a:xfrm>
        </p:spPr>
        <p:txBody>
          <a:bodyPr/>
          <a:lstStyle/>
          <a:p>
            <a:pPr marL="0" indent="0">
              <a:buNone/>
            </a:pPr>
            <a:r>
              <a:rPr lang="pl-PL" dirty="0">
                <a:solidFill>
                  <a:schemeClr val="bg1"/>
                </a:solidFill>
              </a:rPr>
              <a:t>W układzie sieci TN pętla zwarcia zamyka się galwanicznie po przewodach a wielkość prądu zwarciowego zależna jest od parametrów pętli zwarcia.</a:t>
            </a:r>
          </a:p>
          <a:p>
            <a:pPr marL="0" indent="0">
              <a:buNone/>
            </a:pPr>
            <a:endParaRPr lang="pl-PL" dirty="0"/>
          </a:p>
        </p:txBody>
      </p:sp>
      <p:pic>
        <p:nvPicPr>
          <p:cNvPr id="5" name="Obraz 4">
            <a:extLst>
              <a:ext uri="{FF2B5EF4-FFF2-40B4-BE49-F238E27FC236}">
                <a16:creationId xmlns:a16="http://schemas.microsoft.com/office/drawing/2014/main" id="{737309E2-EFBE-4819-A88E-066CB88AEB06}"/>
              </a:ext>
            </a:extLst>
          </p:cNvPr>
          <p:cNvPicPr>
            <a:picLocks noChangeAspect="1"/>
          </p:cNvPicPr>
          <p:nvPr/>
        </p:nvPicPr>
        <p:blipFill>
          <a:blip r:embed="rId2"/>
          <a:stretch>
            <a:fillRect/>
          </a:stretch>
        </p:blipFill>
        <p:spPr>
          <a:xfrm>
            <a:off x="2883158" y="3030507"/>
            <a:ext cx="6192307" cy="3460812"/>
          </a:xfrm>
          <a:prstGeom prst="rect">
            <a:avLst/>
          </a:prstGeom>
        </p:spPr>
      </p:pic>
      <p:sp>
        <p:nvSpPr>
          <p:cNvPr id="8" name="Tytuł 1">
            <a:extLst>
              <a:ext uri="{FF2B5EF4-FFF2-40B4-BE49-F238E27FC236}">
                <a16:creationId xmlns:a16="http://schemas.microsoft.com/office/drawing/2014/main" id="{DAD888F1-49D3-42DE-832B-AE6595DD2CEB}"/>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9.2. ochrona przy uszkodzeniu – samoczynne wyłączenie zasilania w sieci TN.</a:t>
            </a:r>
          </a:p>
        </p:txBody>
      </p:sp>
    </p:spTree>
    <p:extLst>
      <p:ext uri="{BB962C8B-B14F-4D97-AF65-F5344CB8AC3E}">
        <p14:creationId xmlns:p14="http://schemas.microsoft.com/office/powerpoint/2010/main" val="273301041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7663E7B-9328-475E-94F7-DB6EEA932157}"/>
              </a:ext>
            </a:extLst>
          </p:cNvPr>
          <p:cNvSpPr>
            <a:spLocks noGrp="1"/>
          </p:cNvSpPr>
          <p:nvPr>
            <p:ph idx="1"/>
          </p:nvPr>
        </p:nvSpPr>
        <p:spPr/>
        <p:txBody>
          <a:bodyPr>
            <a:noAutofit/>
          </a:bodyPr>
          <a:lstStyle/>
          <a:p>
            <a:pPr marL="0" indent="0">
              <a:buNone/>
            </a:pPr>
            <a:r>
              <a:rPr lang="pl-PL" dirty="0">
                <a:solidFill>
                  <a:schemeClr val="bg1"/>
                </a:solidFill>
              </a:rPr>
              <a:t>W układzie sieci TN skuteczność ochrony przy uszkodzeniu wymaga spełnienia trzech warunków:</a:t>
            </a:r>
          </a:p>
          <a:p>
            <a:pPr>
              <a:buSzPct val="100000"/>
            </a:pPr>
            <a:r>
              <a:rPr lang="pl-PL" dirty="0">
                <a:solidFill>
                  <a:schemeClr val="bg1"/>
                </a:solidFill>
              </a:rPr>
              <a:t>samoczynnego wyłączenia w określonym czasie,</a:t>
            </a:r>
          </a:p>
          <a:p>
            <a:pPr>
              <a:buSzPct val="100000"/>
            </a:pPr>
            <a:r>
              <a:rPr lang="pl-PL" dirty="0">
                <a:solidFill>
                  <a:schemeClr val="bg1"/>
                </a:solidFill>
              </a:rPr>
              <a:t>zamontowania w sieci zasilającej i w instalacji wymaganych uziemień przewodu PEN (PE),</a:t>
            </a:r>
          </a:p>
          <a:p>
            <a:pPr>
              <a:buSzPct val="100000"/>
            </a:pPr>
            <a:r>
              <a:rPr lang="pl-PL" dirty="0">
                <a:solidFill>
                  <a:schemeClr val="bg1"/>
                </a:solidFill>
              </a:rPr>
              <a:t>wykonania wymaganych połączeń wyrównawczych.</a:t>
            </a:r>
          </a:p>
        </p:txBody>
      </p:sp>
      <p:sp>
        <p:nvSpPr>
          <p:cNvPr id="7" name="Tytuł 1">
            <a:extLst>
              <a:ext uri="{FF2B5EF4-FFF2-40B4-BE49-F238E27FC236}">
                <a16:creationId xmlns:a16="http://schemas.microsoft.com/office/drawing/2014/main" id="{06AE376C-A1CA-4D4B-8B04-705C946C1072}"/>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9.2. ochrona przy uszkodzeniu – samoczynne wyłączenie zasilania w sieci TN.</a:t>
            </a:r>
          </a:p>
        </p:txBody>
      </p:sp>
    </p:spTree>
    <p:extLst>
      <p:ext uri="{BB962C8B-B14F-4D97-AF65-F5344CB8AC3E}">
        <p14:creationId xmlns:p14="http://schemas.microsoft.com/office/powerpoint/2010/main" val="409189916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481D1C2E-AD59-4FC4-805E-D26A46A29292}"/>
                  </a:ext>
                </a:extLst>
              </p:cNvPr>
              <p:cNvSpPr>
                <a:spLocks noGrp="1"/>
              </p:cNvSpPr>
              <p:nvPr>
                <p:ph idx="1"/>
              </p:nvPr>
            </p:nvSpPr>
            <p:spPr>
              <a:xfrm>
                <a:off x="1141412" y="2249486"/>
                <a:ext cx="9905999" cy="4360863"/>
              </a:xfrm>
            </p:spPr>
            <p:txBody>
              <a:bodyPr>
                <a:normAutofit/>
              </a:bodyPr>
              <a:lstStyle/>
              <a:p>
                <a:pPr marL="0" lvl="0" indent="0">
                  <a:buNone/>
                </a:pPr>
                <a:r>
                  <a:rPr lang="pl-PL" dirty="0">
                    <a:solidFill>
                      <a:prstClr val="black"/>
                    </a:solidFill>
                  </a:rPr>
                  <a:t>Sprawdzenie skuteczności ochrony przez samoczynne wyłączenie zasilania w sieci TN polega na sprawdzeniu, czy spełniony jest warunek:</a:t>
                </a:r>
                <a:br>
                  <a:rPr lang="pl-PL" i="1" dirty="0">
                    <a:solidFill>
                      <a:prstClr val="black"/>
                    </a:solidFill>
                    <a:latin typeface="Cambria Math" panose="02040503050406030204" pitchFamily="18" charset="0"/>
                  </a:rPr>
                </a:br>
                <a14:m>
                  <m:oMathPara xmlns:m="http://schemas.openxmlformats.org/officeDocument/2006/math">
                    <m:oMathParaPr>
                      <m:jc m:val="centerGroup"/>
                    </m:oMathParaPr>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𝑍</m:t>
                          </m:r>
                        </m:e>
                        <m:sub>
                          <m:r>
                            <a:rPr lang="pl-PL" i="1">
                              <a:solidFill>
                                <a:prstClr val="black"/>
                              </a:solidFill>
                              <a:latin typeface="Cambria Math" panose="02040503050406030204" pitchFamily="18" charset="0"/>
                            </a:rPr>
                            <m:t>𝑠</m:t>
                          </m:r>
                        </m:sub>
                      </m:sSub>
                      <m:r>
                        <a:rPr lang="pl-PL" i="1">
                          <a:solidFill>
                            <a:prstClr val="black"/>
                          </a:solidFill>
                          <a:latin typeface="Cambria Math" panose="02040503050406030204" pitchFamily="18" charset="0"/>
                        </a:rPr>
                        <m:t>≤</m:t>
                      </m:r>
                      <m:f>
                        <m:fPr>
                          <m:ctrlPr>
                            <a:rPr lang="pl-PL" i="1">
                              <a:solidFill>
                                <a:prstClr val="black"/>
                              </a:solidFill>
                              <a:latin typeface="Cambria Math" panose="02040503050406030204" pitchFamily="18" charset="0"/>
                            </a:rPr>
                          </m:ctrlPr>
                        </m:fPr>
                        <m:num>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𝑈</m:t>
                              </m:r>
                            </m:e>
                            <m:sub>
                              <m:r>
                                <a:rPr lang="pl-PL" i="1">
                                  <a:solidFill>
                                    <a:prstClr val="black"/>
                                  </a:solidFill>
                                  <a:latin typeface="Cambria Math" panose="02040503050406030204" pitchFamily="18" charset="0"/>
                                </a:rPr>
                                <m:t>0</m:t>
                              </m:r>
                            </m:sub>
                          </m:sSub>
                        </m:num>
                        <m:den>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𝐼</m:t>
                              </m:r>
                            </m:e>
                            <m:sub>
                              <m:r>
                                <a:rPr lang="pl-PL" i="1">
                                  <a:solidFill>
                                    <a:prstClr val="black"/>
                                  </a:solidFill>
                                  <a:latin typeface="Cambria Math" panose="02040503050406030204" pitchFamily="18" charset="0"/>
                                </a:rPr>
                                <m:t>𝑎</m:t>
                              </m:r>
                            </m:sub>
                          </m:sSub>
                        </m:den>
                      </m:f>
                    </m:oMath>
                  </m:oMathPara>
                </a14:m>
                <a:br>
                  <a:rPr lang="pl-PL" i="1" dirty="0">
                    <a:solidFill>
                      <a:prstClr val="black"/>
                    </a:solidFill>
                    <a:latin typeface="Cambria Math" panose="02040503050406030204" pitchFamily="18" charset="0"/>
                  </a:rPr>
                </a:br>
                <a:r>
                  <a:rPr lang="pl-PL" dirty="0">
                    <a:solidFill>
                      <a:prstClr val="black"/>
                    </a:solidFill>
                  </a:rPr>
                  <a:t>Gdzie:</a:t>
                </a:r>
                <a:br>
                  <a:rPr lang="pl-PL" i="1" dirty="0">
                    <a:solidFill>
                      <a:prstClr val="black"/>
                    </a:solidFill>
                    <a:latin typeface="Cambria Math" panose="02040503050406030204" pitchFamily="18" charset="0"/>
                  </a:rPr>
                </a:br>
                <a14:m>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𝑍</m:t>
                        </m:r>
                      </m:e>
                      <m:sub>
                        <m:r>
                          <a:rPr lang="pl-PL" i="1">
                            <a:solidFill>
                              <a:prstClr val="black"/>
                            </a:solidFill>
                            <a:latin typeface="Cambria Math" panose="02040503050406030204" pitchFamily="18" charset="0"/>
                          </a:rPr>
                          <m:t>𝑠</m:t>
                        </m:r>
                      </m:sub>
                    </m:sSub>
                    <m:r>
                      <a:rPr lang="pl-PL" i="1">
                        <a:solidFill>
                          <a:prstClr val="black"/>
                        </a:solidFill>
                        <a:latin typeface="Cambria Math" panose="02040503050406030204" pitchFamily="18" charset="0"/>
                      </a:rPr>
                      <m:t> </m:t>
                    </m:r>
                  </m:oMath>
                </a14:m>
                <a:r>
                  <a:rPr lang="pl-PL" dirty="0">
                    <a:solidFill>
                      <a:prstClr val="black"/>
                    </a:solidFill>
                  </a:rPr>
                  <a:t> - impedancja pętli zwarcia</a:t>
                </a:r>
                <a:br>
                  <a:rPr lang="pl-PL" i="1" dirty="0">
                    <a:solidFill>
                      <a:prstClr val="black"/>
                    </a:solidFill>
                    <a:latin typeface="Cambria Math" panose="02040503050406030204" pitchFamily="18" charset="0"/>
                  </a:rPr>
                </a:br>
                <a14:m>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𝑈</m:t>
                        </m:r>
                      </m:e>
                      <m:sub>
                        <m:r>
                          <a:rPr lang="pl-PL" i="1">
                            <a:solidFill>
                              <a:prstClr val="black"/>
                            </a:solidFill>
                            <a:latin typeface="Cambria Math" panose="02040503050406030204" pitchFamily="18" charset="0"/>
                          </a:rPr>
                          <m:t>0</m:t>
                        </m:r>
                      </m:sub>
                    </m:sSub>
                  </m:oMath>
                </a14:m>
                <a:r>
                  <a:rPr lang="pl-PL" dirty="0">
                    <a:solidFill>
                      <a:prstClr val="black"/>
                    </a:solidFill>
                  </a:rPr>
                  <a:t> - napięcie sieci względem ziemi</a:t>
                </a:r>
                <a:br>
                  <a:rPr lang="pl-PL" dirty="0">
                    <a:solidFill>
                      <a:prstClr val="black"/>
                    </a:solidFill>
                  </a:rPr>
                </a:br>
                <a14:m>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𝐼</m:t>
                        </m:r>
                      </m:e>
                      <m:sub>
                        <m:r>
                          <a:rPr lang="pl-PL" i="1">
                            <a:solidFill>
                              <a:prstClr val="black"/>
                            </a:solidFill>
                            <a:latin typeface="Cambria Math" panose="02040503050406030204" pitchFamily="18" charset="0"/>
                          </a:rPr>
                          <m:t>𝑎</m:t>
                        </m:r>
                      </m:sub>
                    </m:sSub>
                  </m:oMath>
                </a14:m>
                <a:r>
                  <a:rPr lang="pl-PL" dirty="0">
                    <a:solidFill>
                      <a:prstClr val="black"/>
                    </a:solidFill>
                  </a:rPr>
                  <a:t> - prąd zapewniający zadziałanie urządzenia zabezpieczającego w wymaganym czasie.</a:t>
                </a:r>
                <a:endParaRPr lang="pl-PL" dirty="0"/>
              </a:p>
            </p:txBody>
          </p:sp>
        </mc:Choice>
        <mc:Fallback xmlns="">
          <p:sp>
            <p:nvSpPr>
              <p:cNvPr id="3" name="Symbol zastępczy zawartości 2">
                <a:extLst>
                  <a:ext uri="{FF2B5EF4-FFF2-40B4-BE49-F238E27FC236}">
                    <a16:creationId xmlns:a16="http://schemas.microsoft.com/office/drawing/2014/main" id="{481D1C2E-AD59-4FC4-805E-D26A46A29292}"/>
                  </a:ext>
                </a:extLst>
              </p:cNvPr>
              <p:cNvSpPr>
                <a:spLocks noGrp="1" noRot="1" noChangeAspect="1" noMove="1" noResize="1" noEditPoints="1" noAdjustHandles="1" noChangeArrowheads="1" noChangeShapeType="1" noTextEdit="1"/>
              </p:cNvSpPr>
              <p:nvPr>
                <p:ph idx="1"/>
              </p:nvPr>
            </p:nvSpPr>
            <p:spPr>
              <a:xfrm>
                <a:off x="1141412" y="2249486"/>
                <a:ext cx="9905999" cy="4360863"/>
              </a:xfrm>
              <a:blipFill>
                <a:blip r:embed="rId2"/>
                <a:stretch>
                  <a:fillRect l="-923" t="-140"/>
                </a:stretch>
              </a:blipFill>
            </p:spPr>
            <p:txBody>
              <a:bodyPr/>
              <a:lstStyle/>
              <a:p>
                <a:r>
                  <a:rPr lang="pl-PL">
                    <a:noFill/>
                  </a:rPr>
                  <a:t> </a:t>
                </a:r>
              </a:p>
            </p:txBody>
          </p:sp>
        </mc:Fallback>
      </mc:AlternateContent>
      <p:sp>
        <p:nvSpPr>
          <p:cNvPr id="4" name="Tytuł 1">
            <a:extLst>
              <a:ext uri="{FF2B5EF4-FFF2-40B4-BE49-F238E27FC236}">
                <a16:creationId xmlns:a16="http://schemas.microsoft.com/office/drawing/2014/main" id="{70EE72C4-647D-4DB0-8E53-3A7A4363BB06}"/>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9.2. ochrona przy uszkodzeniu – samoczynne wyłączenie zasilania w sieci TN.</a:t>
            </a:r>
          </a:p>
        </p:txBody>
      </p:sp>
    </p:spTree>
    <p:extLst>
      <p:ext uri="{BB962C8B-B14F-4D97-AF65-F5344CB8AC3E}">
        <p14:creationId xmlns:p14="http://schemas.microsoft.com/office/powerpoint/2010/main" val="32972212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E97F37B-66FE-4AAC-B9F9-0FEA3723B0DF}"/>
              </a:ext>
            </a:extLst>
          </p:cNvPr>
          <p:cNvSpPr>
            <a:spLocks noGrp="1"/>
          </p:cNvSpPr>
          <p:nvPr>
            <p:ph idx="1"/>
          </p:nvPr>
        </p:nvSpPr>
        <p:spPr>
          <a:xfrm>
            <a:off x="1141412" y="1931436"/>
            <a:ext cx="9905999" cy="4525347"/>
          </a:xfrm>
        </p:spPr>
        <p:txBody>
          <a:bodyPr>
            <a:normAutofit/>
          </a:bodyPr>
          <a:lstStyle/>
          <a:p>
            <a:pPr marL="0" indent="0">
              <a:buNone/>
            </a:pPr>
            <a:br>
              <a:rPr lang="pl-PL" dirty="0">
                <a:solidFill>
                  <a:schemeClr val="bg1"/>
                </a:solidFill>
              </a:rPr>
            </a:br>
            <a:r>
              <a:rPr lang="pl-PL" dirty="0">
                <a:solidFill>
                  <a:schemeClr val="bg1"/>
                </a:solidFill>
              </a:rPr>
              <a:t>Wymagane czasy wyłączenia zestawiono w tabeli 2 i 3 (w zależności od warunków środowiskowych).</a:t>
            </a:r>
          </a:p>
          <a:p>
            <a:pPr marL="0" indent="0">
              <a:buNone/>
            </a:pPr>
            <a:r>
              <a:rPr lang="pl-PL" dirty="0">
                <a:solidFill>
                  <a:schemeClr val="bg1"/>
                </a:solidFill>
              </a:rPr>
              <a:t>Do realizacji ochrony przez samoczynne wyłączenie zasilania w sieci TN powinny być stosowane urządzenia zabezpieczające w postaci:</a:t>
            </a:r>
          </a:p>
          <a:p>
            <a:pPr>
              <a:buSzPct val="100000"/>
            </a:pPr>
            <a:r>
              <a:rPr lang="pl-PL" dirty="0">
                <a:solidFill>
                  <a:schemeClr val="bg1"/>
                </a:solidFill>
              </a:rPr>
              <a:t>Zabezpieczeń nadprądowych (wyłącznik nadprądowy, bezpiecznik topikowy)</a:t>
            </a:r>
          </a:p>
          <a:p>
            <a:pPr>
              <a:buSzPct val="100000"/>
            </a:pPr>
            <a:r>
              <a:rPr lang="pl-PL" dirty="0">
                <a:solidFill>
                  <a:schemeClr val="bg1"/>
                </a:solidFill>
              </a:rPr>
              <a:t>Zabezpieczeń ochronnych różnicowoprądowych.</a:t>
            </a:r>
            <a:br>
              <a:rPr lang="pl-PL" dirty="0">
                <a:solidFill>
                  <a:schemeClr val="bg1"/>
                </a:solidFill>
              </a:rPr>
            </a:br>
            <a:endParaRPr lang="pl-PL" dirty="0">
              <a:solidFill>
                <a:schemeClr val="bg1"/>
              </a:solidFill>
            </a:endParaRPr>
          </a:p>
        </p:txBody>
      </p:sp>
      <p:sp>
        <p:nvSpPr>
          <p:cNvPr id="8" name="Tytuł 1">
            <a:extLst>
              <a:ext uri="{FF2B5EF4-FFF2-40B4-BE49-F238E27FC236}">
                <a16:creationId xmlns:a16="http://schemas.microsoft.com/office/drawing/2014/main" id="{9EDF58A4-93DE-4278-8F54-7E6A96358BF7}"/>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9.2. ochrona przy uszkodzeniu – samoczynne wyłączenie zasilania w sieci TN.</a:t>
            </a:r>
          </a:p>
        </p:txBody>
      </p:sp>
    </p:spTree>
    <p:extLst>
      <p:ext uri="{BB962C8B-B14F-4D97-AF65-F5344CB8AC3E}">
        <p14:creationId xmlns:p14="http://schemas.microsoft.com/office/powerpoint/2010/main" val="385546251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C2788CD-6AB9-4175-8CB4-E9797AD7AF36}"/>
              </a:ext>
            </a:extLst>
          </p:cNvPr>
          <p:cNvSpPr>
            <a:spLocks noGrp="1"/>
          </p:cNvSpPr>
          <p:nvPr>
            <p:ph idx="1"/>
          </p:nvPr>
        </p:nvSpPr>
        <p:spPr/>
        <p:txBody>
          <a:bodyPr>
            <a:normAutofit lnSpcReduction="10000"/>
          </a:bodyPr>
          <a:lstStyle/>
          <a:p>
            <a:pPr marL="0" indent="0">
              <a:buNone/>
            </a:pPr>
            <a:r>
              <a:rPr lang="pl-PL" b="1" dirty="0">
                <a:solidFill>
                  <a:schemeClr val="bg1"/>
                </a:solidFill>
              </a:rPr>
              <a:t>Samoczynne wyłączenie zasilania w sieci TT.</a:t>
            </a:r>
          </a:p>
          <a:p>
            <a:pPr marL="0" indent="0">
              <a:buNone/>
            </a:pPr>
            <a:r>
              <a:rPr lang="pl-PL" dirty="0">
                <a:solidFill>
                  <a:schemeClr val="bg1"/>
                </a:solidFill>
              </a:rPr>
              <a:t>Wszystkie części przewodzące dostępne chronione wspólnie przez to samo urządzenie zabezpieczające powinny być połączone przewodem ochronnym do wspólnego uziomu dla wszystkich tych części. W przypadku, gdy jest użytkowanych kilka urządzeń zabezpieczających szeregowo, wymagania te dotyczą oddzielnie wszystkich części przewodzących dostępnych chronionych przez każde z urządzeń zabezpieczających. Punkt neutralny lub punkt środkowy układu zasilania powinien być uziemiony.</a:t>
            </a:r>
          </a:p>
        </p:txBody>
      </p:sp>
      <p:sp>
        <p:nvSpPr>
          <p:cNvPr id="4" name="Tytuł 1">
            <a:extLst>
              <a:ext uri="{FF2B5EF4-FFF2-40B4-BE49-F238E27FC236}">
                <a16:creationId xmlns:a16="http://schemas.microsoft.com/office/drawing/2014/main" id="{43C7C97F-0FCD-4245-89AD-AC3F919FE80F}"/>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9.3. ochrona przy uszkodzeniu – samoczynne wyłączenie zasilania w sieci </a:t>
            </a:r>
            <a:r>
              <a:rPr lang="pl-PL" sz="2000" dirty="0" err="1">
                <a:solidFill>
                  <a:srgbClr val="002060"/>
                </a:solidFill>
              </a:rPr>
              <a:t>Tt</a:t>
            </a:r>
            <a:r>
              <a:rPr lang="pl-PL" sz="2000" dirty="0">
                <a:solidFill>
                  <a:srgbClr val="002060"/>
                </a:solidFill>
              </a:rPr>
              <a:t>.</a:t>
            </a:r>
          </a:p>
        </p:txBody>
      </p:sp>
    </p:spTree>
    <p:extLst>
      <p:ext uri="{BB962C8B-B14F-4D97-AF65-F5344CB8AC3E}">
        <p14:creationId xmlns:p14="http://schemas.microsoft.com/office/powerpoint/2010/main" val="39894191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62BA2D70-F16C-43EF-A0DD-25A44017B25F}"/>
              </a:ext>
            </a:extLst>
          </p:cNvPr>
          <p:cNvPicPr>
            <a:picLocks noGrp="1" noChangeAspect="1"/>
          </p:cNvPicPr>
          <p:nvPr>
            <p:ph idx="1"/>
          </p:nvPr>
        </p:nvPicPr>
        <p:blipFill>
          <a:blip r:embed="rId2"/>
          <a:stretch>
            <a:fillRect/>
          </a:stretch>
        </p:blipFill>
        <p:spPr>
          <a:xfrm>
            <a:off x="4506686" y="2228274"/>
            <a:ext cx="7235954" cy="4010601"/>
          </a:xfrm>
          <a:prstGeom prst="rect">
            <a:avLst/>
          </a:prstGeom>
        </p:spPr>
      </p:pic>
      <p:sp>
        <p:nvSpPr>
          <p:cNvPr id="4" name="Tytuł 1">
            <a:extLst>
              <a:ext uri="{FF2B5EF4-FFF2-40B4-BE49-F238E27FC236}">
                <a16:creationId xmlns:a16="http://schemas.microsoft.com/office/drawing/2014/main" id="{560A8534-8844-4C36-9D9B-49631F9ABFC6}"/>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9.3. ochrona przy uszkodzeniu – samoczynne wyłączenie zasilania w sieci </a:t>
            </a:r>
            <a:r>
              <a:rPr lang="pl-PL" sz="2000" dirty="0" err="1">
                <a:solidFill>
                  <a:srgbClr val="002060"/>
                </a:solidFill>
              </a:rPr>
              <a:t>Tt</a:t>
            </a:r>
            <a:r>
              <a:rPr lang="pl-PL" sz="2000" dirty="0">
                <a:solidFill>
                  <a:srgbClr val="002060"/>
                </a:solidFill>
              </a:rPr>
              <a:t>.</a:t>
            </a:r>
          </a:p>
        </p:txBody>
      </p:sp>
      <p:sp>
        <p:nvSpPr>
          <p:cNvPr id="6" name="Tytuł 1">
            <a:extLst>
              <a:ext uri="{FF2B5EF4-FFF2-40B4-BE49-F238E27FC236}">
                <a16:creationId xmlns:a16="http://schemas.microsoft.com/office/drawing/2014/main" id="{A1791316-114B-4B2B-A54E-A54BDC904AA3}"/>
              </a:ext>
            </a:extLst>
          </p:cNvPr>
          <p:cNvSpPr txBox="1">
            <a:spLocks/>
          </p:cNvSpPr>
          <p:nvPr/>
        </p:nvSpPr>
        <p:spPr>
          <a:xfrm>
            <a:off x="1141413" y="3282950"/>
            <a:ext cx="3530113" cy="14779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r>
              <a:rPr lang="pl-PL" sz="2000" dirty="0">
                <a:solidFill>
                  <a:schemeClr val="bg1"/>
                </a:solidFill>
              </a:rPr>
              <a:t>Pętla zwarcia w sieci TT</a:t>
            </a:r>
          </a:p>
        </p:txBody>
      </p:sp>
    </p:spTree>
    <p:extLst>
      <p:ext uri="{BB962C8B-B14F-4D97-AF65-F5344CB8AC3E}">
        <p14:creationId xmlns:p14="http://schemas.microsoft.com/office/powerpoint/2010/main" val="311476295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249518E-15F4-4425-B861-C2C5BF9678F4}"/>
              </a:ext>
            </a:extLst>
          </p:cNvPr>
          <p:cNvSpPr>
            <a:spLocks noGrp="1"/>
          </p:cNvSpPr>
          <p:nvPr>
            <p:ph idx="1"/>
          </p:nvPr>
        </p:nvSpPr>
        <p:spPr/>
        <p:txBody>
          <a:bodyPr>
            <a:normAutofit lnSpcReduction="10000"/>
          </a:bodyPr>
          <a:lstStyle/>
          <a:p>
            <a:pPr marL="0" indent="0">
              <a:buNone/>
            </a:pPr>
            <a:r>
              <a:rPr lang="pl-PL" dirty="0">
                <a:solidFill>
                  <a:schemeClr val="bg1"/>
                </a:solidFill>
              </a:rPr>
              <a:t>W układzie sieci TT pętla zwarcia zamyka się przez ziemię, co skutkuje zdecydowanie większą impedancją pętli zwarcia. W związku z tym prądy zwarciowe osiągają  mniejsze wartości w porównaniu z siecią TN. W takiej sytuacji bardzo często okazuje się, że wyłączenie realizowane przez zabezpieczenia przeciążeniowo – zwarciowe nie odłączą zasilania w wymaganym czasie (tabela 2,3). Najczęściej w układzie sieci TT stosuje się wyłączniki różnicowoprądowe jako urządzenia które odłączą zasilanie w wymaganym czasie.</a:t>
            </a:r>
          </a:p>
        </p:txBody>
      </p:sp>
      <p:sp>
        <p:nvSpPr>
          <p:cNvPr id="4" name="Tytuł 1">
            <a:extLst>
              <a:ext uri="{FF2B5EF4-FFF2-40B4-BE49-F238E27FC236}">
                <a16:creationId xmlns:a16="http://schemas.microsoft.com/office/drawing/2014/main" id="{B062295E-CDA0-4078-A06B-35A4F485F78F}"/>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9.3. ochrona przy uszkodzeniu – samoczynne wyłączenie zasilania w sieci </a:t>
            </a:r>
            <a:r>
              <a:rPr lang="pl-PL" sz="2000" dirty="0" err="1">
                <a:solidFill>
                  <a:srgbClr val="002060"/>
                </a:solidFill>
              </a:rPr>
              <a:t>Tt</a:t>
            </a:r>
            <a:r>
              <a:rPr lang="pl-PL" sz="2000" dirty="0">
                <a:solidFill>
                  <a:srgbClr val="002060"/>
                </a:solidFill>
              </a:rPr>
              <a:t>.</a:t>
            </a:r>
          </a:p>
        </p:txBody>
      </p:sp>
    </p:spTree>
    <p:extLst>
      <p:ext uri="{BB962C8B-B14F-4D97-AF65-F5344CB8AC3E}">
        <p14:creationId xmlns:p14="http://schemas.microsoft.com/office/powerpoint/2010/main" val="315518710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D451DA4E-20E0-4D13-B69E-54154D8143E1}"/>
                  </a:ext>
                </a:extLst>
              </p:cNvPr>
              <p:cNvSpPr>
                <a:spLocks noGrp="1"/>
              </p:cNvSpPr>
              <p:nvPr>
                <p:ph idx="1"/>
              </p:nvPr>
            </p:nvSpPr>
            <p:spPr>
              <a:xfrm>
                <a:off x="1141412" y="2249487"/>
                <a:ext cx="9905999" cy="3541714"/>
              </a:xfrm>
            </p:spPr>
            <p:txBody>
              <a:bodyPr/>
              <a:lstStyle/>
              <a:p>
                <a:pPr marL="0" indent="0">
                  <a:buNone/>
                </a:pPr>
                <a:r>
                  <a:rPr lang="pl-PL" dirty="0">
                    <a:solidFill>
                      <a:schemeClr val="bg1"/>
                    </a:solidFill>
                  </a:rPr>
                  <a:t>Ochronę przeciwporażeniową realizowaną przez samoczynne wyłączenie zasilania w układzie sieci TT należy uznać za skuteczną, jeżeli spełniony zostanie jeden z poniższych warunków: </a:t>
                </a:r>
              </a:p>
              <a:p>
                <a:pPr>
                  <a:buSzPct val="100000"/>
                </a:pPr>
                <a:r>
                  <a:rPr lang="pl-PL" dirty="0">
                    <a:solidFill>
                      <a:schemeClr val="bg1"/>
                    </a:solidFill>
                  </a:rPr>
                  <a:t>jeżeli wyłączenie zasilania realizowane jest przez zabezpieczenie nadprądowe o prądzie wyłączającym </a:t>
                </a: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𝒂</m:t>
                        </m:r>
                      </m:sub>
                    </m:sSub>
                    <m:r>
                      <a:rPr lang="pl-PL" b="0" i="0" smtClean="0">
                        <a:solidFill>
                          <a:schemeClr val="bg1"/>
                        </a:solidFill>
                        <a:latin typeface="Cambria Math" panose="02040503050406030204" pitchFamily="18" charset="0"/>
                      </a:rPr>
                      <m:t>:</m:t>
                    </m:r>
                  </m:oMath>
                </a14:m>
                <a:endParaRPr lang="pl-PL" dirty="0">
                  <a:solidFill>
                    <a:schemeClr val="bg1"/>
                  </a:solidFill>
                </a:endParaRPr>
              </a:p>
              <a:p>
                <a:pPr marL="0" indent="0">
                  <a:buNone/>
                </a:pP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b="0" i="1">
                              <a:solidFill>
                                <a:schemeClr val="bg1"/>
                              </a:solidFill>
                              <a:latin typeface="Cambria Math" panose="02040503050406030204" pitchFamily="18" charset="0"/>
                            </a:rPr>
                            <m:t>𝑍</m:t>
                          </m:r>
                        </m:e>
                        <m:sub>
                          <m:r>
                            <a:rPr lang="pl-PL" b="0" i="1">
                              <a:solidFill>
                                <a:schemeClr val="bg1"/>
                              </a:solidFill>
                              <a:latin typeface="Cambria Math" panose="02040503050406030204" pitchFamily="18" charset="0"/>
                            </a:rPr>
                            <m:t>𝑠</m:t>
                          </m:r>
                        </m:sub>
                      </m:sSub>
                      <m:r>
                        <a:rPr lang="pl-PL" b="0"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b="0" i="1">
                                  <a:solidFill>
                                    <a:schemeClr val="bg1"/>
                                  </a:solidFill>
                                  <a:latin typeface="Cambria Math" panose="02040503050406030204" pitchFamily="18" charset="0"/>
                                </a:rPr>
                                <m:t>𝑈</m:t>
                              </m:r>
                            </m:e>
                            <m:sub>
                              <m:r>
                                <a:rPr lang="pl-PL" b="0" i="1">
                                  <a:solidFill>
                                    <a:schemeClr val="bg1"/>
                                  </a:solidFill>
                                  <a:latin typeface="Cambria Math" panose="02040503050406030204" pitchFamily="18" charset="0"/>
                                </a:rPr>
                                <m:t>0</m:t>
                              </m:r>
                            </m:sub>
                          </m:sSub>
                        </m:num>
                        <m:den>
                          <m:sSub>
                            <m:sSubPr>
                              <m:ctrlPr>
                                <a:rPr lang="pl-PL" i="1">
                                  <a:solidFill>
                                    <a:schemeClr val="bg1"/>
                                  </a:solidFill>
                                  <a:latin typeface="Cambria Math" panose="02040503050406030204" pitchFamily="18" charset="0"/>
                                </a:rPr>
                              </m:ctrlPr>
                            </m:sSubPr>
                            <m:e>
                              <m:r>
                                <a:rPr lang="pl-PL" b="0" i="1">
                                  <a:solidFill>
                                    <a:schemeClr val="bg1"/>
                                  </a:solidFill>
                                  <a:latin typeface="Cambria Math" panose="02040503050406030204" pitchFamily="18" charset="0"/>
                                </a:rPr>
                                <m:t>𝐼</m:t>
                              </m:r>
                            </m:e>
                            <m:sub>
                              <m:r>
                                <a:rPr lang="pl-PL" b="0" i="1">
                                  <a:solidFill>
                                    <a:schemeClr val="bg1"/>
                                  </a:solidFill>
                                  <a:latin typeface="Cambria Math" panose="02040503050406030204" pitchFamily="18" charset="0"/>
                                </a:rPr>
                                <m:t>𝑎</m:t>
                              </m:r>
                            </m:sub>
                          </m:sSub>
                        </m:den>
                      </m:f>
                    </m:oMath>
                  </m:oMathPara>
                </a14:m>
                <a:endParaRPr lang="pl-PL" i="1" dirty="0">
                  <a:solidFill>
                    <a:schemeClr val="bg1"/>
                  </a:solidFill>
                </a:endParaRPr>
              </a:p>
            </p:txBody>
          </p:sp>
        </mc:Choice>
        <mc:Fallback xmlns="">
          <p:sp>
            <p:nvSpPr>
              <p:cNvPr id="3" name="Symbol zastępczy zawartości 2">
                <a:extLst>
                  <a:ext uri="{FF2B5EF4-FFF2-40B4-BE49-F238E27FC236}">
                    <a16:creationId xmlns:a16="http://schemas.microsoft.com/office/drawing/2014/main" id="{D451DA4E-20E0-4D13-B69E-54154D8143E1}"/>
                  </a:ext>
                </a:extLst>
              </p:cNvPr>
              <p:cNvSpPr>
                <a:spLocks noGrp="1" noRot="1" noChangeAspect="1" noMove="1" noResize="1" noEditPoints="1" noAdjustHandles="1" noChangeArrowheads="1" noChangeShapeType="1" noTextEdit="1"/>
              </p:cNvSpPr>
              <p:nvPr>
                <p:ph idx="1"/>
              </p:nvPr>
            </p:nvSpPr>
            <p:spPr>
              <a:xfrm>
                <a:off x="1141412" y="2249487"/>
                <a:ext cx="9905999" cy="3541714"/>
              </a:xfrm>
              <a:blipFill>
                <a:blip r:embed="rId2"/>
                <a:stretch>
                  <a:fillRect l="-923" t="-172"/>
                </a:stretch>
              </a:blipFill>
            </p:spPr>
            <p:txBody>
              <a:bodyPr/>
              <a:lstStyle/>
              <a:p>
                <a:r>
                  <a:rPr lang="pl-PL">
                    <a:noFill/>
                  </a:rPr>
                  <a:t> </a:t>
                </a:r>
              </a:p>
            </p:txBody>
          </p:sp>
        </mc:Fallback>
      </mc:AlternateContent>
      <p:sp>
        <p:nvSpPr>
          <p:cNvPr id="4" name="Tytuł 1">
            <a:extLst>
              <a:ext uri="{FF2B5EF4-FFF2-40B4-BE49-F238E27FC236}">
                <a16:creationId xmlns:a16="http://schemas.microsoft.com/office/drawing/2014/main" id="{0FABC430-F078-4B7D-A4AC-59C0185841F1}"/>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9.3. ochrona przy uszkodzeniu – samoczynne wyłączenie zasilania w sieci </a:t>
            </a:r>
            <a:r>
              <a:rPr lang="pl-PL" sz="2000" dirty="0" err="1">
                <a:solidFill>
                  <a:srgbClr val="002060"/>
                </a:solidFill>
              </a:rPr>
              <a:t>Tt</a:t>
            </a:r>
            <a:r>
              <a:rPr lang="pl-PL" sz="2000" dirty="0">
                <a:solidFill>
                  <a:srgbClr val="002060"/>
                </a:solidFill>
              </a:rPr>
              <a:t>.</a:t>
            </a:r>
          </a:p>
        </p:txBody>
      </p:sp>
    </p:spTree>
    <p:extLst>
      <p:ext uri="{BB962C8B-B14F-4D97-AF65-F5344CB8AC3E}">
        <p14:creationId xmlns:p14="http://schemas.microsoft.com/office/powerpoint/2010/main" val="145479253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7B571E31-3157-4875-A210-CF6E0A32D644}"/>
                  </a:ext>
                </a:extLst>
              </p:cNvPr>
              <p:cNvSpPr>
                <a:spLocks noGrp="1"/>
              </p:cNvSpPr>
              <p:nvPr>
                <p:ph idx="1"/>
              </p:nvPr>
            </p:nvSpPr>
            <p:spPr>
              <a:xfrm>
                <a:off x="1141412" y="2249487"/>
                <a:ext cx="9905999" cy="3541714"/>
              </a:xfrm>
            </p:spPr>
            <p:txBody>
              <a:bodyPr/>
              <a:lstStyle/>
              <a:p>
                <a:pPr marL="0" indent="0">
                  <a:buNone/>
                </a:pPr>
                <a:r>
                  <a:rPr lang="pl-PL" dirty="0">
                    <a:solidFill>
                      <a:schemeClr val="bg1"/>
                    </a:solidFill>
                  </a:rPr>
                  <a:t>Gdzie:</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𝒁</m:t>
                        </m:r>
                      </m:e>
                      <m:sub>
                        <m:r>
                          <a:rPr lang="pl-PL" b="1" i="1">
                            <a:solidFill>
                              <a:schemeClr val="bg1"/>
                            </a:solidFill>
                            <a:latin typeface="Cambria Math" panose="02040503050406030204" pitchFamily="18" charset="0"/>
                          </a:rPr>
                          <m:t>𝒔</m:t>
                        </m:r>
                      </m:sub>
                    </m:sSub>
                  </m:oMath>
                </a14:m>
                <a:r>
                  <a:rPr lang="pl-PL" b="1" dirty="0">
                    <a:solidFill>
                      <a:schemeClr val="bg1"/>
                    </a:solidFill>
                  </a:rPr>
                  <a:t> </a:t>
                </a:r>
                <a:r>
                  <a:rPr lang="pl-PL" dirty="0">
                    <a:solidFill>
                      <a:schemeClr val="bg1"/>
                    </a:solidFill>
                  </a:rPr>
                  <a:t>- impedancja pętli zwarciowej, obejmującej źródło zasilania, przewód liniowy do miejsca zwarcia, przewód ochronny części przewodzących dostępnych, przewód uziemiający, uziom instalacji oraz uziom źródła zasilania,</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𝒂</m:t>
                        </m:r>
                      </m:sub>
                    </m:sSub>
                  </m:oMath>
                </a14:m>
                <a:r>
                  <a:rPr lang="pl-PL" b="1" dirty="0">
                    <a:solidFill>
                      <a:schemeClr val="bg1"/>
                    </a:solidFill>
                  </a:rPr>
                  <a:t> </a:t>
                </a:r>
                <a:r>
                  <a:rPr lang="pl-PL" dirty="0">
                    <a:solidFill>
                      <a:schemeClr val="bg1"/>
                    </a:solidFill>
                  </a:rPr>
                  <a:t>- prąd powodujący samoczynne zadziałanie zabezpieczenia nadprądowego w wymaganym czasie określonym w tabeli 2,</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𝟎</m:t>
                        </m:r>
                      </m:sub>
                    </m:sSub>
                  </m:oMath>
                </a14:m>
                <a:r>
                  <a:rPr lang="pl-PL" b="1" dirty="0">
                    <a:solidFill>
                      <a:schemeClr val="bg1"/>
                    </a:solidFill>
                  </a:rPr>
                  <a:t> </a:t>
                </a:r>
                <a:r>
                  <a:rPr lang="pl-PL" dirty="0">
                    <a:solidFill>
                      <a:schemeClr val="bg1"/>
                    </a:solidFill>
                  </a:rPr>
                  <a:t>- Napięcie sieci względem ziemi.</a:t>
                </a:r>
              </a:p>
            </p:txBody>
          </p:sp>
        </mc:Choice>
        <mc:Fallback xmlns="">
          <p:sp>
            <p:nvSpPr>
              <p:cNvPr id="3" name="Symbol zastępczy zawartości 2">
                <a:extLst>
                  <a:ext uri="{FF2B5EF4-FFF2-40B4-BE49-F238E27FC236}">
                    <a16:creationId xmlns:a16="http://schemas.microsoft.com/office/drawing/2014/main" id="{7B571E31-3157-4875-A210-CF6E0A32D644}"/>
                  </a:ext>
                </a:extLst>
              </p:cNvPr>
              <p:cNvSpPr>
                <a:spLocks noGrp="1" noRot="1" noChangeAspect="1" noMove="1" noResize="1" noEditPoints="1" noAdjustHandles="1" noChangeArrowheads="1" noChangeShapeType="1" noTextEdit="1"/>
              </p:cNvSpPr>
              <p:nvPr>
                <p:ph idx="1"/>
              </p:nvPr>
            </p:nvSpPr>
            <p:spPr>
              <a:xfrm>
                <a:off x="1141412" y="2249487"/>
                <a:ext cx="9905999" cy="3541714"/>
              </a:xfrm>
              <a:blipFill>
                <a:blip r:embed="rId2"/>
                <a:stretch>
                  <a:fillRect l="-923" t="-172" b="-3270"/>
                </a:stretch>
              </a:blipFill>
            </p:spPr>
            <p:txBody>
              <a:bodyPr/>
              <a:lstStyle/>
              <a:p>
                <a:r>
                  <a:rPr lang="pl-PL">
                    <a:noFill/>
                  </a:rPr>
                  <a:t> </a:t>
                </a:r>
              </a:p>
            </p:txBody>
          </p:sp>
        </mc:Fallback>
      </mc:AlternateContent>
      <p:sp>
        <p:nvSpPr>
          <p:cNvPr id="5" name="Tytuł 1">
            <a:extLst>
              <a:ext uri="{FF2B5EF4-FFF2-40B4-BE49-F238E27FC236}">
                <a16:creationId xmlns:a16="http://schemas.microsoft.com/office/drawing/2014/main" id="{2E53CB2D-416E-4A3A-9FB4-2F3555FA529D}"/>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9.3. ochrona przy uszkodzeniu – samoczynne wyłączenie zasilania w sieci </a:t>
            </a:r>
            <a:r>
              <a:rPr lang="pl-PL" sz="2000" dirty="0" err="1">
                <a:solidFill>
                  <a:srgbClr val="002060"/>
                </a:solidFill>
              </a:rPr>
              <a:t>Tt</a:t>
            </a:r>
            <a:r>
              <a:rPr lang="pl-PL" sz="2000" dirty="0">
                <a:solidFill>
                  <a:srgbClr val="002060"/>
                </a:solidFill>
              </a:rPr>
              <a:t>.</a:t>
            </a:r>
          </a:p>
        </p:txBody>
      </p:sp>
    </p:spTree>
    <p:extLst>
      <p:ext uri="{BB962C8B-B14F-4D97-AF65-F5344CB8AC3E}">
        <p14:creationId xmlns:p14="http://schemas.microsoft.com/office/powerpoint/2010/main" val="2416791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3394D54-B60D-41ED-BC1C-AFE7C7FD40B4}"/>
              </a:ext>
            </a:extLst>
          </p:cNvPr>
          <p:cNvSpPr>
            <a:spLocks noGrp="1"/>
          </p:cNvSpPr>
          <p:nvPr>
            <p:ph idx="1"/>
          </p:nvPr>
        </p:nvSpPr>
        <p:spPr/>
        <p:txBody>
          <a:bodyPr/>
          <a:lstStyle/>
          <a:p>
            <a:pPr>
              <a:buSzPct val="100000"/>
            </a:pPr>
            <a:r>
              <a:rPr lang="pl-PL" dirty="0">
                <a:solidFill>
                  <a:schemeClr val="bg1"/>
                </a:solidFill>
              </a:rPr>
              <a:t>Pomiar prądu metoda pośrednią za pomocą przekładnika prądowego.</a:t>
            </a:r>
          </a:p>
          <a:p>
            <a:pPr marL="0" indent="0">
              <a:buNone/>
            </a:pPr>
            <a:endParaRPr lang="pl-PL" dirty="0"/>
          </a:p>
        </p:txBody>
      </p:sp>
      <p:pic>
        <p:nvPicPr>
          <p:cNvPr id="4" name="Obraz 3">
            <a:extLst>
              <a:ext uri="{FF2B5EF4-FFF2-40B4-BE49-F238E27FC236}">
                <a16:creationId xmlns:a16="http://schemas.microsoft.com/office/drawing/2014/main" id="{DFD598A8-A185-4E0A-B2B9-D2977F005CC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7343" y="2968159"/>
            <a:ext cx="4234137" cy="2823042"/>
          </a:xfrm>
          <a:prstGeom prst="rect">
            <a:avLst/>
          </a:prstGeom>
          <a:noFill/>
        </p:spPr>
      </p:pic>
      <p:sp>
        <p:nvSpPr>
          <p:cNvPr id="9" name="Tytuł 1">
            <a:extLst>
              <a:ext uri="{FF2B5EF4-FFF2-40B4-BE49-F238E27FC236}">
                <a16:creationId xmlns:a16="http://schemas.microsoft.com/office/drawing/2014/main" id="{E5F672A0-C957-404C-8A9A-8AD2A7E82D2D}"/>
              </a:ext>
            </a:extLst>
          </p:cNvPr>
          <p:cNvSpPr>
            <a:spLocks noGrp="1"/>
          </p:cNvSpPr>
          <p:nvPr>
            <p:ph type="title"/>
          </p:nvPr>
        </p:nvSpPr>
        <p:spPr>
          <a:xfrm>
            <a:off x="1141412" y="619125"/>
            <a:ext cx="9980677" cy="1477963"/>
          </a:xfrm>
        </p:spPr>
        <p:txBody>
          <a:bodyPr>
            <a:normAutofit/>
          </a:bodyPr>
          <a:lstStyle/>
          <a:p>
            <a:pPr marL="514350" indent="-514350">
              <a:buFont typeface="+mj-lt"/>
              <a:buAutoNum type="arabicPeriod" startAt="2"/>
            </a:pPr>
            <a:r>
              <a:rPr lang="pl-PL" sz="2800" b="1" dirty="0">
                <a:solidFill>
                  <a:srgbClr val="002060"/>
                </a:solidFill>
              </a:rPr>
              <a:t>Podział Pomiarów elektrycznych ze względu na cel</a:t>
            </a:r>
            <a:br>
              <a:rPr lang="pl-PL" sz="2800" b="1" dirty="0">
                <a:solidFill>
                  <a:srgbClr val="002060"/>
                </a:solidFill>
              </a:rPr>
            </a:br>
            <a:r>
              <a:rPr lang="pl-PL" sz="2000" b="1" dirty="0">
                <a:solidFill>
                  <a:srgbClr val="002060"/>
                </a:solidFill>
              </a:rPr>
              <a:t>2.1. Bieżące monitorowanie i kontrolowanie parametrów pracy urządzeń i instalacji elektrycznych</a:t>
            </a:r>
          </a:p>
        </p:txBody>
      </p:sp>
    </p:spTree>
    <p:extLst>
      <p:ext uri="{BB962C8B-B14F-4D97-AF65-F5344CB8AC3E}">
        <p14:creationId xmlns:p14="http://schemas.microsoft.com/office/powerpoint/2010/main" val="92047330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9DFB1672-194B-4360-92E2-1C028AE31B8A}"/>
                  </a:ext>
                </a:extLst>
              </p:cNvPr>
              <p:cNvSpPr>
                <a:spLocks noGrp="1"/>
              </p:cNvSpPr>
              <p:nvPr>
                <p:ph idx="1"/>
              </p:nvPr>
            </p:nvSpPr>
            <p:spPr>
              <a:xfrm>
                <a:off x="1141412" y="2249487"/>
                <a:ext cx="9905999" cy="3862064"/>
              </a:xfrm>
            </p:spPr>
            <p:txBody>
              <a:bodyPr>
                <a:normAutofit/>
              </a:bodyPr>
              <a:lstStyle/>
              <a:p>
                <a:pPr>
                  <a:buSzPct val="100000"/>
                </a:pPr>
                <a:r>
                  <a:rPr lang="pl-PL" dirty="0">
                    <a:solidFill>
                      <a:schemeClr val="bg1"/>
                    </a:solidFill>
                  </a:rPr>
                  <a:t>Jeżeli wyłączenie zasilania realizowane jest przez wyłącznik ochronny różnicowoprądowy o znamionowym prądzie różnicowym </a:t>
                </a:r>
                <a:r>
                  <a:rPr lang="pl-PL" b="1" dirty="0" err="1">
                    <a:solidFill>
                      <a:schemeClr val="bg1"/>
                    </a:solidFill>
                  </a:rPr>
                  <a:t>I∆n</a:t>
                </a:r>
                <a:r>
                  <a:rPr lang="pl-PL" b="1" dirty="0">
                    <a:solidFill>
                      <a:schemeClr val="bg1"/>
                    </a:solidFill>
                  </a:rPr>
                  <a:t>:</a:t>
                </a:r>
                <a:r>
                  <a:rPr lang="pl-PL" dirty="0">
                    <a:solidFill>
                      <a:schemeClr val="bg1"/>
                    </a:solidFill>
                  </a:rPr>
                  <a:t> </a:t>
                </a:r>
              </a:p>
              <a:p>
                <a:pPr marL="0" indent="0">
                  <a:buNone/>
                </a:pPr>
                <a:endParaRPr lang="pl-PL" b="1" i="1" dirty="0">
                  <a:solidFill>
                    <a:schemeClr val="bg1"/>
                  </a:solidFill>
                </a:endParaRPr>
              </a:p>
              <a:p>
                <a:pPr marL="0" indent="0">
                  <a:buNone/>
                </a:pPr>
                <a14:m>
                  <m:oMathPara xmlns:m="http://schemas.openxmlformats.org/officeDocument/2006/math">
                    <m:oMathParaPr>
                      <m:jc m:val="centerGroup"/>
                    </m:oMathParaPr>
                    <m:oMath xmlns:m="http://schemas.openxmlformats.org/officeDocument/2006/math">
                      <m:sSub>
                        <m:sSubPr>
                          <m:ctrlPr>
                            <a:rPr lang="pl-PL" sz="2800" b="1" i="1" smtClean="0">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𝑹</m:t>
                          </m:r>
                        </m:e>
                        <m:sub>
                          <m:r>
                            <a:rPr lang="pl-PL" sz="2800" b="1" i="1">
                              <a:solidFill>
                                <a:schemeClr val="bg1"/>
                              </a:solidFill>
                              <a:latin typeface="Cambria Math" panose="02040503050406030204" pitchFamily="18" charset="0"/>
                            </a:rPr>
                            <m:t>𝑨</m:t>
                          </m:r>
                        </m:sub>
                      </m:sSub>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𝑰</m:t>
                          </m:r>
                        </m:e>
                        <m:sub>
                          <m:r>
                            <a:rPr lang="pl-PL" sz="2800" b="1" i="1">
                              <a:solidFill>
                                <a:schemeClr val="bg1"/>
                              </a:solidFill>
                              <a:latin typeface="Cambria Math" panose="02040503050406030204" pitchFamily="18" charset="0"/>
                              <a:sym typeface="Symbol" panose="05050102010706020507" pitchFamily="18" charset="2"/>
                            </a:rPr>
                            <m:t></m:t>
                          </m:r>
                          <m:r>
                            <a:rPr lang="pl-PL" sz="2800" b="1" i="1">
                              <a:solidFill>
                                <a:schemeClr val="bg1"/>
                              </a:solidFill>
                              <a:latin typeface="Cambria Math" panose="02040503050406030204" pitchFamily="18" charset="0"/>
                            </a:rPr>
                            <m:t>𝑵</m:t>
                          </m:r>
                        </m:sub>
                      </m:sSub>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𝑼</m:t>
                          </m:r>
                        </m:e>
                        <m:sub>
                          <m:r>
                            <a:rPr lang="pl-PL" sz="2800" b="1" i="1">
                              <a:solidFill>
                                <a:schemeClr val="bg1"/>
                              </a:solidFill>
                              <a:latin typeface="Cambria Math" panose="02040503050406030204" pitchFamily="18" charset="0"/>
                            </a:rPr>
                            <m:t>𝑳</m:t>
                          </m:r>
                        </m:sub>
                      </m:sSub>
                    </m:oMath>
                  </m:oMathPara>
                </a14:m>
                <a:endParaRPr lang="pl-PL" sz="2800" b="1" dirty="0">
                  <a:solidFill>
                    <a:schemeClr val="bg1"/>
                  </a:solidFill>
                </a:endParaRPr>
              </a:p>
              <a:p>
                <a:pPr marL="0" indent="0">
                  <a:buNone/>
                </a:pPr>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9DFB1672-194B-4360-92E2-1C028AE31B8A}"/>
                  </a:ext>
                </a:extLst>
              </p:cNvPr>
              <p:cNvSpPr>
                <a:spLocks noGrp="1" noRot="1" noChangeAspect="1" noMove="1" noResize="1" noEditPoints="1" noAdjustHandles="1" noChangeArrowheads="1" noChangeShapeType="1" noTextEdit="1"/>
              </p:cNvSpPr>
              <p:nvPr>
                <p:ph idx="1"/>
              </p:nvPr>
            </p:nvSpPr>
            <p:spPr>
              <a:xfrm>
                <a:off x="1141412" y="2249487"/>
                <a:ext cx="9905999" cy="3862064"/>
              </a:xfrm>
              <a:blipFill>
                <a:blip r:embed="rId2"/>
                <a:stretch>
                  <a:fillRect l="-800" t="-158"/>
                </a:stretch>
              </a:blipFill>
            </p:spPr>
            <p:txBody>
              <a:bodyPr/>
              <a:lstStyle/>
              <a:p>
                <a:r>
                  <a:rPr lang="pl-PL">
                    <a:noFill/>
                  </a:rPr>
                  <a:t> </a:t>
                </a:r>
              </a:p>
            </p:txBody>
          </p:sp>
        </mc:Fallback>
      </mc:AlternateContent>
      <p:sp>
        <p:nvSpPr>
          <p:cNvPr id="4" name="Tytuł 1">
            <a:extLst>
              <a:ext uri="{FF2B5EF4-FFF2-40B4-BE49-F238E27FC236}">
                <a16:creationId xmlns:a16="http://schemas.microsoft.com/office/drawing/2014/main" id="{B0EE59E9-CEBA-4F5D-8D7B-66A514985784}"/>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9.3. ochrona przy uszkodzeniu – samoczynne wyłączenie zasilania w sieci </a:t>
            </a:r>
            <a:r>
              <a:rPr lang="pl-PL" sz="2000" dirty="0" err="1">
                <a:solidFill>
                  <a:srgbClr val="002060"/>
                </a:solidFill>
              </a:rPr>
              <a:t>Tt</a:t>
            </a:r>
            <a:r>
              <a:rPr lang="pl-PL" sz="2000" dirty="0">
                <a:solidFill>
                  <a:srgbClr val="002060"/>
                </a:solidFill>
              </a:rPr>
              <a:t>.</a:t>
            </a:r>
          </a:p>
        </p:txBody>
      </p:sp>
    </p:spTree>
    <p:extLst>
      <p:ext uri="{BB962C8B-B14F-4D97-AF65-F5344CB8AC3E}">
        <p14:creationId xmlns:p14="http://schemas.microsoft.com/office/powerpoint/2010/main" val="229501873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D8039039-2F03-4F32-B3BF-85DC9F7EC0B1}"/>
                  </a:ext>
                </a:extLst>
              </p:cNvPr>
              <p:cNvSpPr>
                <a:spLocks noGrp="1"/>
              </p:cNvSpPr>
              <p:nvPr>
                <p:ph idx="1"/>
              </p:nvPr>
            </p:nvSpPr>
            <p:spPr/>
            <p:txBody>
              <a:bodyPr>
                <a:normAutofit lnSpcReduction="10000"/>
              </a:bodyPr>
              <a:lstStyle/>
              <a:p>
                <a:pPr marL="0" indent="0">
                  <a:buNone/>
                </a:pPr>
                <a:r>
                  <a:rPr lang="pl-PL" dirty="0">
                    <a:solidFill>
                      <a:schemeClr val="bg1"/>
                    </a:solidFill>
                  </a:rPr>
                  <a:t>gdzie:</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𝑹</m:t>
                        </m:r>
                      </m:e>
                      <m:sub>
                        <m:r>
                          <a:rPr lang="pl-PL" b="1" i="1">
                            <a:solidFill>
                              <a:schemeClr val="bg1"/>
                            </a:solidFill>
                            <a:latin typeface="Cambria Math" panose="02040503050406030204" pitchFamily="18" charset="0"/>
                          </a:rPr>
                          <m:t>𝑨</m:t>
                        </m:r>
                      </m:sub>
                    </m:sSub>
                  </m:oMath>
                </a14:m>
                <a:r>
                  <a:rPr lang="pl-PL" b="1" dirty="0">
                    <a:solidFill>
                      <a:schemeClr val="bg1"/>
                    </a:solidFill>
                  </a:rPr>
                  <a:t> </a:t>
                </a:r>
                <a:r>
                  <a:rPr lang="pl-PL" dirty="0">
                    <a:solidFill>
                      <a:schemeClr val="bg1"/>
                    </a:solidFill>
                  </a:rPr>
                  <a:t>- całkowita rezystancja uziomu i przewodu ochronnego łączącego części przewodzące dostępne z uziomem,</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sym typeface="Symbol" panose="05050102010706020507" pitchFamily="18" charset="2"/>
                          </a:rPr>
                          <m:t></m:t>
                        </m:r>
                        <m:r>
                          <a:rPr lang="pl-PL" b="1" i="1">
                            <a:solidFill>
                              <a:schemeClr val="bg1"/>
                            </a:solidFill>
                            <a:latin typeface="Cambria Math" panose="02040503050406030204" pitchFamily="18" charset="0"/>
                          </a:rPr>
                          <m:t>𝑵</m:t>
                        </m:r>
                      </m:sub>
                    </m:sSub>
                  </m:oMath>
                </a14:m>
                <a:r>
                  <a:rPr lang="pl-PL" b="1" dirty="0">
                    <a:solidFill>
                      <a:schemeClr val="bg1"/>
                    </a:solidFill>
                  </a:rPr>
                  <a:t> </a:t>
                </a:r>
                <a:r>
                  <a:rPr lang="pl-PL" dirty="0">
                    <a:solidFill>
                      <a:schemeClr val="bg1"/>
                    </a:solidFill>
                  </a:rPr>
                  <a:t>- znamionowy prąd różnicowy,</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𝑳</m:t>
                        </m:r>
                      </m:sub>
                    </m:sSub>
                  </m:oMath>
                </a14:m>
                <a:r>
                  <a:rPr lang="pl-PL" b="1" dirty="0">
                    <a:solidFill>
                      <a:schemeClr val="bg1"/>
                    </a:solidFill>
                  </a:rPr>
                  <a:t> </a:t>
                </a:r>
                <a:r>
                  <a:rPr lang="pl-PL" dirty="0">
                    <a:solidFill>
                      <a:schemeClr val="bg1"/>
                    </a:solidFill>
                  </a:rPr>
                  <a:t>- napięcie dotykowe dopuszczalne długotrwale. </a:t>
                </a:r>
                <a:br>
                  <a:rPr lang="pl-PL" dirty="0">
                    <a:solidFill>
                      <a:schemeClr val="bg1"/>
                    </a:solidFill>
                  </a:rPr>
                </a:br>
                <a:r>
                  <a:rPr lang="pl-PL" dirty="0">
                    <a:solidFill>
                      <a:schemeClr val="bg1"/>
                    </a:solidFill>
                  </a:rPr>
                  <a:t>Obwód w tym przypadku powinien być również chroniony przed przetężeniami przez zabezpieczenia nadprądowe.</a:t>
                </a:r>
              </a:p>
              <a:p>
                <a:pPr marL="0" indent="0">
                  <a:buNone/>
                </a:pPr>
                <a:endParaRPr lang="pl-PL" dirty="0"/>
              </a:p>
            </p:txBody>
          </p:sp>
        </mc:Choice>
        <mc:Fallback xmlns="">
          <p:sp>
            <p:nvSpPr>
              <p:cNvPr id="3" name="Symbol zastępczy zawartości 2">
                <a:extLst>
                  <a:ext uri="{FF2B5EF4-FFF2-40B4-BE49-F238E27FC236}">
                    <a16:creationId xmlns:a16="http://schemas.microsoft.com/office/drawing/2014/main" id="{D8039039-2F03-4F32-B3BF-85DC9F7EC0B1}"/>
                  </a:ext>
                </a:extLst>
              </p:cNvPr>
              <p:cNvSpPr>
                <a:spLocks noGrp="1" noRot="1" noChangeAspect="1" noMove="1" noResize="1" noEditPoints="1" noAdjustHandles="1" noChangeArrowheads="1" noChangeShapeType="1" noTextEdit="1"/>
              </p:cNvSpPr>
              <p:nvPr>
                <p:ph idx="1"/>
              </p:nvPr>
            </p:nvSpPr>
            <p:spPr>
              <a:blipFill>
                <a:blip r:embed="rId2"/>
                <a:stretch>
                  <a:fillRect l="-923" t="-861" r="-1169"/>
                </a:stretch>
              </a:blipFill>
            </p:spPr>
            <p:txBody>
              <a:bodyPr/>
              <a:lstStyle/>
              <a:p>
                <a:r>
                  <a:rPr lang="pl-PL">
                    <a:noFill/>
                  </a:rPr>
                  <a:t> </a:t>
                </a:r>
              </a:p>
            </p:txBody>
          </p:sp>
        </mc:Fallback>
      </mc:AlternateContent>
      <p:sp>
        <p:nvSpPr>
          <p:cNvPr id="4" name="Tytuł 1">
            <a:extLst>
              <a:ext uri="{FF2B5EF4-FFF2-40B4-BE49-F238E27FC236}">
                <a16:creationId xmlns:a16="http://schemas.microsoft.com/office/drawing/2014/main" id="{156DCE64-6882-42ED-8F46-0DF769886B74}"/>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9.3. ochrona przy uszkodzeniu – samoczynne wyłączenie zasilania w sieci </a:t>
            </a:r>
            <a:r>
              <a:rPr lang="pl-PL" sz="2000" dirty="0" err="1">
                <a:solidFill>
                  <a:srgbClr val="002060"/>
                </a:solidFill>
              </a:rPr>
              <a:t>Tt</a:t>
            </a:r>
            <a:r>
              <a:rPr lang="pl-PL" sz="2000" dirty="0">
                <a:solidFill>
                  <a:srgbClr val="002060"/>
                </a:solidFill>
              </a:rPr>
              <a:t>.</a:t>
            </a:r>
          </a:p>
        </p:txBody>
      </p:sp>
    </p:spTree>
    <p:extLst>
      <p:ext uri="{BB962C8B-B14F-4D97-AF65-F5344CB8AC3E}">
        <p14:creationId xmlns:p14="http://schemas.microsoft.com/office/powerpoint/2010/main" val="398960436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24C2CB08-1B37-4898-AC83-E371816748FD}"/>
                  </a:ext>
                </a:extLst>
              </p:cNvPr>
              <p:cNvSpPr>
                <a:spLocks noGrp="1"/>
              </p:cNvSpPr>
              <p:nvPr>
                <p:ph idx="1"/>
              </p:nvPr>
            </p:nvSpPr>
            <p:spPr>
              <a:xfrm>
                <a:off x="1141412" y="2249487"/>
                <a:ext cx="9905999" cy="4122738"/>
              </a:xfrm>
            </p:spPr>
            <p:txBody>
              <a:bodyPr>
                <a:normAutofit/>
              </a:bodyPr>
              <a:lstStyle/>
              <a:p>
                <a:pPr marL="0" indent="0">
                  <a:buNone/>
                </a:pPr>
                <a:r>
                  <a:rPr lang="pl-PL" b="1" dirty="0">
                    <a:solidFill>
                      <a:schemeClr val="bg1"/>
                    </a:solidFill>
                  </a:rPr>
                  <a:t>Samoczynne wyłączenie zasilania w sieci IT.</a:t>
                </a:r>
              </a:p>
              <a:p>
                <a:pPr marL="0" indent="0">
                  <a:buNone/>
                </a:pPr>
                <a:r>
                  <a:rPr lang="pl-PL" dirty="0">
                    <a:solidFill>
                      <a:schemeClr val="bg1"/>
                    </a:solidFill>
                  </a:rPr>
                  <a:t>W układzie sieci IT punkt gwiazdowy transformatora jest izolowany lub uziemiony przez dużą impedancję (np. iskiernik). Przy pojedynczym uszkodzeniu pętla zwarcia nie zamyka się a płynący mały prąd ma charakter pojemnościowy. W związku z tym samoczynne wyłączenie zasilania nie jest bezwzględnie wymagane pod warunkiem, że spełniony jest następujący warunek:</a:t>
                </a:r>
              </a:p>
              <a:p>
                <a:pPr marL="0" indent="0">
                  <a:buNone/>
                </a:pPr>
                <a14:m>
                  <m:oMathPara xmlns:m="http://schemas.openxmlformats.org/officeDocument/2006/math">
                    <m:oMathParaPr>
                      <m:jc m:val="centerGroup"/>
                    </m:oMathParaPr>
                    <m:oMath xmlns:m="http://schemas.openxmlformats.org/officeDocument/2006/math">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𝑹</m:t>
                          </m:r>
                        </m:e>
                        <m:sub>
                          <m:r>
                            <a:rPr lang="pl-PL" sz="2800" b="1" i="1">
                              <a:solidFill>
                                <a:schemeClr val="bg1"/>
                              </a:solidFill>
                              <a:latin typeface="Cambria Math" panose="02040503050406030204" pitchFamily="18" charset="0"/>
                            </a:rPr>
                            <m:t>𝑨</m:t>
                          </m:r>
                        </m:sub>
                      </m:sSub>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𝑰</m:t>
                          </m:r>
                        </m:e>
                        <m:sub>
                          <m:r>
                            <a:rPr lang="pl-PL" sz="2800" b="1" i="1">
                              <a:solidFill>
                                <a:schemeClr val="bg1"/>
                              </a:solidFill>
                              <a:latin typeface="Cambria Math" panose="02040503050406030204" pitchFamily="18" charset="0"/>
                            </a:rPr>
                            <m:t>𝒅</m:t>
                          </m:r>
                        </m:sub>
                      </m:sSub>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𝑼</m:t>
                          </m:r>
                        </m:e>
                        <m:sub>
                          <m:r>
                            <a:rPr lang="pl-PL" sz="2800" b="1" i="1">
                              <a:solidFill>
                                <a:schemeClr val="bg1"/>
                              </a:solidFill>
                              <a:latin typeface="Cambria Math" panose="02040503050406030204" pitchFamily="18" charset="0"/>
                            </a:rPr>
                            <m:t>𝑳</m:t>
                          </m:r>
                        </m:sub>
                      </m:sSub>
                    </m:oMath>
                  </m:oMathPara>
                </a14:m>
                <a:endParaRPr lang="pl-PL" sz="2800" b="1" dirty="0">
                  <a:solidFill>
                    <a:schemeClr val="bg1"/>
                  </a:solidFill>
                </a:endParaRPr>
              </a:p>
            </p:txBody>
          </p:sp>
        </mc:Choice>
        <mc:Fallback xmlns="">
          <p:sp>
            <p:nvSpPr>
              <p:cNvPr id="3" name="Symbol zastępczy zawartości 2">
                <a:extLst>
                  <a:ext uri="{FF2B5EF4-FFF2-40B4-BE49-F238E27FC236}">
                    <a16:creationId xmlns:a16="http://schemas.microsoft.com/office/drawing/2014/main" id="{24C2CB08-1B37-4898-AC83-E371816748FD}"/>
                  </a:ext>
                </a:extLst>
              </p:cNvPr>
              <p:cNvSpPr>
                <a:spLocks noGrp="1" noRot="1" noChangeAspect="1" noMove="1" noResize="1" noEditPoints="1" noAdjustHandles="1" noChangeArrowheads="1" noChangeShapeType="1" noTextEdit="1"/>
              </p:cNvSpPr>
              <p:nvPr>
                <p:ph idx="1"/>
              </p:nvPr>
            </p:nvSpPr>
            <p:spPr>
              <a:xfrm>
                <a:off x="1141412" y="2249487"/>
                <a:ext cx="9905999" cy="4122738"/>
              </a:xfrm>
              <a:blipFill>
                <a:blip r:embed="rId2"/>
                <a:stretch>
                  <a:fillRect l="-923" t="-148" r="-1292"/>
                </a:stretch>
              </a:blipFill>
            </p:spPr>
            <p:txBody>
              <a:bodyPr/>
              <a:lstStyle/>
              <a:p>
                <a:r>
                  <a:rPr lang="pl-PL">
                    <a:noFill/>
                  </a:rPr>
                  <a:t> </a:t>
                </a:r>
              </a:p>
            </p:txBody>
          </p:sp>
        </mc:Fallback>
      </mc:AlternateContent>
      <p:sp>
        <p:nvSpPr>
          <p:cNvPr id="4" name="Tytuł 1">
            <a:extLst>
              <a:ext uri="{FF2B5EF4-FFF2-40B4-BE49-F238E27FC236}">
                <a16:creationId xmlns:a16="http://schemas.microsoft.com/office/drawing/2014/main" id="{88CE8BD8-C123-4FFD-8F8B-EFA08F1E328E}"/>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282246999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E2B00047-3590-456E-82A8-705F16828762}"/>
                  </a:ext>
                </a:extLst>
              </p:cNvPr>
              <p:cNvSpPr>
                <a:spLocks noGrp="1"/>
              </p:cNvSpPr>
              <p:nvPr>
                <p:ph idx="1"/>
              </p:nvPr>
            </p:nvSpPr>
            <p:spPr>
              <a:xfrm>
                <a:off x="1141412" y="2249486"/>
                <a:ext cx="9905999" cy="4227513"/>
              </a:xfrm>
            </p:spPr>
            <p:txBody>
              <a:bodyPr>
                <a:noAutofit/>
              </a:bodyPr>
              <a:lstStyle/>
              <a:p>
                <a:pPr marL="0" indent="0">
                  <a:buNone/>
                </a:pPr>
                <a:r>
                  <a:rPr lang="pl-PL" dirty="0">
                    <a:solidFill>
                      <a:schemeClr val="bg1"/>
                    </a:solidFill>
                  </a:rPr>
                  <a:t>Gdzie:</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𝑹</m:t>
                        </m:r>
                      </m:e>
                      <m:sub>
                        <m:r>
                          <a:rPr lang="pl-PL" b="1" i="1">
                            <a:solidFill>
                              <a:schemeClr val="bg1"/>
                            </a:solidFill>
                            <a:latin typeface="Cambria Math" panose="02040503050406030204" pitchFamily="18" charset="0"/>
                          </a:rPr>
                          <m:t>𝑨</m:t>
                        </m:r>
                      </m:sub>
                    </m:sSub>
                  </m:oMath>
                </a14:m>
                <a:r>
                  <a:rPr lang="pl-PL" b="1" dirty="0">
                    <a:solidFill>
                      <a:schemeClr val="bg1"/>
                    </a:solidFill>
                  </a:rPr>
                  <a:t> </a:t>
                </a:r>
                <a:r>
                  <a:rPr lang="pl-PL" dirty="0">
                    <a:solidFill>
                      <a:schemeClr val="bg1"/>
                    </a:solidFill>
                  </a:rPr>
                  <a:t>- całkowita rezystancja uziomu i przewodu ochronnego łączącego części przewodzące dostępne z uziomem,</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𝒅</m:t>
                        </m:r>
                      </m:sub>
                    </m:sSub>
                  </m:oMath>
                </a14:m>
                <a:r>
                  <a:rPr lang="pl-PL" b="1" dirty="0">
                    <a:solidFill>
                      <a:schemeClr val="bg1"/>
                    </a:solidFill>
                  </a:rPr>
                  <a:t> </a:t>
                </a:r>
                <a:r>
                  <a:rPr lang="pl-PL" dirty="0">
                    <a:solidFill>
                      <a:schemeClr val="bg1"/>
                    </a:solidFill>
                  </a:rPr>
                  <a:t>- prąd </a:t>
                </a:r>
                <a:r>
                  <a:rPr lang="pl-PL" dirty="0" err="1">
                    <a:solidFill>
                      <a:schemeClr val="bg1"/>
                    </a:solidFill>
                  </a:rPr>
                  <a:t>uszkodzeniowy</a:t>
                </a:r>
                <a:r>
                  <a:rPr lang="pl-PL" dirty="0">
                    <a:solidFill>
                      <a:schemeClr val="bg1"/>
                    </a:solidFill>
                  </a:rPr>
                  <a:t> pojedynczego zwarcia z ziemią o pomijalnej impedancji między przewodem liniowym i częścią przewodzącą dostępną. Przy wyznaczaniu wartości prądu Id należy uwzględnić prądy upływowe oraz całkowitą impedancję uziemienia instalacji elektrycznej, </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𝑳</m:t>
                        </m:r>
                      </m:sub>
                    </m:sSub>
                  </m:oMath>
                </a14:m>
                <a:r>
                  <a:rPr lang="pl-PL" b="1" dirty="0">
                    <a:solidFill>
                      <a:schemeClr val="bg1"/>
                    </a:solidFill>
                  </a:rPr>
                  <a:t> </a:t>
                </a:r>
                <a:r>
                  <a:rPr lang="pl-PL" dirty="0">
                    <a:solidFill>
                      <a:schemeClr val="bg1"/>
                    </a:solidFill>
                  </a:rPr>
                  <a:t>- napięcie dotykowe dopuszczalne długotrwale.</a:t>
                </a:r>
              </a:p>
            </p:txBody>
          </p:sp>
        </mc:Choice>
        <mc:Fallback xmlns="">
          <p:sp>
            <p:nvSpPr>
              <p:cNvPr id="3" name="Symbol zastępczy zawartości 2">
                <a:extLst>
                  <a:ext uri="{FF2B5EF4-FFF2-40B4-BE49-F238E27FC236}">
                    <a16:creationId xmlns:a16="http://schemas.microsoft.com/office/drawing/2014/main" id="{E2B00047-3590-456E-82A8-705F16828762}"/>
                  </a:ext>
                </a:extLst>
              </p:cNvPr>
              <p:cNvSpPr>
                <a:spLocks noGrp="1" noRot="1" noChangeAspect="1" noMove="1" noResize="1" noEditPoints="1" noAdjustHandles="1" noChangeArrowheads="1" noChangeShapeType="1" noTextEdit="1"/>
              </p:cNvSpPr>
              <p:nvPr>
                <p:ph idx="1"/>
              </p:nvPr>
            </p:nvSpPr>
            <p:spPr>
              <a:xfrm>
                <a:off x="1141412" y="2249486"/>
                <a:ext cx="9905999" cy="4227513"/>
              </a:xfrm>
              <a:blipFill>
                <a:blip r:embed="rId2"/>
                <a:stretch>
                  <a:fillRect l="-923" t="-144" r="-923"/>
                </a:stretch>
              </a:blipFill>
            </p:spPr>
            <p:txBody>
              <a:bodyPr/>
              <a:lstStyle/>
              <a:p>
                <a:r>
                  <a:rPr lang="pl-PL">
                    <a:noFill/>
                  </a:rPr>
                  <a:t> </a:t>
                </a:r>
              </a:p>
            </p:txBody>
          </p:sp>
        </mc:Fallback>
      </mc:AlternateContent>
      <p:sp>
        <p:nvSpPr>
          <p:cNvPr id="4" name="Tytuł 1">
            <a:extLst>
              <a:ext uri="{FF2B5EF4-FFF2-40B4-BE49-F238E27FC236}">
                <a16:creationId xmlns:a16="http://schemas.microsoft.com/office/drawing/2014/main" id="{01EE08CD-F9B8-4D3C-B735-234065D42B28}"/>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358543464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2C992E9-C34A-4A3F-A14D-2CA4B48AE4A6}"/>
              </a:ext>
            </a:extLst>
          </p:cNvPr>
          <p:cNvSpPr>
            <a:spLocks noGrp="1"/>
          </p:cNvSpPr>
          <p:nvPr>
            <p:ph idx="1"/>
          </p:nvPr>
        </p:nvSpPr>
        <p:spPr>
          <a:xfrm>
            <a:off x="1141413" y="3588430"/>
            <a:ext cx="3281298" cy="1478570"/>
          </a:xfrm>
        </p:spPr>
        <p:txBody>
          <a:bodyPr/>
          <a:lstStyle/>
          <a:p>
            <a:pPr marL="0" indent="0">
              <a:buNone/>
            </a:pPr>
            <a:r>
              <a:rPr lang="pl-PL" dirty="0">
                <a:solidFill>
                  <a:schemeClr val="bg1"/>
                </a:solidFill>
              </a:rPr>
              <a:t>Pojedyncze zwarcie z ziemią w układzie sieci IT</a:t>
            </a:r>
          </a:p>
        </p:txBody>
      </p:sp>
      <p:pic>
        <p:nvPicPr>
          <p:cNvPr id="4" name="Obraz 3">
            <a:extLst>
              <a:ext uri="{FF2B5EF4-FFF2-40B4-BE49-F238E27FC236}">
                <a16:creationId xmlns:a16="http://schemas.microsoft.com/office/drawing/2014/main" id="{0A5F7553-ED20-4745-8592-1E6B4C74472A}"/>
              </a:ext>
            </a:extLst>
          </p:cNvPr>
          <p:cNvPicPr>
            <a:picLocks noChangeAspect="1"/>
          </p:cNvPicPr>
          <p:nvPr/>
        </p:nvPicPr>
        <p:blipFill>
          <a:blip r:embed="rId2"/>
          <a:stretch>
            <a:fillRect/>
          </a:stretch>
        </p:blipFill>
        <p:spPr>
          <a:xfrm>
            <a:off x="4634784" y="2198646"/>
            <a:ext cx="6412628" cy="4258138"/>
          </a:xfrm>
          <a:prstGeom prst="rect">
            <a:avLst/>
          </a:prstGeom>
        </p:spPr>
      </p:pic>
      <p:sp>
        <p:nvSpPr>
          <p:cNvPr id="5" name="Tytuł 1">
            <a:extLst>
              <a:ext uri="{FF2B5EF4-FFF2-40B4-BE49-F238E27FC236}">
                <a16:creationId xmlns:a16="http://schemas.microsoft.com/office/drawing/2014/main" id="{C7597073-49DB-42AB-AF68-1E4D3B0C881A}"/>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155026247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68E152F-5CE6-4B35-B53F-267A11CD889E}"/>
              </a:ext>
            </a:extLst>
          </p:cNvPr>
          <p:cNvSpPr>
            <a:spLocks noGrp="1"/>
          </p:cNvSpPr>
          <p:nvPr>
            <p:ph idx="1"/>
          </p:nvPr>
        </p:nvSpPr>
        <p:spPr/>
        <p:txBody>
          <a:bodyPr/>
          <a:lstStyle/>
          <a:p>
            <a:pPr marL="0" indent="0">
              <a:buNone/>
            </a:pPr>
            <a:r>
              <a:rPr lang="pl-PL" dirty="0">
                <a:solidFill>
                  <a:schemeClr val="bg1"/>
                </a:solidFill>
              </a:rPr>
              <a:t>W przypadkach, gdy układ sieci IT stosowany jest ze względu na konieczność zapewnienia ciągłości zasilania, należy zastosować urządzenie monitorujące stan izolacji w celu wykrycia pojedynczego zwarcia z ziemią. Urządzenie to powinno uruchamiać sygnalizację akustyczną i/lub wizualną, która będzie aktywna przez cały czas trwania zwarcia. Jeśli zastosowano obie formy sygnalizacji — akustyczną i wizualną — dopuszcza się możliwość wyciszenia (skasowania) sygnalizacji dźwiękowej.</a:t>
            </a:r>
          </a:p>
        </p:txBody>
      </p:sp>
      <p:sp>
        <p:nvSpPr>
          <p:cNvPr id="4" name="Tytuł 1">
            <a:extLst>
              <a:ext uri="{FF2B5EF4-FFF2-40B4-BE49-F238E27FC236}">
                <a16:creationId xmlns:a16="http://schemas.microsoft.com/office/drawing/2014/main" id="{EF6A5FF4-2216-4590-ABDE-12E4F7376973}"/>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101799181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F50BC542-5BBE-40B0-8AD3-973A700EC8AB}"/>
                  </a:ext>
                </a:extLst>
              </p:cNvPr>
              <p:cNvSpPr>
                <a:spLocks noGrp="1"/>
              </p:cNvSpPr>
              <p:nvPr>
                <p:ph idx="1"/>
              </p:nvPr>
            </p:nvSpPr>
            <p:spPr/>
            <p:txBody>
              <a:bodyPr/>
              <a:lstStyle/>
              <a:p>
                <a:pPr marL="0" indent="0">
                  <a:buNone/>
                </a:pPr>
                <a:r>
                  <a:rPr lang="pl-PL" dirty="0">
                    <a:solidFill>
                      <a:schemeClr val="bg1"/>
                    </a:solidFill>
                  </a:rPr>
                  <a:t>Zaleca się możliwie szybkie usunięcie pojedynczego zwarcia z ziemią, ponieważ prowadzi ono do wzrostu napięcia w pozostałych fazach względem ziemi o </a:t>
                </a:r>
                <a14:m>
                  <m:oMath xmlns:m="http://schemas.openxmlformats.org/officeDocument/2006/math">
                    <m:rad>
                      <m:radPr>
                        <m:degHide m:val="on"/>
                        <m:ctrlPr>
                          <a:rPr lang="pl-PL" i="1">
                            <a:solidFill>
                              <a:schemeClr val="bg1"/>
                            </a:solidFill>
                            <a:latin typeface="Cambria Math" panose="02040503050406030204" pitchFamily="18" charset="0"/>
                          </a:rPr>
                        </m:ctrlPr>
                      </m:radPr>
                      <m:deg/>
                      <m:e>
                        <m:r>
                          <a:rPr lang="pl-PL" i="1">
                            <a:solidFill>
                              <a:schemeClr val="bg1"/>
                            </a:solidFill>
                            <a:latin typeface="Cambria Math" panose="02040503050406030204" pitchFamily="18" charset="0"/>
                          </a:rPr>
                          <m:t>3</m:t>
                        </m:r>
                      </m:e>
                    </m:rad>
                  </m:oMath>
                </a14:m>
                <a:r>
                  <a:rPr lang="pl-PL" dirty="0">
                    <a:solidFill>
                      <a:schemeClr val="bg1"/>
                    </a:solidFill>
                  </a:rPr>
                  <a:t> razy. Stanowi to zagrożenie porażeniowe, szczególnie w sytuacji, gdy dojdzie do zwarcia z ziemią w drugiej fazie. Takie drugie zwarcie, które może wystąpić w zupełnie innym miejscu układu, przekształca się w podwójne zwarcie z ziemią, podczas którego przepływający prąd osiąga bardzo wysokie wartości.</a:t>
                </a:r>
              </a:p>
            </p:txBody>
          </p:sp>
        </mc:Choice>
        <mc:Fallback xmlns="">
          <p:sp>
            <p:nvSpPr>
              <p:cNvPr id="3" name="Symbol zastępczy zawartości 2">
                <a:extLst>
                  <a:ext uri="{FF2B5EF4-FFF2-40B4-BE49-F238E27FC236}">
                    <a16:creationId xmlns:a16="http://schemas.microsoft.com/office/drawing/2014/main" id="{F50BC542-5BBE-40B0-8AD3-973A700EC8AB}"/>
                  </a:ext>
                </a:extLst>
              </p:cNvPr>
              <p:cNvSpPr>
                <a:spLocks noGrp="1" noRot="1" noChangeAspect="1" noMove="1" noResize="1" noEditPoints="1" noAdjustHandles="1" noChangeArrowheads="1" noChangeShapeType="1" noTextEdit="1"/>
              </p:cNvSpPr>
              <p:nvPr>
                <p:ph idx="1"/>
              </p:nvPr>
            </p:nvSpPr>
            <p:spPr>
              <a:blipFill>
                <a:blip r:embed="rId2"/>
                <a:stretch>
                  <a:fillRect l="-923" t="-172" r="-1785"/>
                </a:stretch>
              </a:blipFill>
            </p:spPr>
            <p:txBody>
              <a:bodyPr/>
              <a:lstStyle/>
              <a:p>
                <a:r>
                  <a:rPr lang="pl-PL">
                    <a:noFill/>
                  </a:rPr>
                  <a:t> </a:t>
                </a:r>
              </a:p>
            </p:txBody>
          </p:sp>
        </mc:Fallback>
      </mc:AlternateContent>
      <p:sp>
        <p:nvSpPr>
          <p:cNvPr id="4" name="Tytuł 1">
            <a:extLst>
              <a:ext uri="{FF2B5EF4-FFF2-40B4-BE49-F238E27FC236}">
                <a16:creationId xmlns:a16="http://schemas.microsoft.com/office/drawing/2014/main" id="{8109B96B-4D0C-4F42-B7AF-07EF8854E71C}"/>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396908480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96E8460-E8DB-4FEB-B334-2063B56B1BA2}"/>
              </a:ext>
            </a:extLst>
          </p:cNvPr>
          <p:cNvSpPr>
            <a:spLocks noGrp="1"/>
          </p:cNvSpPr>
          <p:nvPr>
            <p:ph idx="1"/>
          </p:nvPr>
        </p:nvSpPr>
        <p:spPr>
          <a:xfrm>
            <a:off x="410327" y="3429000"/>
            <a:ext cx="3290629" cy="1109533"/>
          </a:xfrm>
        </p:spPr>
        <p:txBody>
          <a:bodyPr/>
          <a:lstStyle/>
          <a:p>
            <a:pPr marL="0" indent="0">
              <a:buNone/>
            </a:pPr>
            <a:r>
              <a:rPr lang="pl-PL" dirty="0">
                <a:solidFill>
                  <a:schemeClr val="bg1"/>
                </a:solidFill>
              </a:rPr>
              <a:t>Podwójne zwarcie z ziemią w układzie sieci IT.</a:t>
            </a:r>
          </a:p>
        </p:txBody>
      </p:sp>
      <p:pic>
        <p:nvPicPr>
          <p:cNvPr id="4" name="Obraz 3">
            <a:extLst>
              <a:ext uri="{FF2B5EF4-FFF2-40B4-BE49-F238E27FC236}">
                <a16:creationId xmlns:a16="http://schemas.microsoft.com/office/drawing/2014/main" id="{9EA888D0-1D67-4D21-A693-020958A0F4AA}"/>
              </a:ext>
            </a:extLst>
          </p:cNvPr>
          <p:cNvPicPr>
            <a:picLocks noChangeAspect="1"/>
          </p:cNvPicPr>
          <p:nvPr/>
        </p:nvPicPr>
        <p:blipFill>
          <a:blip r:embed="rId2"/>
          <a:stretch>
            <a:fillRect/>
          </a:stretch>
        </p:blipFill>
        <p:spPr>
          <a:xfrm>
            <a:off x="3984171" y="2183362"/>
            <a:ext cx="7201385" cy="4190971"/>
          </a:xfrm>
          <a:prstGeom prst="rect">
            <a:avLst/>
          </a:prstGeom>
        </p:spPr>
      </p:pic>
      <p:sp>
        <p:nvSpPr>
          <p:cNvPr id="5" name="Tytuł 1">
            <a:extLst>
              <a:ext uri="{FF2B5EF4-FFF2-40B4-BE49-F238E27FC236}">
                <a16:creationId xmlns:a16="http://schemas.microsoft.com/office/drawing/2014/main" id="{CB2B036C-59C3-40C5-B2B2-5F0961FE3589}"/>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419969872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83B4CCE-AF6A-4FF3-9782-6CA5BFB19D11}"/>
              </a:ext>
            </a:extLst>
          </p:cNvPr>
          <p:cNvSpPr>
            <a:spLocks noGrp="1"/>
          </p:cNvSpPr>
          <p:nvPr>
            <p:ph idx="1"/>
          </p:nvPr>
        </p:nvSpPr>
        <p:spPr/>
        <p:txBody>
          <a:bodyPr/>
          <a:lstStyle/>
          <a:p>
            <a:pPr marL="0" indent="0">
              <a:buNone/>
            </a:pPr>
            <a:r>
              <a:rPr lang="pl-PL" dirty="0">
                <a:solidFill>
                  <a:schemeClr val="bg1"/>
                </a:solidFill>
              </a:rPr>
              <a:t>Warunki samoczynnego wyłączenia zasilania w przypadku podwójnego zwarcia z ziemią zależą od sposobu uziemienia części przewodzących dostępnych.</a:t>
            </a:r>
          </a:p>
          <a:p>
            <a:pPr>
              <a:buSzPct val="100000"/>
            </a:pPr>
            <a:r>
              <a:rPr lang="pl-PL" dirty="0">
                <a:solidFill>
                  <a:schemeClr val="bg1"/>
                </a:solidFill>
              </a:rPr>
              <a:t>Uziemienie indywidualne</a:t>
            </a:r>
          </a:p>
        </p:txBody>
      </p:sp>
      <p:pic>
        <p:nvPicPr>
          <p:cNvPr id="4" name="Obraz 3">
            <a:extLst>
              <a:ext uri="{FF2B5EF4-FFF2-40B4-BE49-F238E27FC236}">
                <a16:creationId xmlns:a16="http://schemas.microsoft.com/office/drawing/2014/main" id="{25A53B57-CCCC-4A9F-8A2F-D12057442892}"/>
              </a:ext>
            </a:extLst>
          </p:cNvPr>
          <p:cNvPicPr>
            <a:picLocks noChangeAspect="1"/>
          </p:cNvPicPr>
          <p:nvPr/>
        </p:nvPicPr>
        <p:blipFill>
          <a:blip r:embed="rId2"/>
          <a:stretch>
            <a:fillRect/>
          </a:stretch>
        </p:blipFill>
        <p:spPr>
          <a:xfrm>
            <a:off x="2930663" y="4190705"/>
            <a:ext cx="6327495" cy="1920846"/>
          </a:xfrm>
          <a:prstGeom prst="rect">
            <a:avLst/>
          </a:prstGeom>
        </p:spPr>
      </p:pic>
      <p:sp>
        <p:nvSpPr>
          <p:cNvPr id="5" name="Tytuł 1">
            <a:extLst>
              <a:ext uri="{FF2B5EF4-FFF2-40B4-BE49-F238E27FC236}">
                <a16:creationId xmlns:a16="http://schemas.microsoft.com/office/drawing/2014/main" id="{904DFF42-AC47-49E8-886C-89AF9A718EBA}"/>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1859833548"/>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3AE486C-7A05-4823-BEE4-DBF8552B2009}"/>
              </a:ext>
            </a:extLst>
          </p:cNvPr>
          <p:cNvSpPr>
            <a:spLocks noGrp="1"/>
          </p:cNvSpPr>
          <p:nvPr>
            <p:ph idx="1"/>
          </p:nvPr>
        </p:nvSpPr>
        <p:spPr/>
        <p:txBody>
          <a:bodyPr/>
          <a:lstStyle/>
          <a:p>
            <a:pPr>
              <a:buSzPct val="100000"/>
            </a:pPr>
            <a:r>
              <a:rPr lang="pl-PL" dirty="0">
                <a:solidFill>
                  <a:schemeClr val="bg1"/>
                </a:solidFill>
              </a:rPr>
              <a:t>Uziemienie grupowe</a:t>
            </a:r>
          </a:p>
        </p:txBody>
      </p:sp>
      <p:pic>
        <p:nvPicPr>
          <p:cNvPr id="5" name="Obraz 4">
            <a:extLst>
              <a:ext uri="{FF2B5EF4-FFF2-40B4-BE49-F238E27FC236}">
                <a16:creationId xmlns:a16="http://schemas.microsoft.com/office/drawing/2014/main" id="{0C58EF36-BF32-4BB6-A043-31915A5E2C47}"/>
              </a:ext>
            </a:extLst>
          </p:cNvPr>
          <p:cNvPicPr>
            <a:picLocks noChangeAspect="1"/>
          </p:cNvPicPr>
          <p:nvPr/>
        </p:nvPicPr>
        <p:blipFill>
          <a:blip r:embed="rId2"/>
          <a:stretch>
            <a:fillRect/>
          </a:stretch>
        </p:blipFill>
        <p:spPr>
          <a:xfrm>
            <a:off x="1357832" y="3345134"/>
            <a:ext cx="9334719" cy="1824025"/>
          </a:xfrm>
          <a:prstGeom prst="rect">
            <a:avLst/>
          </a:prstGeom>
        </p:spPr>
      </p:pic>
      <p:sp>
        <p:nvSpPr>
          <p:cNvPr id="6" name="Tytuł 1">
            <a:extLst>
              <a:ext uri="{FF2B5EF4-FFF2-40B4-BE49-F238E27FC236}">
                <a16:creationId xmlns:a16="http://schemas.microsoft.com/office/drawing/2014/main" id="{41B02076-0592-4929-B2EA-0D5E6F66E7EF}"/>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4129641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14493AC1-3CEC-413B-BB97-D53E586C6BCB}"/>
              </a:ext>
            </a:extLst>
          </p:cNvPr>
          <p:cNvSpPr>
            <a:spLocks noGrp="1"/>
          </p:cNvSpPr>
          <p:nvPr>
            <p:ph idx="1"/>
          </p:nvPr>
        </p:nvSpPr>
        <p:spPr>
          <a:xfrm>
            <a:off x="1141412" y="2249487"/>
            <a:ext cx="9905999" cy="4088560"/>
          </a:xfrm>
        </p:spPr>
        <p:txBody>
          <a:bodyPr/>
          <a:lstStyle/>
          <a:p>
            <a:pPr>
              <a:buSzPct val="100000"/>
            </a:pPr>
            <a:r>
              <a:rPr lang="pl-PL" dirty="0">
                <a:solidFill>
                  <a:schemeClr val="bg1"/>
                </a:solidFill>
              </a:rPr>
              <a:t>Pomiar napięcia woltomierzem</a:t>
            </a:r>
          </a:p>
          <a:p>
            <a:pPr marL="0" indent="0">
              <a:buNone/>
            </a:pPr>
            <a:endParaRPr lang="pl-PL" dirty="0"/>
          </a:p>
          <a:p>
            <a:pPr marL="0" indent="0">
              <a:buNone/>
            </a:pPr>
            <a:endParaRPr lang="pl-PL" dirty="0"/>
          </a:p>
          <a:p>
            <a:pPr marL="0" indent="0">
              <a:buNone/>
            </a:pPr>
            <a:endParaRPr lang="pl-PL" dirty="0"/>
          </a:p>
          <a:p>
            <a:pPr marL="0" indent="0">
              <a:buNone/>
            </a:pPr>
            <a:endParaRPr lang="pl-PL" dirty="0"/>
          </a:p>
          <a:p>
            <a:pPr marL="0" indent="0">
              <a:buNone/>
            </a:pPr>
            <a:r>
              <a:rPr lang="pl-PL" dirty="0">
                <a:solidFill>
                  <a:schemeClr val="bg1"/>
                </a:solidFill>
              </a:rPr>
              <a:t>Woltomierz włącza się równolegle w obwód elektryczny</a:t>
            </a:r>
          </a:p>
          <a:p>
            <a:pPr marL="0" indent="0">
              <a:buNone/>
            </a:pPr>
            <a:endParaRPr lang="pl-PL" dirty="0"/>
          </a:p>
          <a:p>
            <a:pPr marL="0" indent="0">
              <a:buNone/>
            </a:pPr>
            <a:endParaRPr lang="pl-PL" dirty="0"/>
          </a:p>
        </p:txBody>
      </p:sp>
      <p:pic>
        <p:nvPicPr>
          <p:cNvPr id="4" name="Obraz 3">
            <a:extLst>
              <a:ext uri="{FF2B5EF4-FFF2-40B4-BE49-F238E27FC236}">
                <a16:creationId xmlns:a16="http://schemas.microsoft.com/office/drawing/2014/main" id="{DE15E4DC-3516-41B6-9FB6-FBF6A050A068}"/>
              </a:ext>
            </a:extLst>
          </p:cNvPr>
          <p:cNvPicPr/>
          <p:nvPr/>
        </p:nvPicPr>
        <p:blipFill>
          <a:blip r:embed="rId2"/>
          <a:stretch>
            <a:fillRect/>
          </a:stretch>
        </p:blipFill>
        <p:spPr>
          <a:xfrm>
            <a:off x="3769210" y="2879015"/>
            <a:ext cx="4193670" cy="2087432"/>
          </a:xfrm>
          <a:prstGeom prst="rect">
            <a:avLst/>
          </a:prstGeom>
        </p:spPr>
      </p:pic>
      <p:sp>
        <p:nvSpPr>
          <p:cNvPr id="10" name="Tytuł 1">
            <a:extLst>
              <a:ext uri="{FF2B5EF4-FFF2-40B4-BE49-F238E27FC236}">
                <a16:creationId xmlns:a16="http://schemas.microsoft.com/office/drawing/2014/main" id="{63078046-EE64-4F56-9D5E-49F56309D583}"/>
              </a:ext>
            </a:extLst>
          </p:cNvPr>
          <p:cNvSpPr>
            <a:spLocks noGrp="1"/>
          </p:cNvSpPr>
          <p:nvPr>
            <p:ph type="title"/>
          </p:nvPr>
        </p:nvSpPr>
        <p:spPr>
          <a:xfrm>
            <a:off x="1141413" y="619125"/>
            <a:ext cx="9999338" cy="1477963"/>
          </a:xfrm>
        </p:spPr>
        <p:txBody>
          <a:bodyPr>
            <a:normAutofit/>
          </a:bodyPr>
          <a:lstStyle/>
          <a:p>
            <a:pPr marL="514350" indent="-514350">
              <a:buFont typeface="+mj-lt"/>
              <a:buAutoNum type="arabicPeriod" startAt="2"/>
            </a:pPr>
            <a:r>
              <a:rPr lang="pl-PL" sz="2800" b="1" dirty="0">
                <a:solidFill>
                  <a:srgbClr val="002060"/>
                </a:solidFill>
              </a:rPr>
              <a:t>Podział Pomiarów elektrycznych ze względu na cel</a:t>
            </a:r>
            <a:br>
              <a:rPr lang="pl-PL" sz="2800" b="1" dirty="0">
                <a:solidFill>
                  <a:srgbClr val="002060"/>
                </a:solidFill>
              </a:rPr>
            </a:br>
            <a:r>
              <a:rPr lang="pl-PL" sz="2000" b="1" dirty="0">
                <a:solidFill>
                  <a:srgbClr val="002060"/>
                </a:solidFill>
              </a:rPr>
              <a:t>2.1. Bieżące monitorowanie i kontrolowanie parametrów pracy urządzeń i instalacji elektrycznych</a:t>
            </a:r>
          </a:p>
        </p:txBody>
      </p:sp>
    </p:spTree>
    <p:extLst>
      <p:ext uri="{BB962C8B-B14F-4D97-AF65-F5344CB8AC3E}">
        <p14:creationId xmlns:p14="http://schemas.microsoft.com/office/powerpoint/2010/main" val="129663003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21E30B9-3CE4-4FB6-9F78-4BAE4A4431BD}"/>
              </a:ext>
            </a:extLst>
          </p:cNvPr>
          <p:cNvSpPr>
            <a:spLocks noGrp="1"/>
          </p:cNvSpPr>
          <p:nvPr>
            <p:ph idx="1"/>
          </p:nvPr>
        </p:nvSpPr>
        <p:spPr/>
        <p:txBody>
          <a:bodyPr/>
          <a:lstStyle/>
          <a:p>
            <a:pPr>
              <a:buSzPct val="100000"/>
            </a:pPr>
            <a:r>
              <a:rPr lang="pl-PL" dirty="0">
                <a:solidFill>
                  <a:schemeClr val="bg1"/>
                </a:solidFill>
              </a:rPr>
              <a:t>Uziemienie zbiorowe</a:t>
            </a:r>
          </a:p>
        </p:txBody>
      </p:sp>
      <p:pic>
        <p:nvPicPr>
          <p:cNvPr id="4" name="Obraz 3">
            <a:extLst>
              <a:ext uri="{FF2B5EF4-FFF2-40B4-BE49-F238E27FC236}">
                <a16:creationId xmlns:a16="http://schemas.microsoft.com/office/drawing/2014/main" id="{24603452-AF9F-424C-BF97-DAEACE01950D}"/>
              </a:ext>
            </a:extLst>
          </p:cNvPr>
          <p:cNvPicPr>
            <a:picLocks noChangeAspect="1"/>
          </p:cNvPicPr>
          <p:nvPr/>
        </p:nvPicPr>
        <p:blipFill>
          <a:blip r:embed="rId2"/>
          <a:stretch>
            <a:fillRect/>
          </a:stretch>
        </p:blipFill>
        <p:spPr>
          <a:xfrm>
            <a:off x="1141412" y="3033318"/>
            <a:ext cx="9854854" cy="2226038"/>
          </a:xfrm>
          <a:prstGeom prst="rect">
            <a:avLst/>
          </a:prstGeom>
        </p:spPr>
      </p:pic>
      <p:sp>
        <p:nvSpPr>
          <p:cNvPr id="5" name="Tytuł 1">
            <a:extLst>
              <a:ext uri="{FF2B5EF4-FFF2-40B4-BE49-F238E27FC236}">
                <a16:creationId xmlns:a16="http://schemas.microsoft.com/office/drawing/2014/main" id="{5317A3D0-1565-4A07-B16F-452B0EB4410C}"/>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91047242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0175859-5430-460A-A86C-9320818BFC45}"/>
              </a:ext>
            </a:extLst>
          </p:cNvPr>
          <p:cNvSpPr>
            <a:spLocks noGrp="1"/>
          </p:cNvSpPr>
          <p:nvPr>
            <p:ph idx="1"/>
          </p:nvPr>
        </p:nvSpPr>
        <p:spPr/>
        <p:txBody>
          <a:bodyPr/>
          <a:lstStyle/>
          <a:p>
            <a:pPr marL="0" indent="0">
              <a:buNone/>
            </a:pPr>
            <a:r>
              <a:rPr lang="pl-PL" dirty="0">
                <a:solidFill>
                  <a:schemeClr val="bg1"/>
                </a:solidFill>
              </a:rPr>
              <a:t>Przy uziemieniu indywidualnym lub grupowym, warunki samoczynnego wyłączenia zasilania są analogiczne jak dla układu TT (pętla zwarcia zamyka się przez ziemię). Przy uziemieniu zbiorowym, warunki samoczynnego wyłączenia zasilania są analogiczne jak dla układu TN (pętla zwarcia zamyka się galwanicznie po przewodach).</a:t>
            </a:r>
          </a:p>
        </p:txBody>
      </p:sp>
      <p:sp>
        <p:nvSpPr>
          <p:cNvPr id="4" name="Tytuł 1">
            <a:extLst>
              <a:ext uri="{FF2B5EF4-FFF2-40B4-BE49-F238E27FC236}">
                <a16:creationId xmlns:a16="http://schemas.microsoft.com/office/drawing/2014/main" id="{A49900BC-D07C-4153-8BB4-487BE7932822}"/>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299846617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79CE38CA-9DE2-417F-B2AE-6DE62FCFA77B}"/>
                  </a:ext>
                </a:extLst>
              </p:cNvPr>
              <p:cNvSpPr>
                <a:spLocks noGrp="1"/>
              </p:cNvSpPr>
              <p:nvPr>
                <p:ph idx="1"/>
              </p:nvPr>
            </p:nvSpPr>
            <p:spPr>
              <a:xfrm>
                <a:off x="1141412" y="2249487"/>
                <a:ext cx="9905999" cy="3989388"/>
              </a:xfrm>
            </p:spPr>
            <p:txBody>
              <a:bodyPr>
                <a:normAutofit lnSpcReduction="10000"/>
              </a:bodyPr>
              <a:lstStyle/>
              <a:p>
                <a:pPr marL="0" indent="0">
                  <a:buNone/>
                </a:pPr>
                <a:r>
                  <a:rPr lang="pl-PL" dirty="0">
                    <a:solidFill>
                      <a:schemeClr val="bg1"/>
                    </a:solidFill>
                  </a:rPr>
                  <a:t>Przy podwójnym zwarciu z ziemią w układzie sieci IT muszą być spełnione następujące warunki samoczynnego wyłączenia zasilania: </a:t>
                </a:r>
              </a:p>
              <a:p>
                <a:pPr>
                  <a:buSzPct val="100000"/>
                </a:pPr>
                <a:r>
                  <a:rPr lang="pl-PL" dirty="0">
                    <a:solidFill>
                      <a:schemeClr val="bg1"/>
                    </a:solidFill>
                  </a:rPr>
                  <a:t>jeżeli części przewodzące dostępne są połączone przewodem ochronnym i wspólnie uziemione przez ten sam układ uziemiający </a:t>
                </a:r>
                <a:r>
                  <a:rPr lang="pl-PL" b="1" u="sng" dirty="0">
                    <a:solidFill>
                      <a:schemeClr val="bg1"/>
                    </a:solidFill>
                  </a:rPr>
                  <a:t>(uziemienie zbiorowe)</a:t>
                </a:r>
                <a:r>
                  <a:rPr lang="pl-PL" b="1" dirty="0">
                    <a:solidFill>
                      <a:schemeClr val="bg1"/>
                    </a:solidFill>
                  </a:rPr>
                  <a:t>, </a:t>
                </a:r>
                <a:r>
                  <a:rPr lang="pl-PL" dirty="0">
                    <a:solidFill>
                      <a:schemeClr val="bg1"/>
                    </a:solidFill>
                  </a:rPr>
                  <a:t>warunki stają się podobne jak dla układu sieci TN i powinny być w sposób następujący spełnione: </a:t>
                </a:r>
              </a:p>
              <a:p>
                <a:pPr marL="0" indent="0">
                  <a:buNone/>
                </a:pPr>
                <a:r>
                  <a:rPr lang="pl-PL" sz="2800" b="1" dirty="0">
                    <a:solidFill>
                      <a:schemeClr val="bg1"/>
                    </a:solidFill>
                  </a:rPr>
                  <a:t>	</a:t>
                </a:r>
                <a14:m>
                  <m:oMath xmlns:m="http://schemas.openxmlformats.org/officeDocument/2006/math">
                    <m:r>
                      <a:rPr lang="pl-PL" sz="2800" b="1" i="1">
                        <a:solidFill>
                          <a:schemeClr val="bg1"/>
                        </a:solidFill>
                        <a:latin typeface="Cambria Math" panose="02040503050406030204" pitchFamily="18" charset="0"/>
                      </a:rPr>
                      <m:t>𝟐</m:t>
                    </m:r>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𝑰</m:t>
                        </m:r>
                      </m:e>
                      <m:sub>
                        <m:r>
                          <a:rPr lang="pl-PL" sz="2800" b="1" i="1">
                            <a:solidFill>
                              <a:schemeClr val="bg1"/>
                            </a:solidFill>
                            <a:latin typeface="Cambria Math" panose="02040503050406030204" pitchFamily="18" charset="0"/>
                          </a:rPr>
                          <m:t>𝒂</m:t>
                        </m:r>
                      </m:sub>
                    </m:sSub>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𝒁</m:t>
                        </m:r>
                      </m:e>
                      <m:sub>
                        <m:r>
                          <a:rPr lang="pl-PL" sz="2800" b="1" i="1">
                            <a:solidFill>
                              <a:schemeClr val="bg1"/>
                            </a:solidFill>
                            <a:latin typeface="Cambria Math" panose="02040503050406030204" pitchFamily="18" charset="0"/>
                          </a:rPr>
                          <m:t>𝒔</m:t>
                        </m:r>
                      </m:sub>
                    </m:sSub>
                    <m:r>
                      <a:rPr lang="pl-PL" sz="2800" b="1" i="1">
                        <a:solidFill>
                          <a:schemeClr val="bg1"/>
                        </a:solidFill>
                        <a:latin typeface="Cambria Math" panose="02040503050406030204" pitchFamily="18" charset="0"/>
                      </a:rPr>
                      <m:t>≤</m:t>
                    </m:r>
                    <m:r>
                      <a:rPr lang="pl-PL" sz="2800" b="1" i="1">
                        <a:solidFill>
                          <a:schemeClr val="bg1"/>
                        </a:solidFill>
                        <a:latin typeface="Cambria Math" panose="02040503050406030204" pitchFamily="18" charset="0"/>
                      </a:rPr>
                      <m:t>𝑼</m:t>
                    </m:r>
                  </m:oMath>
                </a14:m>
                <a:r>
                  <a:rPr lang="pl-PL" sz="2800" b="1" dirty="0">
                    <a:solidFill>
                      <a:schemeClr val="bg1"/>
                    </a:solidFill>
                  </a:rPr>
                  <a:t> </a:t>
                </a:r>
                <a:r>
                  <a:rPr lang="pl-PL" b="1" dirty="0">
                    <a:solidFill>
                      <a:schemeClr val="bg1"/>
                    </a:solidFill>
                  </a:rPr>
                  <a:t>	</a:t>
                </a:r>
                <a:r>
                  <a:rPr lang="pl-PL" dirty="0">
                    <a:solidFill>
                      <a:schemeClr val="bg1"/>
                    </a:solidFill>
                  </a:rPr>
                  <a:t>dla układu sieci IT bez przewodu neutralnego</a:t>
                </a:r>
              </a:p>
              <a:p>
                <a:pPr marL="0" indent="0">
                  <a:buNone/>
                </a:pPr>
                <a:r>
                  <a:rPr lang="pl-PL" sz="2800" b="1" dirty="0">
                    <a:solidFill>
                      <a:schemeClr val="bg1"/>
                    </a:solidFill>
                  </a:rPr>
                  <a:t>	</a:t>
                </a:r>
                <a14:m>
                  <m:oMath xmlns:m="http://schemas.openxmlformats.org/officeDocument/2006/math">
                    <m:r>
                      <a:rPr lang="pl-PL" sz="2800" b="1" i="1">
                        <a:solidFill>
                          <a:schemeClr val="bg1"/>
                        </a:solidFill>
                        <a:latin typeface="Cambria Math" panose="02040503050406030204" pitchFamily="18" charset="0"/>
                      </a:rPr>
                      <m:t>𝟐</m:t>
                    </m:r>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𝑰</m:t>
                        </m:r>
                      </m:e>
                      <m:sub>
                        <m:r>
                          <a:rPr lang="pl-PL" sz="2800" b="1" i="1">
                            <a:solidFill>
                              <a:schemeClr val="bg1"/>
                            </a:solidFill>
                            <a:latin typeface="Cambria Math" panose="02040503050406030204" pitchFamily="18" charset="0"/>
                          </a:rPr>
                          <m:t>𝒂</m:t>
                        </m:r>
                      </m:sub>
                    </m:sSub>
                    <m:r>
                      <a:rPr lang="pl-PL" sz="2800" b="1" i="1">
                        <a:solidFill>
                          <a:schemeClr val="bg1"/>
                        </a:solidFill>
                        <a:latin typeface="Cambria Math" panose="02040503050406030204" pitchFamily="18" charset="0"/>
                      </a:rPr>
                      <m:t>∙</m:t>
                    </m:r>
                    <m:sSubSup>
                      <m:sSubSupPr>
                        <m:ctrlPr>
                          <a:rPr lang="pl-PL" sz="2800" b="1" i="1">
                            <a:solidFill>
                              <a:schemeClr val="bg1"/>
                            </a:solidFill>
                            <a:latin typeface="Cambria Math" panose="02040503050406030204" pitchFamily="18" charset="0"/>
                          </a:rPr>
                        </m:ctrlPr>
                      </m:sSubSupPr>
                      <m:e>
                        <m:r>
                          <a:rPr lang="pl-PL" sz="2800" b="1" i="1">
                            <a:solidFill>
                              <a:schemeClr val="bg1"/>
                            </a:solidFill>
                            <a:latin typeface="Cambria Math" panose="02040503050406030204" pitchFamily="18" charset="0"/>
                          </a:rPr>
                          <m:t>𝒁</m:t>
                        </m:r>
                      </m:e>
                      <m:sub>
                        <m:r>
                          <a:rPr lang="pl-PL" sz="2800" b="1" i="1">
                            <a:solidFill>
                              <a:schemeClr val="bg1"/>
                            </a:solidFill>
                            <a:latin typeface="Cambria Math" panose="02040503050406030204" pitchFamily="18" charset="0"/>
                          </a:rPr>
                          <m:t>𝒔</m:t>
                        </m:r>
                      </m:sub>
                      <m:sup>
                        <m:r>
                          <a:rPr lang="pl-PL" sz="2800" b="1" i="1">
                            <a:solidFill>
                              <a:schemeClr val="bg1"/>
                            </a:solidFill>
                            <a:latin typeface="Cambria Math" panose="02040503050406030204" pitchFamily="18" charset="0"/>
                          </a:rPr>
                          <m:t>′</m:t>
                        </m:r>
                      </m:sup>
                    </m:sSubSup>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𝑼</m:t>
                        </m:r>
                      </m:e>
                      <m:sub>
                        <m:r>
                          <a:rPr lang="pl-PL" sz="2800" b="1" i="1" smtClean="0">
                            <a:solidFill>
                              <a:schemeClr val="bg1"/>
                            </a:solidFill>
                            <a:latin typeface="Cambria Math" panose="02040503050406030204" pitchFamily="18" charset="0"/>
                          </a:rPr>
                          <m:t>𝒐</m:t>
                        </m:r>
                      </m:sub>
                    </m:sSub>
                  </m:oMath>
                </a14:m>
                <a:r>
                  <a:rPr lang="pl-PL" sz="2800" b="1" dirty="0">
                    <a:solidFill>
                      <a:schemeClr val="bg1"/>
                    </a:solidFill>
                  </a:rPr>
                  <a:t> </a:t>
                </a:r>
                <a:r>
                  <a:rPr lang="pl-PL" b="1" dirty="0">
                    <a:solidFill>
                      <a:schemeClr val="bg1"/>
                    </a:solidFill>
                  </a:rPr>
                  <a:t>	</a:t>
                </a:r>
                <a:r>
                  <a:rPr lang="pl-PL" dirty="0">
                    <a:solidFill>
                      <a:schemeClr val="bg1"/>
                    </a:solidFill>
                  </a:rPr>
                  <a:t>dla układu sieci IT z przewodem neutralnym.</a:t>
                </a:r>
              </a:p>
              <a:p>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79CE38CA-9DE2-417F-B2AE-6DE62FCFA77B}"/>
                  </a:ext>
                </a:extLst>
              </p:cNvPr>
              <p:cNvSpPr>
                <a:spLocks noGrp="1" noRot="1" noChangeAspect="1" noMove="1" noResize="1" noEditPoints="1" noAdjustHandles="1" noChangeArrowheads="1" noChangeShapeType="1" noTextEdit="1"/>
              </p:cNvSpPr>
              <p:nvPr>
                <p:ph idx="1"/>
              </p:nvPr>
            </p:nvSpPr>
            <p:spPr>
              <a:xfrm>
                <a:off x="1141412" y="2249487"/>
                <a:ext cx="9905999" cy="3989388"/>
              </a:xfrm>
              <a:blipFill>
                <a:blip r:embed="rId2"/>
                <a:stretch>
                  <a:fillRect l="-923" t="-765" r="-738"/>
                </a:stretch>
              </a:blipFill>
            </p:spPr>
            <p:txBody>
              <a:bodyPr/>
              <a:lstStyle/>
              <a:p>
                <a:r>
                  <a:rPr lang="pl-PL">
                    <a:noFill/>
                  </a:rPr>
                  <a:t> </a:t>
                </a:r>
              </a:p>
            </p:txBody>
          </p:sp>
        </mc:Fallback>
      </mc:AlternateContent>
      <p:sp>
        <p:nvSpPr>
          <p:cNvPr id="4" name="Tytuł 1">
            <a:extLst>
              <a:ext uri="{FF2B5EF4-FFF2-40B4-BE49-F238E27FC236}">
                <a16:creationId xmlns:a16="http://schemas.microsoft.com/office/drawing/2014/main" id="{CF956BB7-BBA0-45B6-AC34-C0B0527F427F}"/>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70440266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51496B89-3FFB-42B9-B3B0-C72824078349}"/>
                  </a:ext>
                </a:extLst>
              </p:cNvPr>
              <p:cNvSpPr>
                <a:spLocks noGrp="1"/>
              </p:cNvSpPr>
              <p:nvPr>
                <p:ph idx="1"/>
              </p:nvPr>
            </p:nvSpPr>
            <p:spPr>
              <a:xfrm>
                <a:off x="1141412" y="2249486"/>
                <a:ext cx="9905999" cy="3989995"/>
              </a:xfrm>
            </p:spPr>
            <p:txBody>
              <a:bodyPr>
                <a:normAutofit/>
              </a:bodyPr>
              <a:lstStyle/>
              <a:p>
                <a:pPr marL="0" indent="0">
                  <a:buNone/>
                </a:pPr>
                <a:r>
                  <a:rPr lang="pl-PL" dirty="0">
                    <a:solidFill>
                      <a:schemeClr val="bg1"/>
                    </a:solidFill>
                  </a:rPr>
                  <a:t>Gdzie:</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𝒂</m:t>
                        </m:r>
                      </m:sub>
                    </m:sSub>
                  </m:oMath>
                </a14:m>
                <a:r>
                  <a:rPr lang="pl-PL" dirty="0">
                    <a:solidFill>
                      <a:schemeClr val="bg1"/>
                    </a:solidFill>
                  </a:rPr>
                  <a:t> - prąd powodujący samoczynne zadziałanie urządzenia zabezpieczającego w wymaganym czasie jak dla układu TN, </a:t>
                </a:r>
                <a:br>
                  <a:rPr lang="pl-PL" dirty="0">
                    <a:solidFill>
                      <a:schemeClr val="bg1"/>
                    </a:solidFill>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𝒁</m:t>
                        </m:r>
                      </m:e>
                      <m:sub>
                        <m:r>
                          <a:rPr lang="pl-PL" b="1" i="1">
                            <a:solidFill>
                              <a:schemeClr val="bg1"/>
                            </a:solidFill>
                            <a:latin typeface="Cambria Math" panose="02040503050406030204" pitchFamily="18" charset="0"/>
                          </a:rPr>
                          <m:t>𝒔</m:t>
                        </m:r>
                      </m:sub>
                    </m:sSub>
                  </m:oMath>
                </a14:m>
                <a:r>
                  <a:rPr lang="pl-PL" dirty="0">
                    <a:solidFill>
                      <a:schemeClr val="bg1"/>
                    </a:solidFill>
                  </a:rPr>
                  <a:t> - impedancja pętli zwarciowej obejmującej przewód liniowy i przewód ochronny obwodu, </a:t>
                </a:r>
                <a:br>
                  <a:rPr lang="pl-PL" dirty="0">
                    <a:solidFill>
                      <a:schemeClr val="bg1"/>
                    </a:solidFill>
                  </a:rPr>
                </a:br>
                <a14:m>
                  <m:oMath xmlns:m="http://schemas.openxmlformats.org/officeDocument/2006/math">
                    <m:sSubSup>
                      <m:sSubSupPr>
                        <m:ctrlPr>
                          <a:rPr lang="pl-PL" b="1" i="1">
                            <a:solidFill>
                              <a:schemeClr val="bg1"/>
                            </a:solidFill>
                            <a:latin typeface="Cambria Math" panose="02040503050406030204" pitchFamily="18" charset="0"/>
                          </a:rPr>
                        </m:ctrlPr>
                      </m:sSubSupPr>
                      <m:e>
                        <m:r>
                          <a:rPr lang="pl-PL" b="1" i="1">
                            <a:solidFill>
                              <a:schemeClr val="bg1"/>
                            </a:solidFill>
                            <a:latin typeface="Cambria Math" panose="02040503050406030204" pitchFamily="18" charset="0"/>
                          </a:rPr>
                          <m:t>𝒁</m:t>
                        </m:r>
                      </m:e>
                      <m:sub>
                        <m:r>
                          <a:rPr lang="pl-PL" b="1" i="1">
                            <a:solidFill>
                              <a:schemeClr val="bg1"/>
                            </a:solidFill>
                            <a:latin typeface="Cambria Math" panose="02040503050406030204" pitchFamily="18" charset="0"/>
                          </a:rPr>
                          <m:t>𝒔</m:t>
                        </m:r>
                      </m:sub>
                      <m:sup>
                        <m:r>
                          <a:rPr lang="pl-PL" b="1" i="1">
                            <a:solidFill>
                              <a:schemeClr val="bg1"/>
                            </a:solidFill>
                            <a:latin typeface="Cambria Math" panose="02040503050406030204" pitchFamily="18" charset="0"/>
                          </a:rPr>
                          <m:t>′</m:t>
                        </m:r>
                      </m:sup>
                    </m:sSubSup>
                  </m:oMath>
                </a14:m>
                <a:r>
                  <a:rPr lang="pl-PL" dirty="0">
                    <a:solidFill>
                      <a:schemeClr val="bg1"/>
                    </a:solidFill>
                  </a:rPr>
                  <a:t> - impedancja pętli zwarciowej obejmującej przewód neutralny i przewód ochronny obwodu,</a:t>
                </a:r>
              </a:p>
            </p:txBody>
          </p:sp>
        </mc:Choice>
        <mc:Fallback xmlns="">
          <p:sp>
            <p:nvSpPr>
              <p:cNvPr id="3" name="Symbol zastępczy zawartości 2">
                <a:extLst>
                  <a:ext uri="{FF2B5EF4-FFF2-40B4-BE49-F238E27FC236}">
                    <a16:creationId xmlns:a16="http://schemas.microsoft.com/office/drawing/2014/main" id="{51496B89-3FFB-42B9-B3B0-C72824078349}"/>
                  </a:ext>
                </a:extLst>
              </p:cNvPr>
              <p:cNvSpPr>
                <a:spLocks noGrp="1" noRot="1" noChangeAspect="1" noMove="1" noResize="1" noEditPoints="1" noAdjustHandles="1" noChangeArrowheads="1" noChangeShapeType="1" noTextEdit="1"/>
              </p:cNvSpPr>
              <p:nvPr>
                <p:ph idx="1"/>
              </p:nvPr>
            </p:nvSpPr>
            <p:spPr>
              <a:xfrm>
                <a:off x="1141412" y="2249486"/>
                <a:ext cx="9905999" cy="3989995"/>
              </a:xfrm>
              <a:blipFill>
                <a:blip r:embed="rId2"/>
                <a:stretch>
                  <a:fillRect l="-923" t="-153" r="-1354"/>
                </a:stretch>
              </a:blipFill>
            </p:spPr>
            <p:txBody>
              <a:bodyPr/>
              <a:lstStyle/>
              <a:p>
                <a:r>
                  <a:rPr lang="pl-PL">
                    <a:noFill/>
                  </a:rPr>
                  <a:t> </a:t>
                </a:r>
              </a:p>
            </p:txBody>
          </p:sp>
        </mc:Fallback>
      </mc:AlternateContent>
      <p:sp>
        <p:nvSpPr>
          <p:cNvPr id="4" name="Tytuł 1">
            <a:extLst>
              <a:ext uri="{FF2B5EF4-FFF2-40B4-BE49-F238E27FC236}">
                <a16:creationId xmlns:a16="http://schemas.microsoft.com/office/drawing/2014/main" id="{2350CD5D-E072-4393-91C3-2E6E048CAD09}"/>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291646369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1DC0C6F2-926B-4FA0-BBAA-D8186C3B0D04}"/>
                  </a:ext>
                </a:extLst>
              </p:cNvPr>
              <p:cNvSpPr>
                <a:spLocks noGrp="1"/>
              </p:cNvSpPr>
              <p:nvPr>
                <p:ph idx="1"/>
              </p:nvPr>
            </p:nvSpPr>
            <p:spPr>
              <a:xfrm>
                <a:off x="1141412" y="2249486"/>
                <a:ext cx="9905999" cy="3989995"/>
              </a:xfrm>
            </p:spPr>
            <p:txBody>
              <a:bodyPr>
                <a:normAutofit lnSpcReduction="10000"/>
              </a:bodyPr>
              <a:lstStyle/>
              <a:p>
                <a:pPr marL="0" lvl="0" indent="0">
                  <a:buNone/>
                </a:pPr>
                <a14:m>
                  <m:oMath xmlns:m="http://schemas.openxmlformats.org/officeDocument/2006/math">
                    <m:sSub>
                      <m:sSubPr>
                        <m:ctrlPr>
                          <a:rPr lang="pl-PL" b="1" i="1">
                            <a:solidFill>
                              <a:prstClr val="black"/>
                            </a:solidFill>
                            <a:latin typeface="Cambria Math" panose="02040503050406030204" pitchFamily="18" charset="0"/>
                          </a:rPr>
                        </m:ctrlPr>
                      </m:sSubPr>
                      <m:e>
                        <m:r>
                          <a:rPr lang="pl-PL" b="1" i="1">
                            <a:solidFill>
                              <a:prstClr val="black"/>
                            </a:solidFill>
                            <a:latin typeface="Cambria Math" panose="02040503050406030204" pitchFamily="18" charset="0"/>
                          </a:rPr>
                          <m:t>𝑼</m:t>
                        </m:r>
                      </m:e>
                      <m:sub>
                        <m:r>
                          <a:rPr lang="pl-PL" b="1" i="1">
                            <a:solidFill>
                              <a:prstClr val="black"/>
                            </a:solidFill>
                            <a:latin typeface="Cambria Math" panose="02040503050406030204" pitchFamily="18" charset="0"/>
                          </a:rPr>
                          <m:t>𝒐</m:t>
                        </m:r>
                      </m:sub>
                    </m:sSub>
                  </m:oMath>
                </a14:m>
                <a:r>
                  <a:rPr lang="pl-PL" dirty="0">
                    <a:solidFill>
                      <a:prstClr val="black"/>
                    </a:solidFill>
                  </a:rPr>
                  <a:t> - nominalne napięcie przewodu liniowego względem przewodu neutralnego,</a:t>
                </a:r>
              </a:p>
              <a:p>
                <a:pPr marL="0" lvl="0" indent="0">
                  <a:buNone/>
                </a:pPr>
                <a:r>
                  <a:rPr lang="pl-PL" dirty="0">
                    <a:solidFill>
                      <a:prstClr val="black"/>
                    </a:solidFill>
                  </a:rPr>
                  <a:t> </a:t>
                </a:r>
                <a14:m>
                  <m:oMath xmlns:m="http://schemas.openxmlformats.org/officeDocument/2006/math">
                    <m:r>
                      <a:rPr lang="pl-PL" b="1" i="1">
                        <a:solidFill>
                          <a:prstClr val="black"/>
                        </a:solidFill>
                        <a:latin typeface="Cambria Math" panose="02040503050406030204" pitchFamily="18" charset="0"/>
                      </a:rPr>
                      <m:t>𝑼</m:t>
                    </m:r>
                  </m:oMath>
                </a14:m>
                <a:r>
                  <a:rPr lang="pl-PL" dirty="0">
                    <a:solidFill>
                      <a:prstClr val="black"/>
                    </a:solidFill>
                  </a:rPr>
                  <a:t> - nominalne napięcie między przewodami liniowymi.</a:t>
                </a:r>
              </a:p>
              <a:p>
                <a:pPr marL="0" indent="0">
                  <a:buNone/>
                </a:pPr>
                <a:endParaRPr lang="pl-PL" dirty="0">
                  <a:solidFill>
                    <a:schemeClr val="bg1"/>
                  </a:solidFill>
                </a:endParaRPr>
              </a:p>
              <a:p>
                <a:pPr>
                  <a:buSzPct val="100000"/>
                </a:pPr>
                <a:r>
                  <a:rPr lang="pl-PL" dirty="0">
                    <a:solidFill>
                      <a:schemeClr val="bg1"/>
                    </a:solidFill>
                  </a:rPr>
                  <a:t>jeżeli części przewodzące dostępne są uziemione </a:t>
                </a:r>
                <a:r>
                  <a:rPr lang="pl-PL" b="1" u="sng" dirty="0">
                    <a:solidFill>
                      <a:schemeClr val="bg1"/>
                    </a:solidFill>
                  </a:rPr>
                  <a:t>grupowo lub indywidualnie, </a:t>
                </a:r>
                <a:r>
                  <a:rPr lang="pl-PL" dirty="0">
                    <a:solidFill>
                      <a:schemeClr val="bg1"/>
                    </a:solidFill>
                  </a:rPr>
                  <a:t>warunki stają się podobne jak dla układu sieci TT i powinny być w spełniony następujący warunek:</a:t>
                </a:r>
              </a:p>
              <a:p>
                <a:pPr marL="0" indent="0">
                  <a:buNone/>
                </a:pPr>
                <a:br>
                  <a:rPr lang="pl-PL" dirty="0">
                    <a:solidFill>
                      <a:schemeClr val="bg1"/>
                    </a:solidFill>
                  </a:rPr>
                </a:br>
                <a14:m>
                  <m:oMathPara xmlns:m="http://schemas.openxmlformats.org/officeDocument/2006/math">
                    <m:oMathParaPr>
                      <m:jc m:val="centerGroup"/>
                    </m:oMathParaPr>
                    <m:oMath xmlns:m="http://schemas.openxmlformats.org/officeDocument/2006/math">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𝑹</m:t>
                          </m:r>
                        </m:e>
                        <m:sub>
                          <m:r>
                            <a:rPr lang="pl-PL" sz="2800" b="1" i="1">
                              <a:solidFill>
                                <a:schemeClr val="bg1"/>
                              </a:solidFill>
                              <a:latin typeface="Cambria Math" panose="02040503050406030204" pitchFamily="18" charset="0"/>
                            </a:rPr>
                            <m:t>𝒂</m:t>
                          </m:r>
                        </m:sub>
                      </m:sSub>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𝑰</m:t>
                          </m:r>
                        </m:e>
                        <m:sub>
                          <m:r>
                            <a:rPr lang="pl-PL" sz="2800" b="1" i="1">
                              <a:solidFill>
                                <a:schemeClr val="bg1"/>
                              </a:solidFill>
                              <a:latin typeface="Cambria Math" panose="02040503050406030204" pitchFamily="18" charset="0"/>
                            </a:rPr>
                            <m:t>𝒂</m:t>
                          </m:r>
                        </m:sub>
                      </m:sSub>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𝑼</m:t>
                          </m:r>
                        </m:e>
                        <m:sub>
                          <m:r>
                            <a:rPr lang="pl-PL" sz="2800" b="1" i="1">
                              <a:solidFill>
                                <a:schemeClr val="bg1"/>
                              </a:solidFill>
                              <a:latin typeface="Cambria Math" panose="02040503050406030204" pitchFamily="18" charset="0"/>
                            </a:rPr>
                            <m:t>𝑳</m:t>
                          </m:r>
                        </m:sub>
                      </m:sSub>
                    </m:oMath>
                  </m:oMathPara>
                </a14:m>
                <a:endParaRPr lang="pl-PL" sz="2800" dirty="0">
                  <a:solidFill>
                    <a:schemeClr val="bg1"/>
                  </a:solidFill>
                </a:endParaRPr>
              </a:p>
            </p:txBody>
          </p:sp>
        </mc:Choice>
        <mc:Fallback xmlns="">
          <p:sp>
            <p:nvSpPr>
              <p:cNvPr id="3" name="Symbol zastępczy zawartości 2">
                <a:extLst>
                  <a:ext uri="{FF2B5EF4-FFF2-40B4-BE49-F238E27FC236}">
                    <a16:creationId xmlns:a16="http://schemas.microsoft.com/office/drawing/2014/main" id="{1DC0C6F2-926B-4FA0-BBAA-D8186C3B0D04}"/>
                  </a:ext>
                </a:extLst>
              </p:cNvPr>
              <p:cNvSpPr>
                <a:spLocks noGrp="1" noRot="1" noChangeAspect="1" noMove="1" noResize="1" noEditPoints="1" noAdjustHandles="1" noChangeArrowheads="1" noChangeShapeType="1" noTextEdit="1"/>
              </p:cNvSpPr>
              <p:nvPr>
                <p:ph idx="1"/>
              </p:nvPr>
            </p:nvSpPr>
            <p:spPr>
              <a:xfrm>
                <a:off x="1141412" y="2249486"/>
                <a:ext cx="9905999" cy="3989995"/>
              </a:xfrm>
              <a:blipFill>
                <a:blip r:embed="rId2"/>
                <a:stretch>
                  <a:fillRect l="-800" t="-763" r="-615"/>
                </a:stretch>
              </a:blipFill>
            </p:spPr>
            <p:txBody>
              <a:bodyPr/>
              <a:lstStyle/>
              <a:p>
                <a:r>
                  <a:rPr lang="pl-PL">
                    <a:noFill/>
                  </a:rPr>
                  <a:t> </a:t>
                </a:r>
              </a:p>
            </p:txBody>
          </p:sp>
        </mc:Fallback>
      </mc:AlternateContent>
      <p:sp>
        <p:nvSpPr>
          <p:cNvPr id="4" name="Tytuł 1">
            <a:extLst>
              <a:ext uri="{FF2B5EF4-FFF2-40B4-BE49-F238E27FC236}">
                <a16:creationId xmlns:a16="http://schemas.microsoft.com/office/drawing/2014/main" id="{4DA74D8E-39A0-4AF0-8918-4792BD375A7A}"/>
              </a:ext>
            </a:extLst>
          </p:cNvPr>
          <p:cNvSpPr>
            <a:spLocks noGrp="1"/>
          </p:cNvSpPr>
          <p:nvPr>
            <p:ph type="title"/>
          </p:nvPr>
        </p:nvSpPr>
        <p:spPr>
          <a:xfrm>
            <a:off x="1141411" y="618519"/>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378171491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52E43DD1-8B64-44E6-A707-9C1BDA393ADD}"/>
                  </a:ext>
                </a:extLst>
              </p:cNvPr>
              <p:cNvSpPr>
                <a:spLocks noGrp="1"/>
              </p:cNvSpPr>
              <p:nvPr>
                <p:ph idx="1"/>
              </p:nvPr>
            </p:nvSpPr>
            <p:spPr/>
            <p:txBody>
              <a:bodyPr/>
              <a:lstStyle/>
              <a:p>
                <a:pPr marL="0" indent="0">
                  <a:buNone/>
                </a:pPr>
                <a:r>
                  <a:rPr lang="pl-PL" dirty="0">
                    <a:solidFill>
                      <a:schemeClr val="bg1"/>
                    </a:solidFill>
                  </a:rPr>
                  <a:t>Gdzie: </a:t>
                </a:r>
                <a:br>
                  <a:rPr lang="pl-PL" dirty="0">
                    <a:solidFill>
                      <a:schemeClr val="bg1"/>
                    </a:solidFill>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𝑹</m:t>
                        </m:r>
                      </m:e>
                      <m:sub>
                        <m:r>
                          <a:rPr lang="pl-PL" b="1" i="1">
                            <a:solidFill>
                              <a:schemeClr val="bg1"/>
                            </a:solidFill>
                            <a:latin typeface="Cambria Math" panose="02040503050406030204" pitchFamily="18" charset="0"/>
                          </a:rPr>
                          <m:t>𝒂</m:t>
                        </m:r>
                      </m:sub>
                    </m:sSub>
                  </m:oMath>
                </a14:m>
                <a:r>
                  <a:rPr lang="pl-PL" dirty="0">
                    <a:solidFill>
                      <a:schemeClr val="bg1"/>
                    </a:solidFill>
                  </a:rPr>
                  <a:t> - całkowita rezystancja uziomu i przewodu ochronnego łączącego części przewodzące dostępne z uziomem,</a:t>
                </a:r>
                <a:br>
                  <a:rPr lang="pl-PL" dirty="0">
                    <a:solidFill>
                      <a:schemeClr val="bg1"/>
                    </a:solidFill>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𝒂</m:t>
                        </m:r>
                      </m:sub>
                    </m:sSub>
                  </m:oMath>
                </a14:m>
                <a:r>
                  <a:rPr lang="pl-PL" dirty="0">
                    <a:solidFill>
                      <a:schemeClr val="bg1"/>
                    </a:solidFill>
                  </a:rPr>
                  <a:t> - prąd powodujący samoczynne zadziałanie urządzenia zabezpieczającego w wymaganym czasie jak dla układu TT, </a:t>
                </a:r>
                <a:br>
                  <a:rPr lang="pl-PL" dirty="0">
                    <a:solidFill>
                      <a:schemeClr val="bg1"/>
                    </a:solidFill>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𝑳</m:t>
                        </m:r>
                      </m:sub>
                    </m:sSub>
                  </m:oMath>
                </a14:m>
                <a:r>
                  <a:rPr lang="pl-PL" dirty="0">
                    <a:solidFill>
                      <a:schemeClr val="bg1"/>
                    </a:solidFill>
                  </a:rPr>
                  <a:t> - napięcie dotykowe dopuszczalne długotrwale. </a:t>
                </a:r>
              </a:p>
              <a:p>
                <a:pPr marL="0" indent="0">
                  <a:buNone/>
                </a:pPr>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52E43DD1-8B64-44E6-A707-9C1BDA393ADD}"/>
                  </a:ext>
                </a:extLst>
              </p:cNvPr>
              <p:cNvSpPr>
                <a:spLocks noGrp="1" noRot="1" noChangeAspect="1" noMove="1" noResize="1" noEditPoints="1" noAdjustHandles="1" noChangeArrowheads="1" noChangeShapeType="1" noTextEdit="1"/>
              </p:cNvSpPr>
              <p:nvPr>
                <p:ph idx="1"/>
              </p:nvPr>
            </p:nvSpPr>
            <p:spPr>
              <a:blipFill>
                <a:blip r:embed="rId2"/>
                <a:stretch>
                  <a:fillRect l="-923" t="-172" r="-1354"/>
                </a:stretch>
              </a:blipFill>
            </p:spPr>
            <p:txBody>
              <a:bodyPr/>
              <a:lstStyle/>
              <a:p>
                <a:r>
                  <a:rPr lang="pl-PL">
                    <a:noFill/>
                  </a:rPr>
                  <a:t> </a:t>
                </a:r>
              </a:p>
            </p:txBody>
          </p:sp>
        </mc:Fallback>
      </mc:AlternateContent>
      <p:sp>
        <p:nvSpPr>
          <p:cNvPr id="4" name="Tytuł 1">
            <a:extLst>
              <a:ext uri="{FF2B5EF4-FFF2-40B4-BE49-F238E27FC236}">
                <a16:creationId xmlns:a16="http://schemas.microsoft.com/office/drawing/2014/main" id="{9A6226E6-9FB6-4056-BA78-E02249B69169}"/>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386090964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D43E065-B837-4883-9624-89AD7B60EE19}"/>
              </a:ext>
            </a:extLst>
          </p:cNvPr>
          <p:cNvSpPr>
            <a:spLocks noGrp="1"/>
          </p:cNvSpPr>
          <p:nvPr>
            <p:ph idx="1"/>
          </p:nvPr>
        </p:nvSpPr>
        <p:spPr/>
        <p:txBody>
          <a:bodyPr/>
          <a:lstStyle/>
          <a:p>
            <a:pPr marL="0" indent="0">
              <a:buNone/>
            </a:pPr>
            <a:r>
              <a:rPr lang="pl-PL" dirty="0">
                <a:solidFill>
                  <a:schemeClr val="bg1"/>
                </a:solidFill>
              </a:rPr>
              <a:t>W układzie sieci IT aby ochrona przeciwporażeniowa funkcjonowała prawidłowo powinny być stosowane następujące zabezpieczenia:</a:t>
            </a:r>
          </a:p>
          <a:p>
            <a:pPr>
              <a:buSzPct val="100000"/>
            </a:pPr>
            <a:r>
              <a:rPr lang="pl-PL" dirty="0">
                <a:solidFill>
                  <a:schemeClr val="bg1"/>
                </a:solidFill>
              </a:rPr>
              <a:t>nadprądowe urządzenia zabezpieczające, </a:t>
            </a:r>
          </a:p>
          <a:p>
            <a:pPr>
              <a:buSzPct val="100000"/>
            </a:pPr>
            <a:r>
              <a:rPr lang="pl-PL" dirty="0">
                <a:solidFill>
                  <a:schemeClr val="bg1"/>
                </a:solidFill>
              </a:rPr>
              <a:t>urządzenia ochronne różnicowoprądowe,</a:t>
            </a:r>
          </a:p>
          <a:p>
            <a:pPr>
              <a:buSzPct val="100000"/>
            </a:pPr>
            <a:r>
              <a:rPr lang="pl-PL" dirty="0">
                <a:solidFill>
                  <a:schemeClr val="bg1"/>
                </a:solidFill>
              </a:rPr>
              <a:t>urządzenia stałej kontroli stanu izolacji, </a:t>
            </a:r>
          </a:p>
          <a:p>
            <a:pPr>
              <a:buSzPct val="100000"/>
            </a:pPr>
            <a:r>
              <a:rPr lang="pl-PL" dirty="0">
                <a:solidFill>
                  <a:schemeClr val="bg1"/>
                </a:solidFill>
              </a:rPr>
              <a:t>systemy lokalizacji uszkodzenia izolacji. </a:t>
            </a:r>
          </a:p>
        </p:txBody>
      </p:sp>
      <p:sp>
        <p:nvSpPr>
          <p:cNvPr id="4" name="Tytuł 1">
            <a:extLst>
              <a:ext uri="{FF2B5EF4-FFF2-40B4-BE49-F238E27FC236}">
                <a16:creationId xmlns:a16="http://schemas.microsoft.com/office/drawing/2014/main" id="{88EC3194-EE15-4BC8-BBBB-3082584FE206}"/>
              </a:ext>
            </a:extLst>
          </p:cNvPr>
          <p:cNvSpPr>
            <a:spLocks noGrp="1"/>
          </p:cNvSpPr>
          <p:nvPr>
            <p:ph type="title"/>
          </p:nvPr>
        </p:nvSpPr>
        <p:spPr>
          <a:xfrm>
            <a:off x="1141413" y="619125"/>
            <a:ext cx="9906000" cy="1477963"/>
          </a:xfrm>
        </p:spPr>
        <p:txBody>
          <a:bodyPr/>
          <a:lstStyle/>
          <a:p>
            <a:pPr marL="514350" indent="-514350">
              <a:buFont typeface="+mj-lt"/>
              <a:buAutoNum type="arabicPeriod" startAt="9"/>
            </a:pPr>
            <a:r>
              <a:rPr lang="pl-PL" sz="2800" dirty="0">
                <a:solidFill>
                  <a:srgbClr val="002060"/>
                </a:solidFill>
              </a:rPr>
              <a:t>Ochrona przeciwporażeniowa</a:t>
            </a:r>
            <a:br>
              <a:rPr lang="pl-PL" dirty="0">
                <a:solidFill>
                  <a:srgbClr val="002060"/>
                </a:solidFill>
              </a:rPr>
            </a:br>
            <a:r>
              <a:rPr lang="pl-PL" sz="2000" dirty="0">
                <a:solidFill>
                  <a:srgbClr val="002060"/>
                </a:solidFill>
              </a:rPr>
              <a:t>9.4. ochrona przy uszkodzeniu – samoczynne wyłączenie zasilania w sieci </a:t>
            </a:r>
            <a:r>
              <a:rPr lang="pl-PL" sz="2000" dirty="0" err="1">
                <a:solidFill>
                  <a:srgbClr val="002060"/>
                </a:solidFill>
              </a:rPr>
              <a:t>it</a:t>
            </a:r>
            <a:r>
              <a:rPr lang="pl-PL" sz="2000" dirty="0">
                <a:solidFill>
                  <a:srgbClr val="002060"/>
                </a:solidFill>
              </a:rPr>
              <a:t>.</a:t>
            </a:r>
          </a:p>
        </p:txBody>
      </p:sp>
    </p:spTree>
    <p:extLst>
      <p:ext uri="{BB962C8B-B14F-4D97-AF65-F5344CB8AC3E}">
        <p14:creationId xmlns:p14="http://schemas.microsoft.com/office/powerpoint/2010/main" val="409218174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CA3AC0E9-0AE9-46BE-A26E-E0B14C613EFF}"/>
              </a:ext>
            </a:extLst>
          </p:cNvPr>
          <p:cNvSpPr>
            <a:spLocks noGrp="1"/>
          </p:cNvSpPr>
          <p:nvPr>
            <p:ph type="title"/>
          </p:nvPr>
        </p:nvSpPr>
        <p:spPr>
          <a:xfrm>
            <a:off x="1143000" y="3287021"/>
            <a:ext cx="9906000" cy="1477963"/>
          </a:xfrm>
        </p:spPr>
        <p:txBody>
          <a:bodyPr/>
          <a:lstStyle/>
          <a:p>
            <a:pPr marL="514350" indent="-514350" algn="ctr">
              <a:buFont typeface="+mj-lt"/>
              <a:buAutoNum type="arabicPeriod" startAt="10"/>
            </a:pPr>
            <a:r>
              <a:rPr lang="pl-PL" b="1" dirty="0">
                <a:solidFill>
                  <a:srgbClr val="002060"/>
                </a:solidFill>
              </a:rPr>
              <a:t>Ochrona przeciwporażeniowa</a:t>
            </a:r>
            <a:br>
              <a:rPr lang="pl-PL" b="1" dirty="0">
                <a:solidFill>
                  <a:srgbClr val="002060"/>
                </a:solidFill>
              </a:rPr>
            </a:br>
            <a:r>
              <a:rPr lang="pl-PL" sz="2800" b="1" dirty="0">
                <a:solidFill>
                  <a:srgbClr val="002060"/>
                </a:solidFill>
              </a:rPr>
              <a:t>izolacja podwójna, izolacja wzmocniona lub ochronna osłona izolacyjna</a:t>
            </a:r>
          </a:p>
        </p:txBody>
      </p:sp>
    </p:spTree>
    <p:extLst>
      <p:ext uri="{BB962C8B-B14F-4D97-AF65-F5344CB8AC3E}">
        <p14:creationId xmlns:p14="http://schemas.microsoft.com/office/powerpoint/2010/main" val="345788637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F5A3D40-D167-491C-8DA7-52C3F0948A2E}"/>
              </a:ext>
            </a:extLst>
          </p:cNvPr>
          <p:cNvSpPr>
            <a:spLocks noGrp="1"/>
          </p:cNvSpPr>
          <p:nvPr>
            <p:ph idx="1"/>
          </p:nvPr>
        </p:nvSpPr>
        <p:spPr/>
        <p:txBody>
          <a:bodyPr/>
          <a:lstStyle/>
          <a:p>
            <a:pPr marL="0" indent="0" algn="ctr">
              <a:buNone/>
            </a:pPr>
            <a:r>
              <a:rPr lang="pl-PL" sz="2800" b="1" dirty="0">
                <a:solidFill>
                  <a:schemeClr val="bg1"/>
                </a:solidFill>
              </a:rPr>
              <a:t>Izolacja podwójna:</a:t>
            </a:r>
          </a:p>
          <a:p>
            <a:pPr marL="0" indent="0">
              <a:buNone/>
            </a:pPr>
            <a:r>
              <a:rPr lang="pl-PL" dirty="0">
                <a:solidFill>
                  <a:schemeClr val="bg1"/>
                </a:solidFill>
              </a:rPr>
              <a:t>Izolacja podwójna jest środkiem ochrony przy uszkodzeniu i składa się:</a:t>
            </a:r>
          </a:p>
          <a:p>
            <a:pPr>
              <a:buSzPct val="100000"/>
            </a:pPr>
            <a:r>
              <a:rPr lang="pl-PL" b="1" dirty="0">
                <a:solidFill>
                  <a:schemeClr val="bg1"/>
                </a:solidFill>
              </a:rPr>
              <a:t>Ochrony podstawowej – </a:t>
            </a:r>
            <a:r>
              <a:rPr lang="pl-PL" dirty="0">
                <a:solidFill>
                  <a:schemeClr val="bg1"/>
                </a:solidFill>
              </a:rPr>
              <a:t>zapewnionej przez izolacje podstawową części czynnych,</a:t>
            </a:r>
          </a:p>
          <a:p>
            <a:pPr>
              <a:buSzPct val="100000"/>
            </a:pPr>
            <a:r>
              <a:rPr lang="pl-PL" b="1" dirty="0">
                <a:solidFill>
                  <a:schemeClr val="bg1"/>
                </a:solidFill>
              </a:rPr>
              <a:t>Ochrona przy uszkodzeniu – </a:t>
            </a:r>
            <a:r>
              <a:rPr lang="pl-PL" dirty="0">
                <a:solidFill>
                  <a:schemeClr val="bg1"/>
                </a:solidFill>
              </a:rPr>
              <a:t>zapewnioną przez izolację dodatkową.</a:t>
            </a:r>
          </a:p>
        </p:txBody>
      </p:sp>
      <p:sp>
        <p:nvSpPr>
          <p:cNvPr id="4" name="Tytuł 1">
            <a:extLst>
              <a:ext uri="{FF2B5EF4-FFF2-40B4-BE49-F238E27FC236}">
                <a16:creationId xmlns:a16="http://schemas.microsoft.com/office/drawing/2014/main" id="{875B9AA4-B436-4772-A1CF-E6FE82B7F89A}"/>
              </a:ext>
            </a:extLst>
          </p:cNvPr>
          <p:cNvSpPr>
            <a:spLocks noGrp="1"/>
          </p:cNvSpPr>
          <p:nvPr>
            <p:ph type="title"/>
          </p:nvPr>
        </p:nvSpPr>
        <p:spPr>
          <a:xfrm>
            <a:off x="1141413" y="619125"/>
            <a:ext cx="9906000" cy="1477963"/>
          </a:xfrm>
        </p:spPr>
        <p:txBody>
          <a:bodyPr/>
          <a:lstStyle/>
          <a:p>
            <a:pPr marL="514350" indent="-514350">
              <a:buFont typeface="+mj-lt"/>
              <a:buAutoNum type="arabicPeriod" startAt="10"/>
            </a:pPr>
            <a:r>
              <a:rPr lang="pl-PL" sz="2800" dirty="0">
                <a:solidFill>
                  <a:srgbClr val="002060"/>
                </a:solidFill>
              </a:rPr>
              <a:t>Ochrona przeciwporażeniowa</a:t>
            </a:r>
            <a:br>
              <a:rPr lang="pl-PL" dirty="0">
                <a:solidFill>
                  <a:srgbClr val="002060"/>
                </a:solidFill>
              </a:rPr>
            </a:br>
            <a:r>
              <a:rPr lang="pl-PL" sz="2000" dirty="0">
                <a:solidFill>
                  <a:srgbClr val="002060"/>
                </a:solidFill>
              </a:rPr>
              <a:t>10.1. izolacja podwójna, izolacja wzmocniona lub ochronna osłona izolacyjna</a:t>
            </a:r>
          </a:p>
        </p:txBody>
      </p:sp>
    </p:spTree>
    <p:extLst>
      <p:ext uri="{BB962C8B-B14F-4D97-AF65-F5344CB8AC3E}">
        <p14:creationId xmlns:p14="http://schemas.microsoft.com/office/powerpoint/2010/main" val="401331677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EFF20A4-26DF-4C4E-B262-565E2D1367B5}"/>
              </a:ext>
            </a:extLst>
          </p:cNvPr>
          <p:cNvSpPr>
            <a:spLocks noGrp="1"/>
          </p:cNvSpPr>
          <p:nvPr>
            <p:ph idx="1"/>
          </p:nvPr>
        </p:nvSpPr>
        <p:spPr>
          <a:xfrm>
            <a:off x="1141412" y="2249487"/>
            <a:ext cx="9905999" cy="4141788"/>
          </a:xfrm>
        </p:spPr>
        <p:txBody>
          <a:bodyPr>
            <a:normAutofit lnSpcReduction="10000"/>
          </a:bodyPr>
          <a:lstStyle/>
          <a:p>
            <a:pPr marL="0" indent="0" algn="ctr">
              <a:buNone/>
            </a:pPr>
            <a:r>
              <a:rPr lang="pl-PL" sz="2800" b="1" dirty="0">
                <a:solidFill>
                  <a:schemeClr val="bg1"/>
                </a:solidFill>
              </a:rPr>
              <a:t>Izolacja wzmocniona</a:t>
            </a:r>
          </a:p>
          <a:p>
            <a:pPr marL="0" indent="0">
              <a:buNone/>
            </a:pPr>
            <a:r>
              <a:rPr lang="pl-PL" dirty="0">
                <a:solidFill>
                  <a:schemeClr val="bg1"/>
                </a:solidFill>
              </a:rPr>
              <a:t>To pojedyncza warstwa izolacji, która zapewnia taką samą ochronę jak izolacja podwójna, czyli:</a:t>
            </a:r>
          </a:p>
          <a:p>
            <a:pPr>
              <a:buSzPct val="100000"/>
            </a:pPr>
            <a:r>
              <a:rPr lang="pl-PL" dirty="0">
                <a:solidFill>
                  <a:schemeClr val="bg1"/>
                </a:solidFill>
              </a:rPr>
              <a:t>ochrona podstawowa i ochrona przy uszkodzeniu jest zapewniona przez izolację wzmocnioną między częściami czynnymi a częściami dostępnymi.</a:t>
            </a:r>
          </a:p>
          <a:p>
            <a:pPr marL="0" indent="0">
              <a:buNone/>
            </a:pPr>
            <a:r>
              <a:rPr lang="pl-PL" dirty="0">
                <a:solidFill>
                  <a:schemeClr val="bg1"/>
                </a:solidFill>
              </a:rPr>
              <a:t>Izolacja podwójna lub izolacja wzmocniona może być stosowana jako środek ochrony we wszystkich sytuacjach, z wyjątkiem sytuacji objętych ograniczeniami podanymi w odpowiedniej normie PN-IEC(HD) 60364 grupy 700.</a:t>
            </a:r>
            <a:br>
              <a:rPr lang="pl-PL" dirty="0">
                <a:solidFill>
                  <a:schemeClr val="bg1"/>
                </a:solidFill>
              </a:rPr>
            </a:br>
            <a:endParaRPr lang="pl-PL" dirty="0">
              <a:solidFill>
                <a:schemeClr val="bg1"/>
              </a:solidFill>
            </a:endParaRPr>
          </a:p>
        </p:txBody>
      </p:sp>
      <p:sp>
        <p:nvSpPr>
          <p:cNvPr id="7" name="Tytuł 1">
            <a:extLst>
              <a:ext uri="{FF2B5EF4-FFF2-40B4-BE49-F238E27FC236}">
                <a16:creationId xmlns:a16="http://schemas.microsoft.com/office/drawing/2014/main" id="{8064ED5B-E77C-47E8-8E8E-77EC40460C78}"/>
              </a:ext>
            </a:extLst>
          </p:cNvPr>
          <p:cNvSpPr>
            <a:spLocks noGrp="1"/>
          </p:cNvSpPr>
          <p:nvPr>
            <p:ph type="title"/>
          </p:nvPr>
        </p:nvSpPr>
        <p:spPr>
          <a:xfrm>
            <a:off x="1141413" y="619125"/>
            <a:ext cx="9906000" cy="1477963"/>
          </a:xfrm>
        </p:spPr>
        <p:txBody>
          <a:bodyPr/>
          <a:lstStyle/>
          <a:p>
            <a:pPr marL="514350" indent="-514350">
              <a:buFont typeface="+mj-lt"/>
              <a:buAutoNum type="arabicPeriod" startAt="10"/>
            </a:pPr>
            <a:r>
              <a:rPr lang="pl-PL" sz="2800" dirty="0">
                <a:solidFill>
                  <a:srgbClr val="002060"/>
                </a:solidFill>
              </a:rPr>
              <a:t>Ochrona przeciwporażeniowa</a:t>
            </a:r>
            <a:br>
              <a:rPr lang="pl-PL" dirty="0">
                <a:solidFill>
                  <a:srgbClr val="002060"/>
                </a:solidFill>
              </a:rPr>
            </a:br>
            <a:r>
              <a:rPr lang="pl-PL" sz="2000" dirty="0">
                <a:solidFill>
                  <a:srgbClr val="002060"/>
                </a:solidFill>
              </a:rPr>
              <a:t>10.1. izolacja podwójna, izolacja wzmocniona lub ochronna osłona izolacyjna</a:t>
            </a:r>
          </a:p>
        </p:txBody>
      </p:sp>
    </p:spTree>
    <p:extLst>
      <p:ext uri="{BB962C8B-B14F-4D97-AF65-F5344CB8AC3E}">
        <p14:creationId xmlns:p14="http://schemas.microsoft.com/office/powerpoint/2010/main" val="1100363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1AF35898-8E06-4058-8F76-C2E00EB88546}"/>
              </a:ext>
            </a:extLst>
          </p:cNvPr>
          <p:cNvSpPr>
            <a:spLocks noGrp="1"/>
          </p:cNvSpPr>
          <p:nvPr>
            <p:ph idx="1"/>
          </p:nvPr>
        </p:nvSpPr>
        <p:spPr/>
        <p:txBody>
          <a:bodyPr/>
          <a:lstStyle/>
          <a:p>
            <a:pPr>
              <a:buSzPct val="100000"/>
            </a:pPr>
            <a:r>
              <a:rPr lang="pl-PL" dirty="0">
                <a:solidFill>
                  <a:schemeClr val="bg1"/>
                </a:solidFill>
              </a:rPr>
              <a:t>Pomiar mocy czynnej watomierzem w układzie bezpośrednim.</a:t>
            </a:r>
          </a:p>
          <a:p>
            <a:pPr marL="0" indent="0">
              <a:buNone/>
            </a:pPr>
            <a:endParaRPr lang="pl-PL" dirty="0"/>
          </a:p>
        </p:txBody>
      </p:sp>
      <p:pic>
        <p:nvPicPr>
          <p:cNvPr id="5" name="Obraz 4">
            <a:extLst>
              <a:ext uri="{FF2B5EF4-FFF2-40B4-BE49-F238E27FC236}">
                <a16:creationId xmlns:a16="http://schemas.microsoft.com/office/drawing/2014/main" id="{69069928-4291-4EFF-A2AD-F752C8F56D72}"/>
              </a:ext>
            </a:extLst>
          </p:cNvPr>
          <p:cNvPicPr>
            <a:picLocks noChangeAspect="1"/>
          </p:cNvPicPr>
          <p:nvPr/>
        </p:nvPicPr>
        <p:blipFill>
          <a:blip r:embed="rId2"/>
          <a:stretch>
            <a:fillRect/>
          </a:stretch>
        </p:blipFill>
        <p:spPr>
          <a:xfrm>
            <a:off x="3253768" y="3429000"/>
            <a:ext cx="4733835" cy="2514600"/>
          </a:xfrm>
          <a:prstGeom prst="rect">
            <a:avLst/>
          </a:prstGeom>
        </p:spPr>
      </p:pic>
      <p:sp>
        <p:nvSpPr>
          <p:cNvPr id="10" name="Tytuł 1">
            <a:extLst>
              <a:ext uri="{FF2B5EF4-FFF2-40B4-BE49-F238E27FC236}">
                <a16:creationId xmlns:a16="http://schemas.microsoft.com/office/drawing/2014/main" id="{A50ADC0C-98AF-4563-A1C0-6145F71503E6}"/>
              </a:ext>
            </a:extLst>
          </p:cNvPr>
          <p:cNvSpPr>
            <a:spLocks noGrp="1"/>
          </p:cNvSpPr>
          <p:nvPr>
            <p:ph type="title"/>
          </p:nvPr>
        </p:nvSpPr>
        <p:spPr>
          <a:xfrm>
            <a:off x="1141412" y="619125"/>
            <a:ext cx="9980677" cy="1477963"/>
          </a:xfrm>
        </p:spPr>
        <p:txBody>
          <a:bodyPr>
            <a:normAutofit/>
          </a:bodyPr>
          <a:lstStyle/>
          <a:p>
            <a:pPr marL="514350" indent="-514350">
              <a:buFont typeface="+mj-lt"/>
              <a:buAutoNum type="arabicPeriod" startAt="2"/>
            </a:pPr>
            <a:r>
              <a:rPr lang="pl-PL" sz="2800" b="1" dirty="0">
                <a:solidFill>
                  <a:srgbClr val="002060"/>
                </a:solidFill>
              </a:rPr>
              <a:t>Podział Pomiarów elektrycznych ze względu na cel</a:t>
            </a:r>
            <a:br>
              <a:rPr lang="pl-PL" sz="2800" b="1" dirty="0">
                <a:solidFill>
                  <a:srgbClr val="002060"/>
                </a:solidFill>
              </a:rPr>
            </a:br>
            <a:r>
              <a:rPr lang="pl-PL" sz="2000" b="1" dirty="0">
                <a:solidFill>
                  <a:srgbClr val="002060"/>
                </a:solidFill>
              </a:rPr>
              <a:t>2.1. Bieżące monitorowanie i kontrolowanie parametrów pracy urządzeń i instalacji elektrycznych</a:t>
            </a:r>
          </a:p>
        </p:txBody>
      </p:sp>
    </p:spTree>
    <p:extLst>
      <p:ext uri="{BB962C8B-B14F-4D97-AF65-F5344CB8AC3E}">
        <p14:creationId xmlns:p14="http://schemas.microsoft.com/office/powerpoint/2010/main" val="287549371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E252B9F-43B4-46F0-A9CC-2E08AA50E33B}"/>
              </a:ext>
            </a:extLst>
          </p:cNvPr>
          <p:cNvSpPr>
            <a:spLocks noGrp="1"/>
          </p:cNvSpPr>
          <p:nvPr>
            <p:ph idx="1"/>
          </p:nvPr>
        </p:nvSpPr>
        <p:spPr/>
        <p:txBody>
          <a:bodyPr/>
          <a:lstStyle/>
          <a:p>
            <a:pPr marL="0" indent="0">
              <a:buNone/>
            </a:pPr>
            <a:r>
              <a:rPr lang="pl-PL" dirty="0">
                <a:solidFill>
                  <a:schemeClr val="bg1"/>
                </a:solidFill>
              </a:rPr>
              <a:t>Urządzenia elektryczne powinny być: - urządzeniami klasy ochronności II mającymi podwójną lub wzmocnioną izolację, - urządzeniami deklarowanymi w odpowiednich normach produktu jako równoważne urządzeniom klasy ochronności II, mającymi całkowitą izolację. Takie urządzenia oznaczone są symbolem:</a:t>
            </a:r>
          </a:p>
        </p:txBody>
      </p:sp>
      <p:sp>
        <p:nvSpPr>
          <p:cNvPr id="4" name="Tytuł 1">
            <a:extLst>
              <a:ext uri="{FF2B5EF4-FFF2-40B4-BE49-F238E27FC236}">
                <a16:creationId xmlns:a16="http://schemas.microsoft.com/office/drawing/2014/main" id="{27E43ABA-E197-45AA-9DDF-69DF80B2738C}"/>
              </a:ext>
            </a:extLst>
          </p:cNvPr>
          <p:cNvSpPr>
            <a:spLocks noGrp="1"/>
          </p:cNvSpPr>
          <p:nvPr>
            <p:ph type="title"/>
          </p:nvPr>
        </p:nvSpPr>
        <p:spPr>
          <a:xfrm>
            <a:off x="1141413" y="619125"/>
            <a:ext cx="9906000" cy="1477963"/>
          </a:xfrm>
        </p:spPr>
        <p:txBody>
          <a:bodyPr/>
          <a:lstStyle/>
          <a:p>
            <a:pPr marL="514350" indent="-514350">
              <a:buFont typeface="+mj-lt"/>
              <a:buAutoNum type="arabicPeriod" startAt="10"/>
            </a:pPr>
            <a:r>
              <a:rPr lang="pl-PL" sz="2800" dirty="0">
                <a:solidFill>
                  <a:srgbClr val="002060"/>
                </a:solidFill>
              </a:rPr>
              <a:t>Ochrona przeciwporażeniowa</a:t>
            </a:r>
            <a:br>
              <a:rPr lang="pl-PL" dirty="0">
                <a:solidFill>
                  <a:srgbClr val="002060"/>
                </a:solidFill>
              </a:rPr>
            </a:br>
            <a:r>
              <a:rPr lang="pl-PL" sz="2000" dirty="0">
                <a:solidFill>
                  <a:srgbClr val="002060"/>
                </a:solidFill>
              </a:rPr>
              <a:t>10.1. izolacja podwójna, izolacja wzmocniona lub ochronna osłona izolacyjna</a:t>
            </a:r>
          </a:p>
        </p:txBody>
      </p:sp>
      <p:pic>
        <p:nvPicPr>
          <p:cNvPr id="5" name="Obraz 4">
            <a:extLst>
              <a:ext uri="{FF2B5EF4-FFF2-40B4-BE49-F238E27FC236}">
                <a16:creationId xmlns:a16="http://schemas.microsoft.com/office/drawing/2014/main" id="{8CD7915F-6040-4885-A558-B09FF54E6B63}"/>
              </a:ext>
            </a:extLst>
          </p:cNvPr>
          <p:cNvPicPr>
            <a:picLocks noChangeAspect="1"/>
          </p:cNvPicPr>
          <p:nvPr/>
        </p:nvPicPr>
        <p:blipFill>
          <a:blip r:embed="rId2"/>
          <a:stretch>
            <a:fillRect/>
          </a:stretch>
        </p:blipFill>
        <p:spPr>
          <a:xfrm>
            <a:off x="2747718" y="4104422"/>
            <a:ext cx="672121" cy="660270"/>
          </a:xfrm>
          <a:prstGeom prst="rect">
            <a:avLst/>
          </a:prstGeom>
        </p:spPr>
      </p:pic>
    </p:spTree>
    <p:extLst>
      <p:ext uri="{BB962C8B-B14F-4D97-AF65-F5344CB8AC3E}">
        <p14:creationId xmlns:p14="http://schemas.microsoft.com/office/powerpoint/2010/main" val="328700331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F8B5ED8-7389-450A-B626-CCB4F9B2FB0E}"/>
              </a:ext>
            </a:extLst>
          </p:cNvPr>
          <p:cNvSpPr>
            <a:spLocks noGrp="1"/>
          </p:cNvSpPr>
          <p:nvPr>
            <p:ph idx="1"/>
          </p:nvPr>
        </p:nvSpPr>
        <p:spPr/>
        <p:txBody>
          <a:bodyPr>
            <a:normAutofit lnSpcReduction="10000"/>
          </a:bodyPr>
          <a:lstStyle/>
          <a:p>
            <a:pPr marL="0" indent="0">
              <a:buNone/>
            </a:pPr>
            <a:r>
              <a:rPr lang="pl-PL" b="1" dirty="0">
                <a:solidFill>
                  <a:schemeClr val="bg1"/>
                </a:solidFill>
              </a:rPr>
              <a:t>Ochronna osłona izolacyjna </a:t>
            </a:r>
            <a:r>
              <a:rPr lang="pl-PL" dirty="0">
                <a:solidFill>
                  <a:schemeClr val="bg1"/>
                </a:solidFill>
              </a:rPr>
              <a:t>- To dodatkowa bariera izolacyjna, która zapobiega dotykowi części pod napięciem.</a:t>
            </a:r>
            <a:br>
              <a:rPr lang="pl-PL" dirty="0">
                <a:solidFill>
                  <a:schemeClr val="bg1"/>
                </a:solidFill>
              </a:rPr>
            </a:br>
            <a:r>
              <a:rPr lang="pl-PL" dirty="0">
                <a:solidFill>
                  <a:schemeClr val="bg1"/>
                </a:solidFill>
              </a:rPr>
              <a:t>Stanowi mechaniczne zabezpieczenie przed przypadkowym kontaktem.</a:t>
            </a:r>
            <a:br>
              <a:rPr lang="pl-PL" dirty="0">
                <a:solidFill>
                  <a:schemeClr val="bg1"/>
                </a:solidFill>
              </a:rPr>
            </a:br>
            <a:r>
              <a:rPr lang="pl-PL" dirty="0">
                <a:solidFill>
                  <a:schemeClr val="bg1"/>
                </a:solidFill>
              </a:rPr>
              <a:t>Urządzenia elektryczne, mające wszystkie części przewodzące oddzielone od części czynnych tylko izolacją podstawową, powinny być umieszczone w obudowach izolacyjnych zapewniających stopień ochrony, co najmniej IPXXB lub IP2X. Przez obudowę izolacyjną nie powinny przechodzić części przewodzące mogące przenieść potencjał.</a:t>
            </a:r>
          </a:p>
        </p:txBody>
      </p:sp>
      <p:sp>
        <p:nvSpPr>
          <p:cNvPr id="4" name="Tytuł 1">
            <a:extLst>
              <a:ext uri="{FF2B5EF4-FFF2-40B4-BE49-F238E27FC236}">
                <a16:creationId xmlns:a16="http://schemas.microsoft.com/office/drawing/2014/main" id="{87662C8D-CE3A-4151-B3EE-B235CC8CD29D}"/>
              </a:ext>
            </a:extLst>
          </p:cNvPr>
          <p:cNvSpPr>
            <a:spLocks noGrp="1"/>
          </p:cNvSpPr>
          <p:nvPr>
            <p:ph type="title"/>
          </p:nvPr>
        </p:nvSpPr>
        <p:spPr>
          <a:xfrm>
            <a:off x="1141413" y="619125"/>
            <a:ext cx="9906000" cy="1477963"/>
          </a:xfrm>
        </p:spPr>
        <p:txBody>
          <a:bodyPr/>
          <a:lstStyle/>
          <a:p>
            <a:pPr marL="514350" indent="-514350">
              <a:buFont typeface="+mj-lt"/>
              <a:buAutoNum type="arabicPeriod" startAt="10"/>
            </a:pPr>
            <a:r>
              <a:rPr lang="pl-PL" sz="2800" dirty="0">
                <a:solidFill>
                  <a:srgbClr val="002060"/>
                </a:solidFill>
              </a:rPr>
              <a:t>Ochrona przeciwporażeniowa</a:t>
            </a:r>
            <a:br>
              <a:rPr lang="pl-PL" dirty="0">
                <a:solidFill>
                  <a:srgbClr val="002060"/>
                </a:solidFill>
              </a:rPr>
            </a:br>
            <a:r>
              <a:rPr lang="pl-PL" sz="2000" dirty="0">
                <a:solidFill>
                  <a:srgbClr val="002060"/>
                </a:solidFill>
              </a:rPr>
              <a:t>10.1. izolacja podwójna, izolacja wzmocniona lub ochronna osłona izolacyjna</a:t>
            </a:r>
          </a:p>
        </p:txBody>
      </p:sp>
    </p:spTree>
    <p:extLst>
      <p:ext uri="{BB962C8B-B14F-4D97-AF65-F5344CB8AC3E}">
        <p14:creationId xmlns:p14="http://schemas.microsoft.com/office/powerpoint/2010/main" val="417857095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E6272EB-F918-4B73-A651-1EA6C1CC9399}"/>
              </a:ext>
            </a:extLst>
          </p:cNvPr>
          <p:cNvSpPr>
            <a:spLocks noGrp="1"/>
          </p:cNvSpPr>
          <p:nvPr>
            <p:ph idx="1"/>
          </p:nvPr>
        </p:nvSpPr>
        <p:spPr/>
        <p:txBody>
          <a:bodyPr/>
          <a:lstStyle/>
          <a:p>
            <a:pPr marL="0" indent="0">
              <a:buNone/>
            </a:pPr>
            <a:r>
              <a:rPr lang="pl-PL" dirty="0">
                <a:solidFill>
                  <a:schemeClr val="bg1"/>
                </a:solidFill>
              </a:rPr>
              <a:t>Jeżeli pokrywy lub drzwiczki obudowy izolacyjnej mogą być otwierane bez użycia narzędzia lub klucza, wszystkie części przewodzące, które są dostępne po otwarciu pokrywy lub drzwiczek powinny znajdować się za przegrodą izolacyjną, zapewniającą stopień ochrony co najmniej IPXXB lub IP2X, chroniącą osoby przed przypadkowym dotknięciem tych części przewodzących. Te przegrody izolacyjne mogą być usuwane tylko przy użyciu narzędzia lub klucza.</a:t>
            </a:r>
          </a:p>
        </p:txBody>
      </p:sp>
      <p:sp>
        <p:nvSpPr>
          <p:cNvPr id="4" name="Tytuł 1">
            <a:extLst>
              <a:ext uri="{FF2B5EF4-FFF2-40B4-BE49-F238E27FC236}">
                <a16:creationId xmlns:a16="http://schemas.microsoft.com/office/drawing/2014/main" id="{91DC1397-7C20-427D-8C77-20F65CA1A262}"/>
              </a:ext>
            </a:extLst>
          </p:cNvPr>
          <p:cNvSpPr>
            <a:spLocks noGrp="1"/>
          </p:cNvSpPr>
          <p:nvPr>
            <p:ph type="title"/>
          </p:nvPr>
        </p:nvSpPr>
        <p:spPr>
          <a:xfrm>
            <a:off x="1141413" y="619125"/>
            <a:ext cx="9906000" cy="1477963"/>
          </a:xfrm>
        </p:spPr>
        <p:txBody>
          <a:bodyPr/>
          <a:lstStyle/>
          <a:p>
            <a:pPr marL="514350" indent="-514350">
              <a:buFont typeface="+mj-lt"/>
              <a:buAutoNum type="arabicPeriod" startAt="10"/>
            </a:pPr>
            <a:r>
              <a:rPr lang="pl-PL" sz="2800" dirty="0">
                <a:solidFill>
                  <a:srgbClr val="002060"/>
                </a:solidFill>
              </a:rPr>
              <a:t>Ochrona przeciwporażeniowa</a:t>
            </a:r>
            <a:br>
              <a:rPr lang="pl-PL" dirty="0">
                <a:solidFill>
                  <a:srgbClr val="002060"/>
                </a:solidFill>
              </a:rPr>
            </a:br>
            <a:r>
              <a:rPr lang="pl-PL" sz="2000" dirty="0">
                <a:solidFill>
                  <a:srgbClr val="002060"/>
                </a:solidFill>
              </a:rPr>
              <a:t>10.1. izolacja podwójna, izolacja wzmocniona lub ochronna osłona izolacyjna</a:t>
            </a:r>
          </a:p>
        </p:txBody>
      </p:sp>
    </p:spTree>
    <p:extLst>
      <p:ext uri="{BB962C8B-B14F-4D97-AF65-F5344CB8AC3E}">
        <p14:creationId xmlns:p14="http://schemas.microsoft.com/office/powerpoint/2010/main" val="117615683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22221C7-15E1-42A5-A46E-6F1EBE45CD3B}"/>
              </a:ext>
            </a:extLst>
          </p:cNvPr>
          <p:cNvSpPr>
            <a:spLocks noGrp="1"/>
          </p:cNvSpPr>
          <p:nvPr>
            <p:ph type="title"/>
          </p:nvPr>
        </p:nvSpPr>
        <p:spPr>
          <a:xfrm>
            <a:off x="1143001" y="2828318"/>
            <a:ext cx="9905998" cy="1478570"/>
          </a:xfrm>
        </p:spPr>
        <p:txBody>
          <a:bodyPr>
            <a:normAutofit/>
          </a:bodyPr>
          <a:lstStyle/>
          <a:p>
            <a:pPr marL="742950" indent="-742950" algn="ctr">
              <a:buFont typeface="+mj-lt"/>
              <a:buAutoNum type="arabicPeriod" startAt="11"/>
            </a:pPr>
            <a:r>
              <a:rPr lang="pl-PL" b="1" dirty="0">
                <a:solidFill>
                  <a:srgbClr val="002060"/>
                </a:solidFill>
              </a:rPr>
              <a:t>Ochrona przeciwporażeniowa  </a:t>
            </a:r>
            <a:r>
              <a:rPr lang="pl-PL" sz="2800" b="1" dirty="0">
                <a:solidFill>
                  <a:srgbClr val="002060"/>
                </a:solidFill>
              </a:rPr>
              <a:t>Separacja elektryczna</a:t>
            </a:r>
            <a:endParaRPr lang="pl-PL" sz="2800" b="1" dirty="0"/>
          </a:p>
        </p:txBody>
      </p:sp>
    </p:spTree>
    <p:extLst>
      <p:ext uri="{BB962C8B-B14F-4D97-AF65-F5344CB8AC3E}">
        <p14:creationId xmlns:p14="http://schemas.microsoft.com/office/powerpoint/2010/main" val="186966707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8FC0E7B-E44B-4E5C-A789-2FD60BF0FF5B}"/>
              </a:ext>
            </a:extLst>
          </p:cNvPr>
          <p:cNvSpPr>
            <a:spLocks noGrp="1"/>
          </p:cNvSpPr>
          <p:nvPr>
            <p:ph type="title"/>
          </p:nvPr>
        </p:nvSpPr>
        <p:spPr/>
        <p:txBody>
          <a:bodyPr>
            <a:normAutofit/>
          </a:bodyPr>
          <a:lstStyle/>
          <a:p>
            <a:r>
              <a:rPr lang="pl-PL" sz="2800" dirty="0">
                <a:solidFill>
                  <a:srgbClr val="002060"/>
                </a:solidFill>
              </a:rPr>
              <a:t>11.</a:t>
            </a:r>
            <a:r>
              <a:rPr lang="pl-PL" dirty="0">
                <a:solidFill>
                  <a:srgbClr val="002060"/>
                </a:solidFill>
              </a:rPr>
              <a:t> </a:t>
            </a:r>
            <a:r>
              <a:rPr lang="pl-PL" sz="2800" dirty="0">
                <a:solidFill>
                  <a:srgbClr val="002060"/>
                </a:solidFill>
              </a:rPr>
              <a:t>Ochrona przeciwporażeniowa - Separacja elektryczna</a:t>
            </a:r>
            <a:br>
              <a:rPr lang="pl-PL" dirty="0">
                <a:solidFill>
                  <a:srgbClr val="002060"/>
                </a:solidFill>
              </a:rPr>
            </a:br>
            <a:r>
              <a:rPr lang="pl-PL" sz="2200" dirty="0">
                <a:solidFill>
                  <a:srgbClr val="002060"/>
                </a:solidFill>
              </a:rPr>
              <a:t>11.1. separacja elektryczna dla zasilania pojedynczego odbiornika</a:t>
            </a:r>
          </a:p>
        </p:txBody>
      </p:sp>
      <p:sp>
        <p:nvSpPr>
          <p:cNvPr id="3" name="Symbol zastępczy zawartości 2">
            <a:extLst>
              <a:ext uri="{FF2B5EF4-FFF2-40B4-BE49-F238E27FC236}">
                <a16:creationId xmlns:a16="http://schemas.microsoft.com/office/drawing/2014/main" id="{50B6FD10-C3C0-451C-AC5D-8E869C87AB65}"/>
              </a:ext>
            </a:extLst>
          </p:cNvPr>
          <p:cNvSpPr>
            <a:spLocks noGrp="1"/>
          </p:cNvSpPr>
          <p:nvPr>
            <p:ph idx="1"/>
          </p:nvPr>
        </p:nvSpPr>
        <p:spPr/>
        <p:txBody>
          <a:bodyPr/>
          <a:lstStyle/>
          <a:p>
            <a:pPr marL="0" indent="0">
              <a:buNone/>
            </a:pPr>
            <a:r>
              <a:rPr lang="pl-PL" dirty="0">
                <a:solidFill>
                  <a:schemeClr val="bg1"/>
                </a:solidFill>
              </a:rPr>
              <a:t>Separacja elektryczna jest środkiem ochrony, w którym:</a:t>
            </a:r>
          </a:p>
          <a:p>
            <a:pPr>
              <a:buSzPct val="100000"/>
            </a:pPr>
            <a:r>
              <a:rPr lang="pl-PL" dirty="0">
                <a:solidFill>
                  <a:schemeClr val="bg1"/>
                </a:solidFill>
              </a:rPr>
              <a:t>ochrona podstawowa jest zapewniona przez izolację podstawową części czynnych lub przez przegrody lub obudowy,</a:t>
            </a:r>
          </a:p>
          <a:p>
            <a:pPr>
              <a:buSzPct val="100000"/>
            </a:pPr>
            <a:r>
              <a:rPr lang="pl-PL" dirty="0">
                <a:solidFill>
                  <a:schemeClr val="bg1"/>
                </a:solidFill>
              </a:rPr>
              <a:t>ochrona przy uszkodzeniu jest zapewniona przez separację podstawową obwodu od innych obwodów i od ziemi. Separowany obwód powinien być zasilany ze źródła, z co najmniej separacją podstawową, a napięcie separowanego obwodu nie powinno przekraczać 500 V. </a:t>
            </a:r>
          </a:p>
        </p:txBody>
      </p:sp>
    </p:spTree>
    <p:extLst>
      <p:ext uri="{BB962C8B-B14F-4D97-AF65-F5344CB8AC3E}">
        <p14:creationId xmlns:p14="http://schemas.microsoft.com/office/powerpoint/2010/main" val="932560407"/>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16A6BAB2-D0FE-4755-A3B9-C629D3DD7A33}"/>
              </a:ext>
            </a:extLst>
          </p:cNvPr>
          <p:cNvSpPr>
            <a:spLocks noGrp="1"/>
          </p:cNvSpPr>
          <p:nvPr>
            <p:ph idx="1"/>
          </p:nvPr>
        </p:nvSpPr>
        <p:spPr>
          <a:xfrm>
            <a:off x="1141412" y="2249486"/>
            <a:ext cx="9905999" cy="4208463"/>
          </a:xfrm>
        </p:spPr>
        <p:txBody>
          <a:bodyPr>
            <a:normAutofit/>
          </a:bodyPr>
          <a:lstStyle/>
          <a:p>
            <a:pPr marL="0" indent="0">
              <a:buNone/>
            </a:pPr>
            <a:r>
              <a:rPr lang="pl-PL" dirty="0">
                <a:solidFill>
                  <a:schemeClr val="bg1"/>
                </a:solidFill>
              </a:rPr>
              <a:t>Części czynne separowanego obwodu nie powinny być połączone z żadnym punktem innego obwodu lub z ziemią lub z przewodem ochronnym. Zaleca się stosowanie oddzielnego </a:t>
            </a:r>
            <a:r>
              <a:rPr lang="pl-PL" dirty="0" err="1">
                <a:solidFill>
                  <a:schemeClr val="bg1"/>
                </a:solidFill>
              </a:rPr>
              <a:t>oprzewodowania</a:t>
            </a:r>
            <a:r>
              <a:rPr lang="pl-PL" dirty="0">
                <a:solidFill>
                  <a:schemeClr val="bg1"/>
                </a:solidFill>
              </a:rPr>
              <a:t> obwodów separowanych. Jeżeli jest konieczne stosowanie obwodów separowanych z innymi obwodami w tym samym </a:t>
            </a:r>
            <a:r>
              <a:rPr lang="pl-PL" dirty="0" err="1">
                <a:solidFill>
                  <a:schemeClr val="bg1"/>
                </a:solidFill>
              </a:rPr>
              <a:t>oprzewodowaniu</a:t>
            </a:r>
            <a:r>
              <a:rPr lang="pl-PL" dirty="0">
                <a:solidFill>
                  <a:schemeClr val="bg1"/>
                </a:solidFill>
              </a:rPr>
              <a:t>, należy wówczas stosować przewody wielożyłowe bez metalowego płaszcza lub przewody izolowane w izolacyjnych rurach lub listwach, pod warunkiem, że:</a:t>
            </a:r>
          </a:p>
        </p:txBody>
      </p:sp>
      <p:sp>
        <p:nvSpPr>
          <p:cNvPr id="8" name="Tytuł 1">
            <a:extLst>
              <a:ext uri="{FF2B5EF4-FFF2-40B4-BE49-F238E27FC236}">
                <a16:creationId xmlns:a16="http://schemas.microsoft.com/office/drawing/2014/main" id="{AA94EE9A-4C31-4937-A605-CAEFF9E0CCC4}"/>
              </a:ext>
            </a:extLst>
          </p:cNvPr>
          <p:cNvSpPr>
            <a:spLocks noGrp="1"/>
          </p:cNvSpPr>
          <p:nvPr>
            <p:ph type="title"/>
          </p:nvPr>
        </p:nvSpPr>
        <p:spPr>
          <a:xfrm>
            <a:off x="1141413" y="619125"/>
            <a:ext cx="9906000" cy="1477963"/>
          </a:xfrm>
        </p:spPr>
        <p:txBody>
          <a:bodyPr>
            <a:normAutofit/>
          </a:bodyPr>
          <a:lstStyle/>
          <a:p>
            <a:r>
              <a:rPr lang="pl-PL" sz="2800" dirty="0">
                <a:solidFill>
                  <a:srgbClr val="002060"/>
                </a:solidFill>
              </a:rPr>
              <a:t>11.</a:t>
            </a:r>
            <a:r>
              <a:rPr lang="pl-PL" dirty="0">
                <a:solidFill>
                  <a:srgbClr val="002060"/>
                </a:solidFill>
              </a:rPr>
              <a:t> </a:t>
            </a:r>
            <a:r>
              <a:rPr lang="pl-PL" sz="2800" dirty="0">
                <a:solidFill>
                  <a:srgbClr val="002060"/>
                </a:solidFill>
              </a:rPr>
              <a:t>Ochrona przeciwporażeniowa - Separacja elektryczna</a:t>
            </a:r>
            <a:br>
              <a:rPr lang="pl-PL" dirty="0">
                <a:solidFill>
                  <a:srgbClr val="002060"/>
                </a:solidFill>
              </a:rPr>
            </a:br>
            <a:r>
              <a:rPr lang="pl-PL" sz="2200" dirty="0">
                <a:solidFill>
                  <a:srgbClr val="002060"/>
                </a:solidFill>
              </a:rPr>
              <a:t>11.1. separacja elektryczna dla zasilania pojedynczego odbiornika</a:t>
            </a:r>
          </a:p>
        </p:txBody>
      </p:sp>
    </p:spTree>
    <p:extLst>
      <p:ext uri="{BB962C8B-B14F-4D97-AF65-F5344CB8AC3E}">
        <p14:creationId xmlns:p14="http://schemas.microsoft.com/office/powerpoint/2010/main" val="11241750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7683950-0B3C-4955-A04F-CA44FB672E29}"/>
              </a:ext>
            </a:extLst>
          </p:cNvPr>
          <p:cNvSpPr>
            <a:spLocks noGrp="1"/>
          </p:cNvSpPr>
          <p:nvPr>
            <p:ph idx="1"/>
          </p:nvPr>
        </p:nvSpPr>
        <p:spPr/>
        <p:txBody>
          <a:bodyPr/>
          <a:lstStyle/>
          <a:p>
            <a:pPr>
              <a:buSzPct val="100000"/>
            </a:pPr>
            <a:r>
              <a:rPr lang="pl-PL" dirty="0">
                <a:solidFill>
                  <a:schemeClr val="bg1"/>
                </a:solidFill>
              </a:rPr>
              <a:t>napięcie znamionowe obwodów separowanych jest nie niższe od najwyższego napięcia nominalnego,</a:t>
            </a:r>
          </a:p>
          <a:p>
            <a:pPr>
              <a:buSzPct val="100000"/>
            </a:pPr>
            <a:r>
              <a:rPr lang="pl-PL" dirty="0">
                <a:solidFill>
                  <a:schemeClr val="bg1"/>
                </a:solidFill>
              </a:rPr>
              <a:t>każdy obwód jest zabezpieczony przed prądem przetężeniowym, części przewodzące dostępne obwodu separowanego nie powinny być połączone ani z przewodem ochronnym ani z częściami przewodzącymi dostępnymi innych obwodów ani z ziemią,</a:t>
            </a:r>
          </a:p>
          <a:p>
            <a:endParaRPr lang="pl-PL" dirty="0">
              <a:solidFill>
                <a:schemeClr val="bg1"/>
              </a:solidFill>
            </a:endParaRPr>
          </a:p>
        </p:txBody>
      </p:sp>
      <p:sp>
        <p:nvSpPr>
          <p:cNvPr id="9" name="Tytuł 1">
            <a:extLst>
              <a:ext uri="{FF2B5EF4-FFF2-40B4-BE49-F238E27FC236}">
                <a16:creationId xmlns:a16="http://schemas.microsoft.com/office/drawing/2014/main" id="{87813A4C-63B3-487D-94B0-7BCF934FD1E4}"/>
              </a:ext>
            </a:extLst>
          </p:cNvPr>
          <p:cNvSpPr>
            <a:spLocks noGrp="1"/>
          </p:cNvSpPr>
          <p:nvPr>
            <p:ph type="title"/>
          </p:nvPr>
        </p:nvSpPr>
        <p:spPr>
          <a:xfrm>
            <a:off x="1141413" y="619125"/>
            <a:ext cx="9906000" cy="1477963"/>
          </a:xfrm>
        </p:spPr>
        <p:txBody>
          <a:bodyPr>
            <a:normAutofit/>
          </a:bodyPr>
          <a:lstStyle/>
          <a:p>
            <a:r>
              <a:rPr lang="pl-PL" sz="2800" dirty="0">
                <a:solidFill>
                  <a:srgbClr val="002060"/>
                </a:solidFill>
              </a:rPr>
              <a:t>11.</a:t>
            </a:r>
            <a:r>
              <a:rPr lang="pl-PL" dirty="0">
                <a:solidFill>
                  <a:srgbClr val="002060"/>
                </a:solidFill>
              </a:rPr>
              <a:t> </a:t>
            </a:r>
            <a:r>
              <a:rPr lang="pl-PL" sz="2800" dirty="0">
                <a:solidFill>
                  <a:srgbClr val="002060"/>
                </a:solidFill>
              </a:rPr>
              <a:t>Ochrona przeciwporażeniowa - Separacja elektryczna</a:t>
            </a:r>
            <a:br>
              <a:rPr lang="pl-PL" dirty="0">
                <a:solidFill>
                  <a:srgbClr val="002060"/>
                </a:solidFill>
              </a:rPr>
            </a:br>
            <a:r>
              <a:rPr lang="pl-PL" sz="2200" dirty="0">
                <a:solidFill>
                  <a:srgbClr val="002060"/>
                </a:solidFill>
              </a:rPr>
              <a:t>11.1. separacja elektryczna dla zasilania pojedynczego odbiornika</a:t>
            </a:r>
          </a:p>
        </p:txBody>
      </p:sp>
    </p:spTree>
    <p:extLst>
      <p:ext uri="{BB962C8B-B14F-4D97-AF65-F5344CB8AC3E}">
        <p14:creationId xmlns:p14="http://schemas.microsoft.com/office/powerpoint/2010/main" val="3939288810"/>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361C9AD-5A7C-426E-BAC7-ADA251F27ADA}"/>
              </a:ext>
            </a:extLst>
          </p:cNvPr>
          <p:cNvSpPr>
            <a:spLocks noGrp="1"/>
          </p:cNvSpPr>
          <p:nvPr>
            <p:ph idx="1"/>
          </p:nvPr>
        </p:nvSpPr>
        <p:spPr/>
        <p:txBody>
          <a:bodyPr/>
          <a:lstStyle/>
          <a:p>
            <a:pPr>
              <a:buSzPct val="100000"/>
            </a:pPr>
            <a:r>
              <a:rPr lang="pl-PL" dirty="0">
                <a:solidFill>
                  <a:schemeClr val="bg1"/>
                </a:solidFill>
              </a:rPr>
              <a:t>każdy obwód jest zabezpieczony przed prądem przetężeniowym, części przewodzące dostępne obwodu separowanego nie powinny być połączone ani z przewodem ochronnym ani z częściami przewodzącymi dostępnymi innych obwodów ani z ziemią.</a:t>
            </a:r>
          </a:p>
          <a:p>
            <a:pPr marL="0" indent="0">
              <a:buNone/>
            </a:pPr>
            <a:r>
              <a:rPr lang="pl-PL" dirty="0">
                <a:solidFill>
                  <a:schemeClr val="bg1"/>
                </a:solidFill>
              </a:rPr>
              <a:t>Separacja elektryczna powinna być ograniczona do zasilania jednego odbiornika elektrycznego bo tylko wtedy jest środkiem ochrony przeciwporażeniowej który może być powszechnie stosowany.</a:t>
            </a:r>
          </a:p>
        </p:txBody>
      </p:sp>
      <p:sp>
        <p:nvSpPr>
          <p:cNvPr id="12" name="Tytuł 1">
            <a:extLst>
              <a:ext uri="{FF2B5EF4-FFF2-40B4-BE49-F238E27FC236}">
                <a16:creationId xmlns:a16="http://schemas.microsoft.com/office/drawing/2014/main" id="{FF104A4F-31C8-412A-BCEA-78C1FD4B1F6E}"/>
              </a:ext>
            </a:extLst>
          </p:cNvPr>
          <p:cNvSpPr>
            <a:spLocks noGrp="1"/>
          </p:cNvSpPr>
          <p:nvPr>
            <p:ph type="title"/>
          </p:nvPr>
        </p:nvSpPr>
        <p:spPr>
          <a:xfrm>
            <a:off x="1141413" y="619125"/>
            <a:ext cx="9906000" cy="1477963"/>
          </a:xfrm>
        </p:spPr>
        <p:txBody>
          <a:bodyPr>
            <a:normAutofit/>
          </a:bodyPr>
          <a:lstStyle/>
          <a:p>
            <a:r>
              <a:rPr lang="pl-PL" sz="2800" dirty="0">
                <a:solidFill>
                  <a:srgbClr val="002060"/>
                </a:solidFill>
              </a:rPr>
              <a:t>11.</a:t>
            </a:r>
            <a:r>
              <a:rPr lang="pl-PL" dirty="0">
                <a:solidFill>
                  <a:srgbClr val="002060"/>
                </a:solidFill>
              </a:rPr>
              <a:t> </a:t>
            </a:r>
            <a:r>
              <a:rPr lang="pl-PL" sz="2800" dirty="0">
                <a:solidFill>
                  <a:srgbClr val="002060"/>
                </a:solidFill>
              </a:rPr>
              <a:t>Ochrona przeciwporażeniowa - Separacja elektryczna</a:t>
            </a:r>
            <a:br>
              <a:rPr lang="pl-PL" dirty="0">
                <a:solidFill>
                  <a:srgbClr val="002060"/>
                </a:solidFill>
              </a:rPr>
            </a:br>
            <a:r>
              <a:rPr lang="pl-PL" sz="2200" dirty="0">
                <a:solidFill>
                  <a:srgbClr val="002060"/>
                </a:solidFill>
              </a:rPr>
              <a:t>11.1. separacja elektryczna dla zasilania pojedynczego odbiornika</a:t>
            </a:r>
          </a:p>
        </p:txBody>
      </p:sp>
    </p:spTree>
    <p:extLst>
      <p:ext uri="{BB962C8B-B14F-4D97-AF65-F5344CB8AC3E}">
        <p14:creationId xmlns:p14="http://schemas.microsoft.com/office/powerpoint/2010/main" val="129846217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zawartości 6">
            <a:extLst>
              <a:ext uri="{FF2B5EF4-FFF2-40B4-BE49-F238E27FC236}">
                <a16:creationId xmlns:a16="http://schemas.microsoft.com/office/drawing/2014/main" id="{D9FF6919-B502-4360-9783-D29E8311CE2A}"/>
              </a:ext>
            </a:extLst>
          </p:cNvPr>
          <p:cNvPicPr>
            <a:picLocks noGrp="1" noChangeAspect="1"/>
          </p:cNvPicPr>
          <p:nvPr>
            <p:ph idx="1"/>
          </p:nvPr>
        </p:nvPicPr>
        <p:blipFill>
          <a:blip r:embed="rId2"/>
          <a:stretch>
            <a:fillRect/>
          </a:stretch>
        </p:blipFill>
        <p:spPr>
          <a:xfrm>
            <a:off x="1345079" y="1958998"/>
            <a:ext cx="9905998" cy="4632302"/>
          </a:xfrm>
          <a:prstGeom prst="rect">
            <a:avLst/>
          </a:prstGeom>
        </p:spPr>
      </p:pic>
      <p:sp>
        <p:nvSpPr>
          <p:cNvPr id="11" name="Tytuł 1">
            <a:extLst>
              <a:ext uri="{FF2B5EF4-FFF2-40B4-BE49-F238E27FC236}">
                <a16:creationId xmlns:a16="http://schemas.microsoft.com/office/drawing/2014/main" id="{95287BB4-73E7-4A63-95F7-FECC6958E608}"/>
              </a:ext>
            </a:extLst>
          </p:cNvPr>
          <p:cNvSpPr>
            <a:spLocks noGrp="1"/>
          </p:cNvSpPr>
          <p:nvPr>
            <p:ph type="title"/>
          </p:nvPr>
        </p:nvSpPr>
        <p:spPr>
          <a:xfrm>
            <a:off x="1141413" y="619125"/>
            <a:ext cx="9906000" cy="1477963"/>
          </a:xfrm>
        </p:spPr>
        <p:txBody>
          <a:bodyPr>
            <a:normAutofit/>
          </a:bodyPr>
          <a:lstStyle/>
          <a:p>
            <a:r>
              <a:rPr lang="pl-PL" sz="2800" dirty="0">
                <a:solidFill>
                  <a:srgbClr val="002060"/>
                </a:solidFill>
              </a:rPr>
              <a:t>11</a:t>
            </a:r>
            <a:r>
              <a:rPr lang="pl-PL" dirty="0">
                <a:solidFill>
                  <a:srgbClr val="002060"/>
                </a:solidFill>
              </a:rPr>
              <a:t>. </a:t>
            </a:r>
            <a:r>
              <a:rPr lang="pl-PL" sz="2800" dirty="0">
                <a:solidFill>
                  <a:srgbClr val="002060"/>
                </a:solidFill>
              </a:rPr>
              <a:t>Ochrona przeciwporażeniowa - Separacja elektryczna</a:t>
            </a:r>
            <a:br>
              <a:rPr lang="pl-PL" dirty="0">
                <a:solidFill>
                  <a:srgbClr val="002060"/>
                </a:solidFill>
              </a:rPr>
            </a:br>
            <a:r>
              <a:rPr lang="pl-PL" sz="2200" dirty="0">
                <a:solidFill>
                  <a:srgbClr val="002060"/>
                </a:solidFill>
              </a:rPr>
              <a:t>11.1. separacja elektryczna dla zasilania pojedynczego odbiornika</a:t>
            </a:r>
          </a:p>
        </p:txBody>
      </p:sp>
    </p:spTree>
    <p:extLst>
      <p:ext uri="{BB962C8B-B14F-4D97-AF65-F5344CB8AC3E}">
        <p14:creationId xmlns:p14="http://schemas.microsoft.com/office/powerpoint/2010/main" val="185835937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5404954-D445-4789-A094-EAA6F3DFD44A}"/>
              </a:ext>
            </a:extLst>
          </p:cNvPr>
          <p:cNvSpPr>
            <a:spLocks noGrp="1"/>
          </p:cNvSpPr>
          <p:nvPr>
            <p:ph idx="1"/>
          </p:nvPr>
        </p:nvSpPr>
        <p:spPr>
          <a:xfrm>
            <a:off x="1141412" y="2249487"/>
            <a:ext cx="9905999" cy="3798888"/>
          </a:xfrm>
        </p:spPr>
        <p:txBody>
          <a:bodyPr>
            <a:normAutofit lnSpcReduction="10000"/>
          </a:bodyPr>
          <a:lstStyle/>
          <a:p>
            <a:pPr marL="0" indent="0">
              <a:buNone/>
            </a:pPr>
            <a:r>
              <a:rPr lang="pl-PL" dirty="0">
                <a:solidFill>
                  <a:schemeClr val="bg1"/>
                </a:solidFill>
              </a:rPr>
              <a:t>W obwodzie separowanym nie ma punktu uziemionego, więc w przypadku dotyku jednej części pod napięciem nie dochodzi do przepływu prądu przez ciało człowieka do ziemi, bo obwód nie jest zamknięty. Porażenie nastąpiłoby dopiero w przypadku jednoczesnego dotyku dwóch punktów obwodu będących pod różnym potencjałem. Pojedyncze uszkodzenie nie jest niebezpieczne i nie daje objawów uszkodzenia. Niebezpieczeństwo porażenia może nastąpić w przypadku zastosowania separacji elektrycznej dla więcej niż jednego odbiornika, kiedy uszkodzenie z różnych biegunów napięcia może nastąpić w różnych odbiornikach. </a:t>
            </a:r>
          </a:p>
        </p:txBody>
      </p:sp>
      <p:sp>
        <p:nvSpPr>
          <p:cNvPr id="7" name="Tytuł 1">
            <a:extLst>
              <a:ext uri="{FF2B5EF4-FFF2-40B4-BE49-F238E27FC236}">
                <a16:creationId xmlns:a16="http://schemas.microsoft.com/office/drawing/2014/main" id="{74A83DFB-AE59-41CF-B9E9-624A59B34D7A}"/>
              </a:ext>
            </a:extLst>
          </p:cNvPr>
          <p:cNvSpPr>
            <a:spLocks noGrp="1"/>
          </p:cNvSpPr>
          <p:nvPr>
            <p:ph type="title"/>
          </p:nvPr>
        </p:nvSpPr>
        <p:spPr>
          <a:xfrm>
            <a:off x="1141413" y="619125"/>
            <a:ext cx="9906000" cy="1477963"/>
          </a:xfrm>
        </p:spPr>
        <p:txBody>
          <a:bodyPr>
            <a:normAutofit/>
          </a:bodyPr>
          <a:lstStyle/>
          <a:p>
            <a:r>
              <a:rPr lang="pl-PL" sz="2800" dirty="0">
                <a:solidFill>
                  <a:srgbClr val="002060"/>
                </a:solidFill>
              </a:rPr>
              <a:t>11.</a:t>
            </a:r>
            <a:r>
              <a:rPr lang="pl-PL" dirty="0">
                <a:solidFill>
                  <a:srgbClr val="002060"/>
                </a:solidFill>
              </a:rPr>
              <a:t> </a:t>
            </a:r>
            <a:r>
              <a:rPr lang="pl-PL" sz="2800" dirty="0">
                <a:solidFill>
                  <a:srgbClr val="002060"/>
                </a:solidFill>
              </a:rPr>
              <a:t>Ochrona przeciwporażeniowa - Separacja elektryczna</a:t>
            </a:r>
            <a:br>
              <a:rPr lang="pl-PL" dirty="0">
                <a:solidFill>
                  <a:srgbClr val="002060"/>
                </a:solidFill>
              </a:rPr>
            </a:br>
            <a:r>
              <a:rPr lang="pl-PL" sz="2200" dirty="0">
                <a:solidFill>
                  <a:srgbClr val="002060"/>
                </a:solidFill>
              </a:rPr>
              <a:t>11.1. separacja elektryczna dla zasilania pojedynczego odbiornika</a:t>
            </a:r>
          </a:p>
        </p:txBody>
      </p:sp>
    </p:spTree>
    <p:extLst>
      <p:ext uri="{BB962C8B-B14F-4D97-AF65-F5344CB8AC3E}">
        <p14:creationId xmlns:p14="http://schemas.microsoft.com/office/powerpoint/2010/main" val="581083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A8C30F2-8A6D-4C89-9A0A-966CE65F29D7}"/>
              </a:ext>
            </a:extLst>
          </p:cNvPr>
          <p:cNvSpPr>
            <a:spLocks noGrp="1"/>
          </p:cNvSpPr>
          <p:nvPr>
            <p:ph idx="1"/>
          </p:nvPr>
        </p:nvSpPr>
        <p:spPr/>
        <p:txBody>
          <a:bodyPr/>
          <a:lstStyle/>
          <a:p>
            <a:pPr>
              <a:buSzPct val="100000"/>
            </a:pPr>
            <a:r>
              <a:rPr lang="pl-PL" dirty="0">
                <a:solidFill>
                  <a:schemeClr val="bg1"/>
                </a:solidFill>
              </a:rPr>
              <a:t>Pomiar energii czynnej w układzie bezpośrednim.</a:t>
            </a:r>
          </a:p>
          <a:p>
            <a:pPr marL="0" indent="0">
              <a:buNone/>
            </a:pPr>
            <a:endParaRPr lang="pl-PL" dirty="0"/>
          </a:p>
        </p:txBody>
      </p:sp>
      <p:pic>
        <p:nvPicPr>
          <p:cNvPr id="4" name="Obraz 3">
            <a:extLst>
              <a:ext uri="{FF2B5EF4-FFF2-40B4-BE49-F238E27FC236}">
                <a16:creationId xmlns:a16="http://schemas.microsoft.com/office/drawing/2014/main" id="{D892F2A2-4BFF-402A-83C8-68DCCC590199}"/>
              </a:ext>
            </a:extLst>
          </p:cNvPr>
          <p:cNvPicPr>
            <a:picLocks noChangeAspect="1"/>
          </p:cNvPicPr>
          <p:nvPr/>
        </p:nvPicPr>
        <p:blipFill>
          <a:blip r:embed="rId2"/>
          <a:stretch>
            <a:fillRect/>
          </a:stretch>
        </p:blipFill>
        <p:spPr>
          <a:xfrm>
            <a:off x="3568628" y="2857474"/>
            <a:ext cx="3953024" cy="3740549"/>
          </a:xfrm>
          <a:prstGeom prst="rect">
            <a:avLst/>
          </a:prstGeom>
        </p:spPr>
      </p:pic>
      <p:sp>
        <p:nvSpPr>
          <p:cNvPr id="10" name="Tytuł 1">
            <a:extLst>
              <a:ext uri="{FF2B5EF4-FFF2-40B4-BE49-F238E27FC236}">
                <a16:creationId xmlns:a16="http://schemas.microsoft.com/office/drawing/2014/main" id="{0E14C73A-8CF0-4DFD-9D3B-C3FA39F3A6C2}"/>
              </a:ext>
            </a:extLst>
          </p:cNvPr>
          <p:cNvSpPr>
            <a:spLocks noGrp="1"/>
          </p:cNvSpPr>
          <p:nvPr>
            <p:ph type="title"/>
          </p:nvPr>
        </p:nvSpPr>
        <p:spPr>
          <a:xfrm>
            <a:off x="1141413" y="619125"/>
            <a:ext cx="9999338" cy="1477963"/>
          </a:xfrm>
        </p:spPr>
        <p:txBody>
          <a:bodyPr>
            <a:normAutofit/>
          </a:bodyPr>
          <a:lstStyle/>
          <a:p>
            <a:pPr marL="514350" indent="-514350">
              <a:buFont typeface="+mj-lt"/>
              <a:buAutoNum type="arabicPeriod" startAt="2"/>
            </a:pPr>
            <a:r>
              <a:rPr lang="pl-PL" sz="2800" b="1" dirty="0">
                <a:solidFill>
                  <a:srgbClr val="002060"/>
                </a:solidFill>
              </a:rPr>
              <a:t>Podział Pomiarów elektrycznych ze względu na cel</a:t>
            </a:r>
            <a:br>
              <a:rPr lang="pl-PL" sz="2800" b="1" dirty="0">
                <a:solidFill>
                  <a:srgbClr val="002060"/>
                </a:solidFill>
              </a:rPr>
            </a:br>
            <a:r>
              <a:rPr lang="pl-PL" sz="2000" b="1" dirty="0">
                <a:solidFill>
                  <a:srgbClr val="002060"/>
                </a:solidFill>
              </a:rPr>
              <a:t>2.1. Bieżące monitorowanie i kontrolowanie parametrów pracy urządzeń i instalacji elektrycznych</a:t>
            </a:r>
          </a:p>
        </p:txBody>
      </p:sp>
    </p:spTree>
    <p:extLst>
      <p:ext uri="{BB962C8B-B14F-4D97-AF65-F5344CB8AC3E}">
        <p14:creationId xmlns:p14="http://schemas.microsoft.com/office/powerpoint/2010/main" val="248502389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83AC846-417B-4E79-B512-456545F6A4CE}"/>
              </a:ext>
            </a:extLst>
          </p:cNvPr>
          <p:cNvSpPr>
            <a:spLocks noGrp="1"/>
          </p:cNvSpPr>
          <p:nvPr>
            <p:ph idx="1"/>
          </p:nvPr>
        </p:nvSpPr>
        <p:spPr/>
        <p:txBody>
          <a:bodyPr>
            <a:normAutofit/>
          </a:bodyPr>
          <a:lstStyle/>
          <a:p>
            <a:pPr marL="0" indent="0">
              <a:buNone/>
            </a:pPr>
            <a:r>
              <a:rPr lang="pl-PL" dirty="0">
                <a:solidFill>
                  <a:schemeClr val="bg1"/>
                </a:solidFill>
              </a:rPr>
              <a:t>Aby nie dopuścić do wystąpienia różnych potencjałów na różnych obudowach odbiorników w przypadku gdy więcej niż jeden odbiornik elektryczny jest zasilany z obwodu separowanego, należy zastosować nieuziemione połączenia wyrównawcze miejscowe, łączące części przewodzące dostępne tych odbiorników. Takie połączenia nie powinny być przyłączone do przewodów ochronnych lub części przewodzących dostępnych innych obwodów lub jakiejkolwiek części przewodzącej obcej.</a:t>
            </a:r>
          </a:p>
        </p:txBody>
      </p:sp>
      <p:sp>
        <p:nvSpPr>
          <p:cNvPr id="4" name="Tytuł 1">
            <a:extLst>
              <a:ext uri="{FF2B5EF4-FFF2-40B4-BE49-F238E27FC236}">
                <a16:creationId xmlns:a16="http://schemas.microsoft.com/office/drawing/2014/main" id="{240A5B73-C5A6-4135-B77C-7165A9BB9B4D}"/>
              </a:ext>
            </a:extLst>
          </p:cNvPr>
          <p:cNvSpPr>
            <a:spLocks noGrp="1"/>
          </p:cNvSpPr>
          <p:nvPr>
            <p:ph type="title"/>
          </p:nvPr>
        </p:nvSpPr>
        <p:spPr>
          <a:xfrm>
            <a:off x="1141413" y="619125"/>
            <a:ext cx="9906000" cy="1477963"/>
          </a:xfrm>
        </p:spPr>
        <p:txBody>
          <a:bodyPr>
            <a:normAutofit/>
          </a:bodyPr>
          <a:lstStyle/>
          <a:p>
            <a:r>
              <a:rPr lang="pl-PL" sz="2800" dirty="0">
                <a:solidFill>
                  <a:srgbClr val="002060"/>
                </a:solidFill>
              </a:rPr>
              <a:t>11.</a:t>
            </a:r>
            <a:r>
              <a:rPr lang="pl-PL" dirty="0">
                <a:solidFill>
                  <a:srgbClr val="002060"/>
                </a:solidFill>
              </a:rPr>
              <a:t> </a:t>
            </a:r>
            <a:r>
              <a:rPr lang="pl-PL" sz="2800" dirty="0">
                <a:solidFill>
                  <a:srgbClr val="002060"/>
                </a:solidFill>
              </a:rPr>
              <a:t>Ochrona przeciwporażeniowa - Separacja elektryczna</a:t>
            </a:r>
            <a:br>
              <a:rPr lang="pl-PL" sz="2800" dirty="0">
                <a:solidFill>
                  <a:srgbClr val="002060"/>
                </a:solidFill>
              </a:rPr>
            </a:br>
            <a:r>
              <a:rPr lang="pl-PL" sz="2200" dirty="0">
                <a:solidFill>
                  <a:srgbClr val="002060"/>
                </a:solidFill>
              </a:rPr>
              <a:t>11.2. separacja elektryczna dla zasilania więcej niż jednego odbiornika</a:t>
            </a:r>
          </a:p>
        </p:txBody>
      </p:sp>
    </p:spTree>
    <p:extLst>
      <p:ext uri="{BB962C8B-B14F-4D97-AF65-F5344CB8AC3E}">
        <p14:creationId xmlns:p14="http://schemas.microsoft.com/office/powerpoint/2010/main" val="410177689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9BE4BAB-20A9-430D-9850-110E9ECB8258}"/>
              </a:ext>
            </a:extLst>
          </p:cNvPr>
          <p:cNvSpPr>
            <a:spLocks noGrp="1"/>
          </p:cNvSpPr>
          <p:nvPr>
            <p:ph idx="1"/>
          </p:nvPr>
        </p:nvSpPr>
        <p:spPr>
          <a:xfrm>
            <a:off x="876300" y="3657717"/>
            <a:ext cx="2771775" cy="2206392"/>
          </a:xfrm>
        </p:spPr>
        <p:txBody>
          <a:bodyPr>
            <a:normAutofit/>
          </a:bodyPr>
          <a:lstStyle/>
          <a:p>
            <a:pPr marL="0" indent="0">
              <a:buNone/>
            </a:pPr>
            <a:r>
              <a:rPr lang="pl-PL" sz="2000" dirty="0">
                <a:solidFill>
                  <a:schemeClr val="bg1"/>
                </a:solidFill>
              </a:rPr>
              <a:t>Separacja ochronna dwóch lub więcej urządzeń – wymagane nieuziemione połączenia wyrównawcze miejscowe</a:t>
            </a:r>
          </a:p>
        </p:txBody>
      </p:sp>
      <p:pic>
        <p:nvPicPr>
          <p:cNvPr id="4" name="Obraz 3">
            <a:extLst>
              <a:ext uri="{FF2B5EF4-FFF2-40B4-BE49-F238E27FC236}">
                <a16:creationId xmlns:a16="http://schemas.microsoft.com/office/drawing/2014/main" id="{F76F27CF-F1EA-4754-8AA9-F7BA3861E015}"/>
              </a:ext>
            </a:extLst>
          </p:cNvPr>
          <p:cNvPicPr>
            <a:picLocks noChangeAspect="1"/>
          </p:cNvPicPr>
          <p:nvPr/>
        </p:nvPicPr>
        <p:blipFill>
          <a:blip r:embed="rId2"/>
          <a:stretch>
            <a:fillRect/>
          </a:stretch>
        </p:blipFill>
        <p:spPr>
          <a:xfrm>
            <a:off x="3522757" y="2005481"/>
            <a:ext cx="7388316" cy="4738219"/>
          </a:xfrm>
          <a:prstGeom prst="rect">
            <a:avLst/>
          </a:prstGeom>
        </p:spPr>
      </p:pic>
      <p:sp>
        <p:nvSpPr>
          <p:cNvPr id="9" name="Tytuł 1">
            <a:extLst>
              <a:ext uri="{FF2B5EF4-FFF2-40B4-BE49-F238E27FC236}">
                <a16:creationId xmlns:a16="http://schemas.microsoft.com/office/drawing/2014/main" id="{0D448815-A91F-48A2-8DDF-085317749616}"/>
              </a:ext>
            </a:extLst>
          </p:cNvPr>
          <p:cNvSpPr>
            <a:spLocks noGrp="1"/>
          </p:cNvSpPr>
          <p:nvPr>
            <p:ph type="title"/>
          </p:nvPr>
        </p:nvSpPr>
        <p:spPr>
          <a:xfrm>
            <a:off x="1141413" y="619125"/>
            <a:ext cx="9906000" cy="1477963"/>
          </a:xfrm>
        </p:spPr>
        <p:txBody>
          <a:bodyPr>
            <a:normAutofit/>
          </a:bodyPr>
          <a:lstStyle/>
          <a:p>
            <a:r>
              <a:rPr lang="pl-PL" sz="2800" dirty="0">
                <a:solidFill>
                  <a:srgbClr val="002060"/>
                </a:solidFill>
              </a:rPr>
              <a:t>11. Ochrona przeciwporażeniowa - Separacja elektryczna</a:t>
            </a:r>
            <a:br>
              <a:rPr lang="pl-PL" sz="2800" dirty="0">
                <a:solidFill>
                  <a:srgbClr val="002060"/>
                </a:solidFill>
              </a:rPr>
            </a:br>
            <a:r>
              <a:rPr lang="pl-PL" sz="2200" dirty="0">
                <a:solidFill>
                  <a:srgbClr val="002060"/>
                </a:solidFill>
              </a:rPr>
              <a:t>11.2. separacja elektryczna dla zasilania więcej niż jednego odbiornika</a:t>
            </a:r>
          </a:p>
        </p:txBody>
      </p:sp>
    </p:spTree>
    <p:extLst>
      <p:ext uri="{BB962C8B-B14F-4D97-AF65-F5344CB8AC3E}">
        <p14:creationId xmlns:p14="http://schemas.microsoft.com/office/powerpoint/2010/main" val="358994931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BF5ED05-26BD-4D82-BCDC-C0D6558AF635}"/>
              </a:ext>
            </a:extLst>
          </p:cNvPr>
          <p:cNvSpPr>
            <a:spLocks noGrp="1"/>
          </p:cNvSpPr>
          <p:nvPr>
            <p:ph idx="1"/>
          </p:nvPr>
        </p:nvSpPr>
        <p:spPr>
          <a:xfrm>
            <a:off x="1141412" y="2249487"/>
            <a:ext cx="9905999" cy="3817938"/>
          </a:xfrm>
        </p:spPr>
        <p:txBody>
          <a:bodyPr>
            <a:noAutofit/>
          </a:bodyPr>
          <a:lstStyle/>
          <a:p>
            <a:pPr marL="0" indent="0">
              <a:buNone/>
            </a:pPr>
            <a:r>
              <a:rPr lang="pl-PL" dirty="0">
                <a:solidFill>
                  <a:schemeClr val="bg1"/>
                </a:solidFill>
              </a:rPr>
              <a:t>Nieuziemione połączenia wyrównawcze miejscowe między częściami przewodzącymi dostępnymi wszelkich urządzeń w obwodzie separowanym pełnią  następującą rolę: </a:t>
            </a:r>
          </a:p>
          <a:p>
            <a:pPr>
              <a:buSzPct val="100000"/>
            </a:pPr>
            <a:r>
              <a:rPr lang="pl-PL" dirty="0">
                <a:solidFill>
                  <a:schemeClr val="bg1"/>
                </a:solidFill>
              </a:rPr>
              <a:t>nie dopuszczają do wyczuwalnej różnicy potencjałów między częściami jednocześnie dostępnymi, </a:t>
            </a:r>
          </a:p>
          <a:p>
            <a:pPr>
              <a:buSzPct val="100000"/>
            </a:pPr>
            <a:r>
              <a:rPr lang="pl-PL" dirty="0">
                <a:solidFill>
                  <a:schemeClr val="bg1"/>
                </a:solidFill>
              </a:rPr>
              <a:t>tworzą metaliczną pętlę prądu zwarcia dwumiejscowego, dzięki czemu drugie uszkodzenie izolacji podstawowej wywołuje zwarcie wielkoprądowe, wyłączane przez zabezpieczenia nadprądowe. </a:t>
            </a:r>
          </a:p>
        </p:txBody>
      </p:sp>
      <p:sp>
        <p:nvSpPr>
          <p:cNvPr id="7" name="Tytuł 1">
            <a:extLst>
              <a:ext uri="{FF2B5EF4-FFF2-40B4-BE49-F238E27FC236}">
                <a16:creationId xmlns:a16="http://schemas.microsoft.com/office/drawing/2014/main" id="{A01DDEE3-F7B2-4638-9BB7-10C304CD3663}"/>
              </a:ext>
            </a:extLst>
          </p:cNvPr>
          <p:cNvSpPr>
            <a:spLocks noGrp="1"/>
          </p:cNvSpPr>
          <p:nvPr>
            <p:ph type="title"/>
          </p:nvPr>
        </p:nvSpPr>
        <p:spPr>
          <a:xfrm>
            <a:off x="1141413" y="619125"/>
            <a:ext cx="9906000" cy="1477963"/>
          </a:xfrm>
        </p:spPr>
        <p:txBody>
          <a:bodyPr>
            <a:normAutofit/>
          </a:bodyPr>
          <a:lstStyle/>
          <a:p>
            <a:r>
              <a:rPr lang="pl-PL" sz="2800" dirty="0">
                <a:solidFill>
                  <a:srgbClr val="002060"/>
                </a:solidFill>
              </a:rPr>
              <a:t>11. Ochrona przeciwporażeniowa - Separacja elektryczna</a:t>
            </a:r>
            <a:br>
              <a:rPr lang="pl-PL" sz="2800" dirty="0">
                <a:solidFill>
                  <a:srgbClr val="002060"/>
                </a:solidFill>
              </a:rPr>
            </a:br>
            <a:r>
              <a:rPr lang="pl-PL" sz="2200" dirty="0">
                <a:solidFill>
                  <a:srgbClr val="002060"/>
                </a:solidFill>
              </a:rPr>
              <a:t>11.2. separacja elektryczna dla zasilania więcej niż jednego odbiornika</a:t>
            </a:r>
          </a:p>
        </p:txBody>
      </p:sp>
    </p:spTree>
    <p:extLst>
      <p:ext uri="{BB962C8B-B14F-4D97-AF65-F5344CB8AC3E}">
        <p14:creationId xmlns:p14="http://schemas.microsoft.com/office/powerpoint/2010/main" val="3949331790"/>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8D1CDA3-F3B2-467B-A688-0B50ECC3281A}"/>
              </a:ext>
            </a:extLst>
          </p:cNvPr>
          <p:cNvSpPr>
            <a:spLocks noGrp="1"/>
          </p:cNvSpPr>
          <p:nvPr>
            <p:ph idx="1"/>
          </p:nvPr>
        </p:nvSpPr>
        <p:spPr/>
        <p:txBody>
          <a:bodyPr/>
          <a:lstStyle/>
          <a:p>
            <a:pPr marL="0" indent="0">
              <a:buNone/>
            </a:pPr>
            <a:r>
              <a:rPr lang="pl-PL" dirty="0">
                <a:solidFill>
                  <a:schemeClr val="bg1"/>
                </a:solidFill>
              </a:rPr>
              <a:t>W przypadku podwójnego zwarcia dwóch części przewodzących dostępnych z przewodami o różnej biegunowości, jak to pokazano na rysunku, urządzenie zabezpieczające powinno zapewnić samoczynne wyłączenie zasilania w czasie nie dłuższym od podanego w tabeli 2 i 3. </a:t>
            </a:r>
          </a:p>
        </p:txBody>
      </p:sp>
      <p:sp>
        <p:nvSpPr>
          <p:cNvPr id="7" name="Tytuł 1">
            <a:extLst>
              <a:ext uri="{FF2B5EF4-FFF2-40B4-BE49-F238E27FC236}">
                <a16:creationId xmlns:a16="http://schemas.microsoft.com/office/drawing/2014/main" id="{E1925C8D-E4EE-4108-A782-A01B24B65C19}"/>
              </a:ext>
            </a:extLst>
          </p:cNvPr>
          <p:cNvSpPr>
            <a:spLocks noGrp="1"/>
          </p:cNvSpPr>
          <p:nvPr>
            <p:ph type="title"/>
          </p:nvPr>
        </p:nvSpPr>
        <p:spPr>
          <a:xfrm>
            <a:off x="1141413" y="619125"/>
            <a:ext cx="9906000" cy="1477963"/>
          </a:xfrm>
        </p:spPr>
        <p:txBody>
          <a:bodyPr>
            <a:normAutofit/>
          </a:bodyPr>
          <a:lstStyle/>
          <a:p>
            <a:r>
              <a:rPr lang="pl-PL" sz="2800" dirty="0">
                <a:solidFill>
                  <a:srgbClr val="002060"/>
                </a:solidFill>
              </a:rPr>
              <a:t>11.</a:t>
            </a:r>
            <a:r>
              <a:rPr lang="pl-PL" dirty="0">
                <a:solidFill>
                  <a:srgbClr val="002060"/>
                </a:solidFill>
              </a:rPr>
              <a:t> </a:t>
            </a:r>
            <a:r>
              <a:rPr lang="pl-PL" sz="2800" dirty="0">
                <a:solidFill>
                  <a:srgbClr val="002060"/>
                </a:solidFill>
              </a:rPr>
              <a:t>Ochrona przeciwporażeniowa - Separacja elektryczna</a:t>
            </a:r>
            <a:br>
              <a:rPr lang="pl-PL" sz="2800" dirty="0">
                <a:solidFill>
                  <a:srgbClr val="002060"/>
                </a:solidFill>
              </a:rPr>
            </a:br>
            <a:r>
              <a:rPr lang="pl-PL" sz="2200" dirty="0">
                <a:solidFill>
                  <a:srgbClr val="002060"/>
                </a:solidFill>
              </a:rPr>
              <a:t>11.2. separacja elektryczna dla zasilania więcej niż jednego odbiornika</a:t>
            </a:r>
          </a:p>
        </p:txBody>
      </p:sp>
    </p:spTree>
    <p:extLst>
      <p:ext uri="{BB962C8B-B14F-4D97-AF65-F5344CB8AC3E}">
        <p14:creationId xmlns:p14="http://schemas.microsoft.com/office/powerpoint/2010/main" val="178689542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24E71976-BB51-47CA-A2C1-510CFC7F6E5B}"/>
              </a:ext>
            </a:extLst>
          </p:cNvPr>
          <p:cNvSpPr>
            <a:spLocks noGrp="1"/>
          </p:cNvSpPr>
          <p:nvPr>
            <p:ph type="title"/>
          </p:nvPr>
        </p:nvSpPr>
        <p:spPr>
          <a:xfrm>
            <a:off x="1768151" y="2910179"/>
            <a:ext cx="9906000" cy="1477963"/>
          </a:xfrm>
        </p:spPr>
        <p:txBody>
          <a:bodyPr>
            <a:normAutofit/>
          </a:bodyPr>
          <a:lstStyle/>
          <a:p>
            <a:pPr marL="742950" indent="-742950" algn="ctr">
              <a:buFont typeface="+mj-lt"/>
              <a:buAutoNum type="arabicPeriod" startAt="12"/>
            </a:pPr>
            <a:r>
              <a:rPr lang="pl-PL" b="1" dirty="0">
                <a:solidFill>
                  <a:srgbClr val="002060"/>
                </a:solidFill>
              </a:rPr>
              <a:t>Ochrona przeciwporażeniowa  </a:t>
            </a:r>
            <a:r>
              <a:rPr lang="pl-PL" sz="2800" b="1" dirty="0">
                <a:solidFill>
                  <a:srgbClr val="002060"/>
                </a:solidFill>
              </a:rPr>
              <a:t>izolowanie stanowiska</a:t>
            </a:r>
            <a:br>
              <a:rPr lang="pl-PL" b="1" dirty="0">
                <a:solidFill>
                  <a:srgbClr val="002060"/>
                </a:solidFill>
              </a:rPr>
            </a:br>
            <a:endParaRPr lang="pl-PL" sz="2200" b="1" dirty="0">
              <a:solidFill>
                <a:srgbClr val="002060"/>
              </a:solidFill>
            </a:endParaRPr>
          </a:p>
        </p:txBody>
      </p:sp>
    </p:spTree>
    <p:extLst>
      <p:ext uri="{BB962C8B-B14F-4D97-AF65-F5344CB8AC3E}">
        <p14:creationId xmlns:p14="http://schemas.microsoft.com/office/powerpoint/2010/main" val="370126092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87DDC8F-95DA-4D95-B29A-8D0B0D4071CD}"/>
              </a:ext>
            </a:extLst>
          </p:cNvPr>
          <p:cNvSpPr>
            <a:spLocks noGrp="1"/>
          </p:cNvSpPr>
          <p:nvPr>
            <p:ph type="title"/>
          </p:nvPr>
        </p:nvSpPr>
        <p:spPr/>
        <p:txBody>
          <a:bodyPr/>
          <a:lstStyle/>
          <a:p>
            <a:pPr marL="742950" indent="-742950">
              <a:buFont typeface="+mj-lt"/>
              <a:buAutoNum type="arabicPeriod" startAt="12"/>
            </a:pPr>
            <a:r>
              <a:rPr lang="pl-PL" sz="2800" dirty="0">
                <a:solidFill>
                  <a:srgbClr val="002060"/>
                </a:solidFill>
              </a:rPr>
              <a:t>Ochrona przeciwporażeniowa </a:t>
            </a:r>
            <a:r>
              <a:rPr lang="pl-PL" dirty="0">
                <a:solidFill>
                  <a:srgbClr val="002060"/>
                </a:solidFill>
              </a:rPr>
              <a:t>– </a:t>
            </a:r>
            <a:r>
              <a:rPr lang="pl-PL" sz="2800" dirty="0">
                <a:solidFill>
                  <a:srgbClr val="002060"/>
                </a:solidFill>
              </a:rPr>
              <a:t>izolowanie</a:t>
            </a:r>
            <a:r>
              <a:rPr lang="pl-PL" dirty="0">
                <a:solidFill>
                  <a:srgbClr val="002060"/>
                </a:solidFill>
              </a:rPr>
              <a:t> </a:t>
            </a:r>
            <a:r>
              <a:rPr lang="pl-PL" sz="2800" dirty="0">
                <a:solidFill>
                  <a:srgbClr val="002060"/>
                </a:solidFill>
              </a:rPr>
              <a:t>stanowiska.</a:t>
            </a:r>
          </a:p>
        </p:txBody>
      </p:sp>
      <p:sp>
        <p:nvSpPr>
          <p:cNvPr id="3" name="Symbol zastępczy zawartości 2">
            <a:extLst>
              <a:ext uri="{FF2B5EF4-FFF2-40B4-BE49-F238E27FC236}">
                <a16:creationId xmlns:a16="http://schemas.microsoft.com/office/drawing/2014/main" id="{62C76EAE-282D-420D-8C48-E3AE9D5753D9}"/>
              </a:ext>
            </a:extLst>
          </p:cNvPr>
          <p:cNvSpPr>
            <a:spLocks noGrp="1"/>
          </p:cNvSpPr>
          <p:nvPr>
            <p:ph idx="1"/>
          </p:nvPr>
        </p:nvSpPr>
        <p:spPr>
          <a:xfrm>
            <a:off x="1141412" y="2249486"/>
            <a:ext cx="9905999" cy="3989995"/>
          </a:xfrm>
        </p:spPr>
        <p:txBody>
          <a:bodyPr>
            <a:normAutofit lnSpcReduction="10000"/>
          </a:bodyPr>
          <a:lstStyle/>
          <a:p>
            <a:pPr marL="0" indent="0">
              <a:buNone/>
            </a:pPr>
            <a:r>
              <a:rPr lang="pl-PL" b="1" dirty="0">
                <a:solidFill>
                  <a:schemeClr val="bg1"/>
                </a:solidFill>
              </a:rPr>
              <a:t>Izolowanie stanowiska</a:t>
            </a:r>
            <a:r>
              <a:rPr lang="pl-PL" dirty="0">
                <a:solidFill>
                  <a:schemeClr val="bg1"/>
                </a:solidFill>
              </a:rPr>
              <a:t> jest środkiem ochrony przeciwporażeniowej w ochronie przy uszkodzeniu, polegający na oddzieleniu osoby od potencjału ziemi za pomocą materiałów izolacyjnych. Ma to na celu uniemożliwienie przepływu prądu przez ciało człowieka do ziemi w przypadku dotknięcia części pod napięciem, na skutek uszkodzenia izolacji podstawowej części czynnych. Ma również zapobiegać jednoczesnemu dotykowi części, które mogą być o różnym potencjale, na skutek uszkodzenia izolacji podstawowej części czynnych. Wszystkie urządzenia elektryczne powinny spełniać wymagania jednego ze środków ochrony podstawowej. </a:t>
            </a:r>
          </a:p>
        </p:txBody>
      </p:sp>
    </p:spTree>
    <p:extLst>
      <p:ext uri="{BB962C8B-B14F-4D97-AF65-F5344CB8AC3E}">
        <p14:creationId xmlns:p14="http://schemas.microsoft.com/office/powerpoint/2010/main" val="355734313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30D8005-9331-47A2-824D-9D36C68B1B75}"/>
              </a:ext>
            </a:extLst>
          </p:cNvPr>
          <p:cNvSpPr>
            <a:spLocks noGrp="1"/>
          </p:cNvSpPr>
          <p:nvPr>
            <p:ph idx="1"/>
          </p:nvPr>
        </p:nvSpPr>
        <p:spPr/>
        <p:txBody>
          <a:bodyPr/>
          <a:lstStyle/>
          <a:p>
            <a:pPr marL="0" indent="0">
              <a:buNone/>
            </a:pPr>
            <a:r>
              <a:rPr lang="pl-PL" dirty="0">
                <a:solidFill>
                  <a:schemeClr val="bg1"/>
                </a:solidFill>
              </a:rPr>
              <a:t>Części przewodzące dostępne powinny być tak rozmieszczone, aby w normalnych warunkach osoby nie dotknęły jednocześnie - dwóch części przewodzących dostępnych, lub - części przewodzącej dostępnej i części przewodzącej obcej, jeżeli te części w wyniku uszkodzenia izolacji podstawowej lub części czynnej mogą znaleźć się pod różnymi potencjałami. Na izolowanym stanowisku nie powinno być przewodu ochronnego.</a:t>
            </a:r>
          </a:p>
        </p:txBody>
      </p:sp>
      <p:sp>
        <p:nvSpPr>
          <p:cNvPr id="4" name="Tytuł 1">
            <a:extLst>
              <a:ext uri="{FF2B5EF4-FFF2-40B4-BE49-F238E27FC236}">
                <a16:creationId xmlns:a16="http://schemas.microsoft.com/office/drawing/2014/main" id="{3D3BDD8B-A2C0-43BB-BABD-0D109A403DE8}"/>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2"/>
            </a:pPr>
            <a:r>
              <a:rPr lang="pl-PL" sz="2800" dirty="0">
                <a:solidFill>
                  <a:srgbClr val="002060"/>
                </a:solidFill>
              </a:rPr>
              <a:t>Ochrona przeciwporażeniowa – izolowanie stanowiska.</a:t>
            </a:r>
          </a:p>
        </p:txBody>
      </p:sp>
    </p:spTree>
    <p:extLst>
      <p:ext uri="{BB962C8B-B14F-4D97-AF65-F5344CB8AC3E}">
        <p14:creationId xmlns:p14="http://schemas.microsoft.com/office/powerpoint/2010/main" val="485922069"/>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8A401F1-6984-4837-ABB4-961E86E1EB3E}"/>
              </a:ext>
            </a:extLst>
          </p:cNvPr>
          <p:cNvSpPr>
            <a:spLocks noGrp="1"/>
          </p:cNvSpPr>
          <p:nvPr>
            <p:ph idx="1"/>
          </p:nvPr>
        </p:nvSpPr>
        <p:spPr/>
        <p:txBody>
          <a:bodyPr/>
          <a:lstStyle/>
          <a:p>
            <a:pPr marL="0" indent="0">
              <a:buNone/>
            </a:pPr>
            <a:r>
              <a:rPr lang="pl-PL" dirty="0">
                <a:solidFill>
                  <a:schemeClr val="bg1"/>
                </a:solidFill>
              </a:rPr>
              <a:t>Rezystancja izolacyjnych podłóg i ścian w każdym punkcie pomiaru nie powinna być mniejsza niż - 50 k</a:t>
            </a:r>
            <a:r>
              <a:rPr lang="pl-PL" dirty="0">
                <a:solidFill>
                  <a:schemeClr val="bg1"/>
                </a:solidFill>
                <a:sym typeface="Symbol" panose="05050102010706020507" pitchFamily="18" charset="2"/>
              </a:rPr>
              <a:t></a:t>
            </a:r>
            <a:r>
              <a:rPr lang="pl-PL" dirty="0">
                <a:solidFill>
                  <a:schemeClr val="bg1"/>
                </a:solidFill>
              </a:rPr>
              <a:t> , jeżeli nominalne napięcie instalacji nie przekracza 500 V, lub - 100 k</a:t>
            </a:r>
            <a:r>
              <a:rPr lang="pl-PL" dirty="0">
                <a:solidFill>
                  <a:schemeClr val="bg1"/>
                </a:solidFill>
                <a:sym typeface="Symbol" panose="05050102010706020507" pitchFamily="18" charset="2"/>
              </a:rPr>
              <a:t> </a:t>
            </a:r>
            <a:r>
              <a:rPr lang="pl-PL" dirty="0">
                <a:solidFill>
                  <a:schemeClr val="bg1"/>
                </a:solidFill>
              </a:rPr>
              <a:t>  jeżeli nominalne napięcie instalacji przekracza 500 V. Jeżeli w każdym punkcie rezystancja jest mniejsza od wymienionej wartości to ze względu na ochronę przed porażeniem elektrycznym podłogi i ściany są uważane za części przewodzące obce.</a:t>
            </a:r>
            <a:br>
              <a:rPr lang="pl-PL" dirty="0">
                <a:solidFill>
                  <a:schemeClr val="bg1"/>
                </a:solidFill>
              </a:rPr>
            </a:br>
            <a:endParaRPr lang="pl-PL" dirty="0">
              <a:solidFill>
                <a:schemeClr val="bg1"/>
              </a:solidFill>
            </a:endParaRPr>
          </a:p>
        </p:txBody>
      </p:sp>
      <p:sp>
        <p:nvSpPr>
          <p:cNvPr id="4" name="Tytuł 1">
            <a:extLst>
              <a:ext uri="{FF2B5EF4-FFF2-40B4-BE49-F238E27FC236}">
                <a16:creationId xmlns:a16="http://schemas.microsoft.com/office/drawing/2014/main" id="{DD9B82CB-B26D-4806-9F7E-105B28CDE57B}"/>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2"/>
            </a:pPr>
            <a:r>
              <a:rPr lang="pl-PL" sz="2800" dirty="0">
                <a:solidFill>
                  <a:srgbClr val="002060"/>
                </a:solidFill>
              </a:rPr>
              <a:t>Ochrona przeciwporażeniowa – izolowanie stanowiska.</a:t>
            </a:r>
          </a:p>
        </p:txBody>
      </p:sp>
    </p:spTree>
    <p:extLst>
      <p:ext uri="{BB962C8B-B14F-4D97-AF65-F5344CB8AC3E}">
        <p14:creationId xmlns:p14="http://schemas.microsoft.com/office/powerpoint/2010/main" val="128311122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9374B59-A304-479D-886F-E850DD0F7E09}"/>
              </a:ext>
            </a:extLst>
          </p:cNvPr>
          <p:cNvSpPr>
            <a:spLocks noGrp="1"/>
          </p:cNvSpPr>
          <p:nvPr>
            <p:ph idx="1"/>
          </p:nvPr>
        </p:nvSpPr>
        <p:spPr/>
        <p:txBody>
          <a:bodyPr/>
          <a:lstStyle/>
          <a:p>
            <a:pPr marL="0" indent="0">
              <a:buNone/>
            </a:pPr>
            <a:r>
              <a:rPr lang="pl-PL" dirty="0">
                <a:solidFill>
                  <a:schemeClr val="bg1"/>
                </a:solidFill>
              </a:rPr>
              <a:t>Do technicznej realizacji stosujemy </a:t>
            </a:r>
            <a:r>
              <a:rPr lang="pl-PL" dirty="0" err="1">
                <a:solidFill>
                  <a:schemeClr val="bg1"/>
                </a:solidFill>
              </a:rPr>
              <a:t>np</a:t>
            </a:r>
            <a:r>
              <a:rPr lang="pl-PL" dirty="0">
                <a:solidFill>
                  <a:schemeClr val="bg1"/>
                </a:solidFill>
              </a:rPr>
              <a:t>:</a:t>
            </a:r>
          </a:p>
          <a:p>
            <a:pPr>
              <a:buSzPct val="100000"/>
            </a:pPr>
            <a:r>
              <a:rPr lang="pl-PL" dirty="0">
                <a:solidFill>
                  <a:schemeClr val="bg1"/>
                </a:solidFill>
              </a:rPr>
              <a:t>Maty izolacyjne,</a:t>
            </a:r>
          </a:p>
          <a:p>
            <a:pPr>
              <a:buSzPct val="100000"/>
            </a:pPr>
            <a:r>
              <a:rPr lang="pl-PL" dirty="0">
                <a:solidFill>
                  <a:schemeClr val="bg1"/>
                </a:solidFill>
              </a:rPr>
              <a:t>Podesty i platformy izolacyjne.</a:t>
            </a:r>
          </a:p>
          <a:p>
            <a:pPr marL="0" indent="0">
              <a:buNone/>
            </a:pPr>
            <a:r>
              <a:rPr lang="pl-PL" dirty="0">
                <a:solidFill>
                  <a:schemeClr val="bg1"/>
                </a:solidFill>
              </a:rPr>
              <a:t>Izolowanie stanowiska jest środkiem ochrony stosowanym tylko wtedy, gdy instalacja jest pod nadzorem osób wykwalifikowanych lub poinstruowanych tak, że nieautoryzowane zmiany nie mogą być dokonywane.</a:t>
            </a:r>
          </a:p>
        </p:txBody>
      </p:sp>
      <p:sp>
        <p:nvSpPr>
          <p:cNvPr id="4" name="Tytuł 1">
            <a:extLst>
              <a:ext uri="{FF2B5EF4-FFF2-40B4-BE49-F238E27FC236}">
                <a16:creationId xmlns:a16="http://schemas.microsoft.com/office/drawing/2014/main" id="{1153DB32-0D6C-4E61-9FF2-55D85CB6AB16}"/>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2"/>
            </a:pPr>
            <a:r>
              <a:rPr lang="pl-PL" sz="2800" dirty="0">
                <a:solidFill>
                  <a:srgbClr val="002060"/>
                </a:solidFill>
              </a:rPr>
              <a:t>Ochrona przeciwporażeniowa – izolowanie stanowiska.</a:t>
            </a:r>
          </a:p>
        </p:txBody>
      </p:sp>
    </p:spTree>
    <p:extLst>
      <p:ext uri="{BB962C8B-B14F-4D97-AF65-F5344CB8AC3E}">
        <p14:creationId xmlns:p14="http://schemas.microsoft.com/office/powerpoint/2010/main" val="1479188250"/>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1">
            <a:extLst>
              <a:ext uri="{FF2B5EF4-FFF2-40B4-BE49-F238E27FC236}">
                <a16:creationId xmlns:a16="http://schemas.microsoft.com/office/drawing/2014/main" id="{6E60C313-3C2E-47D4-8C12-60C584AE92C5}"/>
              </a:ext>
            </a:extLst>
          </p:cNvPr>
          <p:cNvSpPr txBox="1">
            <a:spLocks/>
          </p:cNvSpPr>
          <p:nvPr/>
        </p:nvSpPr>
        <p:spPr>
          <a:xfrm>
            <a:off x="1433771" y="2484442"/>
            <a:ext cx="9905998" cy="14785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742950" indent="-742950" algn="ctr">
              <a:buFont typeface="+mj-lt"/>
              <a:buAutoNum type="arabicPeriod" startAt="13"/>
            </a:pPr>
            <a:r>
              <a:rPr lang="pl-PL" b="1" dirty="0">
                <a:solidFill>
                  <a:srgbClr val="002060"/>
                </a:solidFill>
              </a:rPr>
              <a:t>Ochrona przeciwporażeniowa </a:t>
            </a:r>
            <a:r>
              <a:rPr lang="pl-PL" sz="2800" b="1" dirty="0">
                <a:solidFill>
                  <a:srgbClr val="002060"/>
                </a:solidFill>
              </a:rPr>
              <a:t> nieuziemione połączenia wyrównawcze miejscowe.</a:t>
            </a:r>
          </a:p>
        </p:txBody>
      </p:sp>
    </p:spTree>
    <p:extLst>
      <p:ext uri="{BB962C8B-B14F-4D97-AF65-F5344CB8AC3E}">
        <p14:creationId xmlns:p14="http://schemas.microsoft.com/office/powerpoint/2010/main" val="3257759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36F0B57-4CCF-4508-9834-8FE0E54DA120}"/>
              </a:ext>
            </a:extLst>
          </p:cNvPr>
          <p:cNvSpPr>
            <a:spLocks noGrp="1"/>
          </p:cNvSpPr>
          <p:nvPr>
            <p:ph type="ctrTitle"/>
          </p:nvPr>
        </p:nvSpPr>
        <p:spPr>
          <a:xfrm>
            <a:off x="1876424" y="2099388"/>
            <a:ext cx="8791575" cy="2659224"/>
          </a:xfrm>
        </p:spPr>
        <p:txBody>
          <a:bodyPr>
            <a:noAutofit/>
          </a:bodyPr>
          <a:lstStyle/>
          <a:p>
            <a:pPr marL="514350" indent="-514350" algn="ctr">
              <a:buFont typeface="+mj-lt"/>
              <a:buAutoNum type="arabicPeriod"/>
            </a:pPr>
            <a:r>
              <a:rPr lang="pl-PL" sz="3200" b="1" dirty="0">
                <a:solidFill>
                  <a:srgbClr val="002060"/>
                </a:solidFill>
              </a:rPr>
              <a:t>Pomiary elektryczne jako wymóg prawny oraz kluczowy element zarządzania bezpieczeństwem i niezawodnością systemów elektrycznych</a:t>
            </a:r>
          </a:p>
        </p:txBody>
      </p:sp>
    </p:spTree>
    <p:extLst>
      <p:ext uri="{BB962C8B-B14F-4D97-AF65-F5344CB8AC3E}">
        <p14:creationId xmlns:p14="http://schemas.microsoft.com/office/powerpoint/2010/main" val="2990153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B351F5D-C888-41A7-ADB6-506452D09E3F}"/>
              </a:ext>
            </a:extLst>
          </p:cNvPr>
          <p:cNvSpPr>
            <a:spLocks noGrp="1"/>
          </p:cNvSpPr>
          <p:nvPr>
            <p:ph idx="1"/>
          </p:nvPr>
        </p:nvSpPr>
        <p:spPr/>
        <p:txBody>
          <a:bodyPr/>
          <a:lstStyle/>
          <a:p>
            <a:pPr>
              <a:buSzPct val="100000"/>
            </a:pPr>
            <a:r>
              <a:rPr lang="pl-PL" dirty="0">
                <a:solidFill>
                  <a:schemeClr val="bg1"/>
                </a:solidFill>
              </a:rPr>
              <a:t>Pomiar energii w układzie półpośrednim za pomocą przekładnika prądowego</a:t>
            </a:r>
          </a:p>
          <a:p>
            <a:pPr marL="0" indent="0">
              <a:buNone/>
            </a:pPr>
            <a:endParaRPr lang="pl-PL" dirty="0"/>
          </a:p>
        </p:txBody>
      </p:sp>
      <p:pic>
        <p:nvPicPr>
          <p:cNvPr id="4" name="Obraz 3">
            <a:extLst>
              <a:ext uri="{FF2B5EF4-FFF2-40B4-BE49-F238E27FC236}">
                <a16:creationId xmlns:a16="http://schemas.microsoft.com/office/drawing/2014/main" id="{6F4976D4-39D0-47C6-BCD3-A7A574D6ABC7}"/>
              </a:ext>
            </a:extLst>
          </p:cNvPr>
          <p:cNvPicPr>
            <a:picLocks noChangeAspect="1"/>
          </p:cNvPicPr>
          <p:nvPr/>
        </p:nvPicPr>
        <p:blipFill>
          <a:blip r:embed="rId2"/>
          <a:stretch>
            <a:fillRect/>
          </a:stretch>
        </p:blipFill>
        <p:spPr>
          <a:xfrm>
            <a:off x="3496234" y="2832603"/>
            <a:ext cx="4499451" cy="3805250"/>
          </a:xfrm>
          <a:prstGeom prst="rect">
            <a:avLst/>
          </a:prstGeom>
        </p:spPr>
      </p:pic>
      <p:sp>
        <p:nvSpPr>
          <p:cNvPr id="10" name="Tytuł 1">
            <a:extLst>
              <a:ext uri="{FF2B5EF4-FFF2-40B4-BE49-F238E27FC236}">
                <a16:creationId xmlns:a16="http://schemas.microsoft.com/office/drawing/2014/main" id="{BA857D25-4664-4D75-9912-4D096D2EBBDC}"/>
              </a:ext>
            </a:extLst>
          </p:cNvPr>
          <p:cNvSpPr>
            <a:spLocks noGrp="1"/>
          </p:cNvSpPr>
          <p:nvPr>
            <p:ph type="title"/>
          </p:nvPr>
        </p:nvSpPr>
        <p:spPr>
          <a:xfrm>
            <a:off x="1141413" y="619125"/>
            <a:ext cx="10055322" cy="1477963"/>
          </a:xfrm>
        </p:spPr>
        <p:txBody>
          <a:bodyPr>
            <a:normAutofit/>
          </a:bodyPr>
          <a:lstStyle/>
          <a:p>
            <a:pPr marL="514350" indent="-514350">
              <a:buFont typeface="+mj-lt"/>
              <a:buAutoNum type="arabicPeriod" startAt="2"/>
            </a:pPr>
            <a:r>
              <a:rPr lang="pl-PL" sz="2800" b="1" dirty="0">
                <a:solidFill>
                  <a:srgbClr val="002060"/>
                </a:solidFill>
              </a:rPr>
              <a:t>Podział Pomiarów elektrycznych ze względu na cel</a:t>
            </a:r>
            <a:br>
              <a:rPr lang="pl-PL" sz="2800" b="1" dirty="0">
                <a:solidFill>
                  <a:srgbClr val="002060"/>
                </a:solidFill>
              </a:rPr>
            </a:br>
            <a:r>
              <a:rPr lang="pl-PL" sz="2000" b="1" dirty="0">
                <a:solidFill>
                  <a:srgbClr val="002060"/>
                </a:solidFill>
              </a:rPr>
              <a:t>2.1. Bieżące monitorowanie i kontrolowanie parametrów pracy urządzeń i instalacji elektrycznych</a:t>
            </a:r>
          </a:p>
        </p:txBody>
      </p:sp>
    </p:spTree>
    <p:extLst>
      <p:ext uri="{BB962C8B-B14F-4D97-AF65-F5344CB8AC3E}">
        <p14:creationId xmlns:p14="http://schemas.microsoft.com/office/powerpoint/2010/main" val="2474724312"/>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2B3A9DB-C21A-4D4C-A816-1C6C62CFA00A}"/>
              </a:ext>
            </a:extLst>
          </p:cNvPr>
          <p:cNvSpPr>
            <a:spLocks noGrp="1"/>
          </p:cNvSpPr>
          <p:nvPr>
            <p:ph type="title"/>
          </p:nvPr>
        </p:nvSpPr>
        <p:spPr/>
        <p:txBody>
          <a:bodyPr>
            <a:normAutofit/>
          </a:bodyPr>
          <a:lstStyle/>
          <a:p>
            <a:pPr marL="742950" indent="-742950">
              <a:buFont typeface="+mj-lt"/>
              <a:buAutoNum type="arabicPeriod" startAt="13"/>
            </a:pPr>
            <a:r>
              <a:rPr lang="pl-PL" sz="2800" dirty="0">
                <a:solidFill>
                  <a:srgbClr val="002060"/>
                </a:solidFill>
              </a:rPr>
              <a:t>Ochrona przeciwporażeniowa – nieuziemione połączenia wyrównawcze miejscowe.</a:t>
            </a:r>
          </a:p>
        </p:txBody>
      </p:sp>
      <p:sp>
        <p:nvSpPr>
          <p:cNvPr id="3" name="Symbol zastępczy zawartości 2">
            <a:extLst>
              <a:ext uri="{FF2B5EF4-FFF2-40B4-BE49-F238E27FC236}">
                <a16:creationId xmlns:a16="http://schemas.microsoft.com/office/drawing/2014/main" id="{C6AC8987-5AC3-4908-8585-3B4832A038C8}"/>
              </a:ext>
            </a:extLst>
          </p:cNvPr>
          <p:cNvSpPr>
            <a:spLocks noGrp="1"/>
          </p:cNvSpPr>
          <p:nvPr>
            <p:ph idx="1"/>
          </p:nvPr>
        </p:nvSpPr>
        <p:spPr>
          <a:xfrm>
            <a:off x="1141412" y="2249486"/>
            <a:ext cx="9905999" cy="3843403"/>
          </a:xfrm>
        </p:spPr>
        <p:txBody>
          <a:bodyPr>
            <a:normAutofit lnSpcReduction="10000"/>
          </a:bodyPr>
          <a:lstStyle/>
          <a:p>
            <a:pPr marL="0" indent="0">
              <a:buNone/>
            </a:pPr>
            <a:r>
              <a:rPr lang="pl-PL" dirty="0">
                <a:solidFill>
                  <a:schemeClr val="bg1"/>
                </a:solidFill>
              </a:rPr>
              <a:t>Nieuziemione połączenia wyrównawcze ochronne są środkiem ochrony przy uszkodzeniu, który jest stosowany tylko wtedy, gdy instalacja jest pod nadzorem osób wykwalifikowanych lub poinstruowanych tak, że nieautoryzowane zmiany nie mogą być dokonywane. Mają one na celu zapobieganie pojawieniu się niebezpiecznych napięć dotykowych. Wszystkie urządzenia elektryczne powinny spełniać wymagania jednego ze środków ochrony podstawowej. Przewody połączeń wyrównawczych powinny łączyć między sobą wszystkie części przewodzące dostępne i części przewodzące obce, przy czym nie mogą one być uziemione, nawet w sposób naturalny. </a:t>
            </a:r>
          </a:p>
        </p:txBody>
      </p:sp>
    </p:spTree>
    <p:extLst>
      <p:ext uri="{BB962C8B-B14F-4D97-AF65-F5344CB8AC3E}">
        <p14:creationId xmlns:p14="http://schemas.microsoft.com/office/powerpoint/2010/main" val="119959640"/>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267FAC9F-1DE3-4D91-A210-F46854FD4C4B}"/>
              </a:ext>
            </a:extLst>
          </p:cNvPr>
          <p:cNvSpPr>
            <a:spLocks noGrp="1"/>
          </p:cNvSpPr>
          <p:nvPr>
            <p:ph idx="1"/>
          </p:nvPr>
        </p:nvSpPr>
        <p:spPr>
          <a:xfrm>
            <a:off x="1141412" y="2249486"/>
            <a:ext cx="9905999" cy="4067337"/>
          </a:xfrm>
        </p:spPr>
        <p:txBody>
          <a:bodyPr>
            <a:normAutofit fontScale="92500"/>
          </a:bodyPr>
          <a:lstStyle/>
          <a:p>
            <a:pPr marL="0" indent="0">
              <a:buNone/>
            </a:pPr>
            <a:r>
              <a:rPr lang="pl-PL" dirty="0">
                <a:solidFill>
                  <a:schemeClr val="bg1"/>
                </a:solidFill>
              </a:rPr>
              <a:t>Zasada działania środka opiera się na tym, że człowiek znajduje się na stanowisku izolowanym, a wszelkie części przewodzące jednocześnie dostępne mają - dzięki nieuziemionym połączeniom wyrównawczym - ten sam potencjał swobodny. W zasięgu ręki człowieka na stanowisku izolowanym − w normalnych warunkach pracy i w razie dowolnych branych pod uwagę uszkodzeń − nie ma części przewodzących o innym potencjale, zwłaszcza o potencjale ziemi. Fakt ten powoduje, że napięcie </a:t>
            </a:r>
            <a:r>
              <a:rPr lang="pl-PL" dirty="0" err="1">
                <a:solidFill>
                  <a:schemeClr val="bg1"/>
                </a:solidFill>
              </a:rPr>
              <a:t>rażeniowe</a:t>
            </a:r>
            <a:r>
              <a:rPr lang="pl-PL" dirty="0">
                <a:solidFill>
                  <a:schemeClr val="bg1"/>
                </a:solidFill>
              </a:rPr>
              <a:t> nie występuje, a więc nie ma też prądu </a:t>
            </a:r>
            <a:r>
              <a:rPr lang="pl-PL" dirty="0" err="1">
                <a:solidFill>
                  <a:schemeClr val="bg1"/>
                </a:solidFill>
              </a:rPr>
              <a:t>rażeniowego</a:t>
            </a:r>
            <a:r>
              <a:rPr lang="pl-PL" dirty="0">
                <a:solidFill>
                  <a:schemeClr val="bg1"/>
                </a:solidFill>
              </a:rPr>
              <a:t>. Problem pojawia się pomiędzy miejscami wyizolowanymi od ziemi a resztą,, która ma potencjał ziemi. Obrazuje to rysunek poniżej.</a:t>
            </a:r>
          </a:p>
        </p:txBody>
      </p:sp>
      <p:sp>
        <p:nvSpPr>
          <p:cNvPr id="4" name="Tytuł 1">
            <a:extLst>
              <a:ext uri="{FF2B5EF4-FFF2-40B4-BE49-F238E27FC236}">
                <a16:creationId xmlns:a16="http://schemas.microsoft.com/office/drawing/2014/main" id="{B43EFB7D-694A-4501-A6E8-8CC66F332713}"/>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3"/>
            </a:pPr>
            <a:r>
              <a:rPr lang="pl-PL" sz="2800" dirty="0">
                <a:solidFill>
                  <a:srgbClr val="002060"/>
                </a:solidFill>
              </a:rPr>
              <a:t>Ochrona przeciwporażeniowa – nieuziemione połączenia wyrównawcze miejscowe.</a:t>
            </a:r>
          </a:p>
        </p:txBody>
      </p:sp>
    </p:spTree>
    <p:extLst>
      <p:ext uri="{BB962C8B-B14F-4D97-AF65-F5344CB8AC3E}">
        <p14:creationId xmlns:p14="http://schemas.microsoft.com/office/powerpoint/2010/main" val="1454020452"/>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ymbol zastępczy zawartości 6">
            <a:extLst>
              <a:ext uri="{FF2B5EF4-FFF2-40B4-BE49-F238E27FC236}">
                <a16:creationId xmlns:a16="http://schemas.microsoft.com/office/drawing/2014/main" id="{E9986253-9714-4A8C-81BE-73AC1559506A}"/>
              </a:ext>
            </a:extLst>
          </p:cNvPr>
          <p:cNvSpPr>
            <a:spLocks noGrp="1"/>
          </p:cNvSpPr>
          <p:nvPr>
            <p:ph idx="1"/>
          </p:nvPr>
        </p:nvSpPr>
        <p:spPr/>
        <p:txBody>
          <a:bodyPr/>
          <a:lstStyle/>
          <a:p>
            <a:endParaRPr lang="pl-PL"/>
          </a:p>
        </p:txBody>
      </p:sp>
      <p:pic>
        <p:nvPicPr>
          <p:cNvPr id="8" name="Obraz 7">
            <a:extLst>
              <a:ext uri="{FF2B5EF4-FFF2-40B4-BE49-F238E27FC236}">
                <a16:creationId xmlns:a16="http://schemas.microsoft.com/office/drawing/2014/main" id="{C2DE2062-EF0A-4C28-9F20-ED99AF097FC0}"/>
              </a:ext>
            </a:extLst>
          </p:cNvPr>
          <p:cNvPicPr>
            <a:picLocks noChangeAspect="1"/>
          </p:cNvPicPr>
          <p:nvPr/>
        </p:nvPicPr>
        <p:blipFill>
          <a:blip r:embed="rId2"/>
          <a:stretch>
            <a:fillRect/>
          </a:stretch>
        </p:blipFill>
        <p:spPr>
          <a:xfrm>
            <a:off x="1272041" y="2102498"/>
            <a:ext cx="9999339" cy="4191738"/>
          </a:xfrm>
          <a:prstGeom prst="rect">
            <a:avLst/>
          </a:prstGeom>
        </p:spPr>
      </p:pic>
      <p:sp>
        <p:nvSpPr>
          <p:cNvPr id="9" name="Tytuł 1">
            <a:extLst>
              <a:ext uri="{FF2B5EF4-FFF2-40B4-BE49-F238E27FC236}">
                <a16:creationId xmlns:a16="http://schemas.microsoft.com/office/drawing/2014/main" id="{29823EBC-AF8B-4C0E-B8B8-8B47ACEA1D1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3"/>
            </a:pPr>
            <a:r>
              <a:rPr lang="pl-PL" sz="2800" dirty="0">
                <a:solidFill>
                  <a:srgbClr val="002060"/>
                </a:solidFill>
              </a:rPr>
              <a:t>Ochrona przeciwporażeniowa – nieuziemione połączenia wyrównawcze miejscowe.</a:t>
            </a:r>
          </a:p>
        </p:txBody>
      </p:sp>
    </p:spTree>
    <p:extLst>
      <p:ext uri="{BB962C8B-B14F-4D97-AF65-F5344CB8AC3E}">
        <p14:creationId xmlns:p14="http://schemas.microsoft.com/office/powerpoint/2010/main" val="270822760"/>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29E7ED9-ED1A-4E2E-9E50-65D32B384ABC}"/>
              </a:ext>
            </a:extLst>
          </p:cNvPr>
          <p:cNvSpPr>
            <a:spLocks noGrp="1"/>
          </p:cNvSpPr>
          <p:nvPr>
            <p:ph idx="1"/>
          </p:nvPr>
        </p:nvSpPr>
        <p:spPr>
          <a:xfrm>
            <a:off x="1141412" y="2249485"/>
            <a:ext cx="9905999" cy="4104661"/>
          </a:xfrm>
        </p:spPr>
        <p:txBody>
          <a:bodyPr>
            <a:normAutofit/>
          </a:bodyPr>
          <a:lstStyle/>
          <a:p>
            <a:pPr marL="0" indent="0">
              <a:buNone/>
            </a:pPr>
            <a:r>
              <a:rPr lang="pl-PL" dirty="0">
                <a:solidFill>
                  <a:schemeClr val="bg1"/>
                </a:solidFill>
              </a:rPr>
              <a:t>W przypadku pojedynczego uszkodzenia (jak na rysunku) wszystkie części przewodzące otrzymują potencjał bieguna który uległ uszkodzeniu. Dodatkowo sytuacja taka nie daje ewidentnych objawów uszkodzenia izolacji. Pomiędzy częścią objętą nieuziemionymi połączeniami wyrównawczymi miejscowymi a częścią która ma połączenie z ziemią (w zależności od układu sieci) może dojść do wystąpienia napięcia wielkości napięcia sieciowego względem ziemi. Taka sytuacja jest bardzo niebezpieczna, zwłaszcza w chwili wchodzenia do miejsca objętego połączeniami wyrównawczymi. </a:t>
            </a:r>
          </a:p>
        </p:txBody>
      </p:sp>
      <p:sp>
        <p:nvSpPr>
          <p:cNvPr id="4" name="Tytuł 1">
            <a:extLst>
              <a:ext uri="{FF2B5EF4-FFF2-40B4-BE49-F238E27FC236}">
                <a16:creationId xmlns:a16="http://schemas.microsoft.com/office/drawing/2014/main" id="{D6A9CB33-0EF8-4CFA-B230-F93E2E492627}"/>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3"/>
            </a:pPr>
            <a:r>
              <a:rPr lang="pl-PL" sz="2800" dirty="0">
                <a:solidFill>
                  <a:srgbClr val="002060"/>
                </a:solidFill>
              </a:rPr>
              <a:t>Ochrona przeciwporażeniowa – nieuziemione połączenia wyrównawcze miejscowe.</a:t>
            </a:r>
          </a:p>
        </p:txBody>
      </p:sp>
    </p:spTree>
    <p:extLst>
      <p:ext uri="{BB962C8B-B14F-4D97-AF65-F5344CB8AC3E}">
        <p14:creationId xmlns:p14="http://schemas.microsoft.com/office/powerpoint/2010/main" val="2813992964"/>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DE9F028-E2A6-4510-9098-C6DF4D7B8F12}"/>
              </a:ext>
            </a:extLst>
          </p:cNvPr>
          <p:cNvSpPr>
            <a:spLocks noGrp="1"/>
          </p:cNvSpPr>
          <p:nvPr>
            <p:ph idx="1"/>
          </p:nvPr>
        </p:nvSpPr>
        <p:spPr/>
        <p:txBody>
          <a:bodyPr>
            <a:normAutofit/>
          </a:bodyPr>
          <a:lstStyle/>
          <a:p>
            <a:pPr marL="0" indent="0">
              <a:buNone/>
            </a:pPr>
            <a:r>
              <a:rPr lang="pl-PL" dirty="0">
                <a:solidFill>
                  <a:schemeClr val="bg1"/>
                </a:solidFill>
              </a:rPr>
              <a:t>Kiedy jedna noga jest już w środku i dostaje potencjał bieguna z którego nastąpiło uszkodzenie, a druga noga jest jeszcze w miejscu w którym ma styczność z potencjałem ziemi. Taka sytuacja może spowodować porażenie prądem elektrycznym. Aby uniknąć takich sytuacji, należy stosować maty izolacyjne, (lub inne techniczne środki izolacyjne) tak, aby jeszcze przed wejściem do części objętej połączeniami wyrównawczymi, całkowicie odizolować się od ziemi.</a:t>
            </a:r>
          </a:p>
        </p:txBody>
      </p:sp>
      <p:sp>
        <p:nvSpPr>
          <p:cNvPr id="5" name="Tytuł 1">
            <a:extLst>
              <a:ext uri="{FF2B5EF4-FFF2-40B4-BE49-F238E27FC236}">
                <a16:creationId xmlns:a16="http://schemas.microsoft.com/office/drawing/2014/main" id="{3D1EC812-C036-4F2E-8402-95B862690998}"/>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3"/>
            </a:pPr>
            <a:r>
              <a:rPr lang="pl-PL" sz="2800" dirty="0">
                <a:solidFill>
                  <a:srgbClr val="002060"/>
                </a:solidFill>
              </a:rPr>
              <a:t>Ochrona przeciwporażeniowa – nieuziemione połączenia wyrównawcze miejscowe.</a:t>
            </a:r>
          </a:p>
        </p:txBody>
      </p:sp>
    </p:spTree>
    <p:extLst>
      <p:ext uri="{BB962C8B-B14F-4D97-AF65-F5344CB8AC3E}">
        <p14:creationId xmlns:p14="http://schemas.microsoft.com/office/powerpoint/2010/main" val="414777111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7D24A6AD-1FCE-45AE-9EAA-0874BE0DED96}"/>
              </a:ext>
            </a:extLst>
          </p:cNvPr>
          <p:cNvSpPr>
            <a:spLocks noGrp="1"/>
          </p:cNvSpPr>
          <p:nvPr>
            <p:ph type="title"/>
          </p:nvPr>
        </p:nvSpPr>
        <p:spPr>
          <a:xfrm>
            <a:off x="1477315" y="2755836"/>
            <a:ext cx="9906000" cy="1477963"/>
          </a:xfrm>
        </p:spPr>
        <p:txBody>
          <a:bodyPr>
            <a:normAutofit/>
          </a:bodyPr>
          <a:lstStyle/>
          <a:p>
            <a:pPr marL="742950" indent="-742950">
              <a:buFont typeface="+mj-lt"/>
              <a:buAutoNum type="arabicPeriod" startAt="14"/>
            </a:pPr>
            <a:r>
              <a:rPr lang="pl-PL" dirty="0">
                <a:solidFill>
                  <a:srgbClr val="002060"/>
                </a:solidFill>
              </a:rPr>
              <a:t>Ochrona przez zastosowanie bardzo niskiego napięcia – obwody SELV, PELV</a:t>
            </a:r>
          </a:p>
        </p:txBody>
      </p:sp>
    </p:spTree>
    <p:extLst>
      <p:ext uri="{BB962C8B-B14F-4D97-AF65-F5344CB8AC3E}">
        <p14:creationId xmlns:p14="http://schemas.microsoft.com/office/powerpoint/2010/main" val="1598418355"/>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1071060-4A79-42B7-9673-76F4E6BBDFC4}"/>
              </a:ext>
            </a:extLst>
          </p:cNvPr>
          <p:cNvSpPr>
            <a:spLocks noGrp="1"/>
          </p:cNvSpPr>
          <p:nvPr>
            <p:ph type="title"/>
          </p:nvPr>
        </p:nvSpPr>
        <p:spPr/>
        <p:txBody>
          <a:bodyPr>
            <a:normAutofit/>
          </a:bodyPr>
          <a:lstStyle/>
          <a:p>
            <a:pPr marL="742950" indent="-742950">
              <a:buFont typeface="+mj-lt"/>
              <a:buAutoNum type="arabicPeriod" startAt="14"/>
            </a:pPr>
            <a:r>
              <a:rPr lang="pl-PL" sz="2800" dirty="0">
                <a:solidFill>
                  <a:srgbClr val="002060"/>
                </a:solidFill>
              </a:rPr>
              <a:t>Ochrona przez zastosowanie bardzo niskiego napięcia – obwody SELV, PELV</a:t>
            </a:r>
          </a:p>
        </p:txBody>
      </p:sp>
      <p:sp>
        <p:nvSpPr>
          <p:cNvPr id="3" name="Symbol zastępczy zawartości 2">
            <a:extLst>
              <a:ext uri="{FF2B5EF4-FFF2-40B4-BE49-F238E27FC236}">
                <a16:creationId xmlns:a16="http://schemas.microsoft.com/office/drawing/2014/main" id="{96C013AF-E019-4E85-88BC-439CEF6EC523}"/>
              </a:ext>
            </a:extLst>
          </p:cNvPr>
          <p:cNvSpPr>
            <a:spLocks noGrp="1"/>
          </p:cNvSpPr>
          <p:nvPr>
            <p:ph idx="1"/>
          </p:nvPr>
        </p:nvSpPr>
        <p:spPr/>
        <p:txBody>
          <a:bodyPr>
            <a:normAutofit/>
          </a:bodyPr>
          <a:lstStyle/>
          <a:p>
            <a:pPr marL="0" indent="0">
              <a:buNone/>
            </a:pPr>
            <a:r>
              <a:rPr lang="pl-PL" dirty="0">
                <a:solidFill>
                  <a:schemeClr val="bg1"/>
                </a:solidFill>
              </a:rPr>
              <a:t>Ochrona przez zastosowanie bardzo niskiego napięcia polega na zastosowaniu jednego ze środków ochrony w postaci:</a:t>
            </a:r>
          </a:p>
          <a:p>
            <a:pPr>
              <a:buSzPct val="100000"/>
            </a:pPr>
            <a:r>
              <a:rPr lang="pl-PL" dirty="0">
                <a:solidFill>
                  <a:schemeClr val="bg1"/>
                </a:solidFill>
              </a:rPr>
              <a:t>Obwodów SELV</a:t>
            </a:r>
          </a:p>
          <a:p>
            <a:pPr>
              <a:buSzPct val="100000"/>
            </a:pPr>
            <a:r>
              <a:rPr lang="pl-PL" dirty="0">
                <a:solidFill>
                  <a:schemeClr val="bg1"/>
                </a:solidFill>
              </a:rPr>
              <a:t>Obwodów PELV.</a:t>
            </a:r>
          </a:p>
        </p:txBody>
      </p:sp>
    </p:spTree>
    <p:extLst>
      <p:ext uri="{BB962C8B-B14F-4D97-AF65-F5344CB8AC3E}">
        <p14:creationId xmlns:p14="http://schemas.microsoft.com/office/powerpoint/2010/main" val="2176971324"/>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2295BF6-07AA-43DB-B410-DE5ED1E9E565}"/>
              </a:ext>
            </a:extLst>
          </p:cNvPr>
          <p:cNvSpPr>
            <a:spLocks noGrp="1"/>
          </p:cNvSpPr>
          <p:nvPr>
            <p:ph idx="1"/>
          </p:nvPr>
        </p:nvSpPr>
        <p:spPr>
          <a:xfrm>
            <a:off x="1141412" y="2249487"/>
            <a:ext cx="9905999" cy="4132652"/>
          </a:xfrm>
        </p:spPr>
        <p:txBody>
          <a:bodyPr>
            <a:normAutofit/>
          </a:bodyPr>
          <a:lstStyle/>
          <a:p>
            <a:pPr marL="0" indent="0">
              <a:buNone/>
            </a:pPr>
            <a:r>
              <a:rPr lang="pl-PL" b="1" dirty="0">
                <a:solidFill>
                  <a:schemeClr val="bg1"/>
                </a:solidFill>
              </a:rPr>
              <a:t>Bardzo niskie napięcie bezpieczne SELV.</a:t>
            </a:r>
          </a:p>
          <a:p>
            <a:pPr marL="0" indent="0">
              <a:buNone/>
            </a:pPr>
            <a:r>
              <a:rPr lang="pl-PL" dirty="0">
                <a:solidFill>
                  <a:schemeClr val="bg1"/>
                </a:solidFill>
              </a:rPr>
              <a:t>Obwody SELV (bez uziemienia roboczego), o bardzo niskim napięciu bezpiecznym (</a:t>
            </a:r>
            <a:r>
              <a:rPr lang="pl-PL" dirty="0" err="1">
                <a:solidFill>
                  <a:schemeClr val="bg1"/>
                </a:solidFill>
              </a:rPr>
              <a:t>Safety</a:t>
            </a:r>
            <a:r>
              <a:rPr lang="pl-PL" dirty="0">
                <a:solidFill>
                  <a:schemeClr val="bg1"/>
                </a:solidFill>
              </a:rPr>
              <a:t> Extra-</a:t>
            </a:r>
            <a:r>
              <a:rPr lang="pl-PL" dirty="0" err="1">
                <a:solidFill>
                  <a:schemeClr val="bg1"/>
                </a:solidFill>
              </a:rPr>
              <a:t>Low</a:t>
            </a:r>
            <a:r>
              <a:rPr lang="pl-PL" dirty="0">
                <a:solidFill>
                  <a:schemeClr val="bg1"/>
                </a:solidFill>
              </a:rPr>
              <a:t> </a:t>
            </a:r>
            <a:r>
              <a:rPr lang="pl-PL" dirty="0" err="1">
                <a:solidFill>
                  <a:schemeClr val="bg1"/>
                </a:solidFill>
              </a:rPr>
              <a:t>Voltage</a:t>
            </a:r>
            <a:r>
              <a:rPr lang="pl-PL" dirty="0">
                <a:solidFill>
                  <a:schemeClr val="bg1"/>
                </a:solidFill>
              </a:rPr>
              <a:t>) charakteryzują się następującymi cechami: </a:t>
            </a:r>
          </a:p>
          <a:p>
            <a:pPr marL="457200" indent="-457200">
              <a:buSzPct val="100000"/>
              <a:buFont typeface="+mj-lt"/>
              <a:buAutoNum type="alphaLcParenR"/>
            </a:pPr>
            <a:r>
              <a:rPr lang="pl-PL" dirty="0">
                <a:solidFill>
                  <a:schemeClr val="bg1"/>
                </a:solidFill>
              </a:rPr>
              <a:t>wartość napięcia znamionowego nie przekracza górnej granicy napięcia zakresu I; (50 V a.c. lub 120 V </a:t>
            </a:r>
            <a:r>
              <a:rPr lang="pl-PL" dirty="0" err="1">
                <a:solidFill>
                  <a:schemeClr val="bg1"/>
                </a:solidFill>
              </a:rPr>
              <a:t>d.c</a:t>
            </a:r>
            <a:r>
              <a:rPr lang="pl-PL" dirty="0">
                <a:solidFill>
                  <a:schemeClr val="bg1"/>
                </a:solidFill>
              </a:rPr>
              <a:t>),</a:t>
            </a:r>
          </a:p>
          <a:p>
            <a:pPr marL="457200" indent="-457200">
              <a:buSzPct val="100000"/>
              <a:buFont typeface="+mj-lt"/>
              <a:buAutoNum type="alphaLcParenR"/>
            </a:pPr>
            <a:r>
              <a:rPr lang="pl-PL" dirty="0">
                <a:solidFill>
                  <a:schemeClr val="bg1"/>
                </a:solidFill>
              </a:rPr>
              <a:t>obwody są zasilane ze źródeł ograniczających do minimum możliwość pojawienia się w tych obwodach obcego napięcia. </a:t>
            </a:r>
          </a:p>
        </p:txBody>
      </p:sp>
      <p:sp>
        <p:nvSpPr>
          <p:cNvPr id="5" name="Tytuł 1">
            <a:extLst>
              <a:ext uri="{FF2B5EF4-FFF2-40B4-BE49-F238E27FC236}">
                <a16:creationId xmlns:a16="http://schemas.microsoft.com/office/drawing/2014/main" id="{263ADE1B-1AFB-4285-9B6E-46D783B1F816}"/>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4"/>
            </a:pPr>
            <a:r>
              <a:rPr lang="pl-PL" sz="2800" dirty="0">
                <a:solidFill>
                  <a:srgbClr val="002060"/>
                </a:solidFill>
              </a:rPr>
              <a:t>Ochrona przez zastosowanie bardzo niskiego napięcia </a:t>
            </a:r>
            <a:br>
              <a:rPr lang="pl-PL" sz="2800" dirty="0">
                <a:solidFill>
                  <a:srgbClr val="002060"/>
                </a:solidFill>
              </a:rPr>
            </a:br>
            <a:r>
              <a:rPr lang="pl-PL" sz="2000" dirty="0">
                <a:solidFill>
                  <a:srgbClr val="002060"/>
                </a:solidFill>
              </a:rPr>
              <a:t>14.1. obwody SELV.</a:t>
            </a:r>
          </a:p>
        </p:txBody>
      </p:sp>
    </p:spTree>
    <p:extLst>
      <p:ext uri="{BB962C8B-B14F-4D97-AF65-F5344CB8AC3E}">
        <p14:creationId xmlns:p14="http://schemas.microsoft.com/office/powerpoint/2010/main" val="2571714631"/>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DBD0AA9-4510-47A9-A394-CACE56CB1B0A}"/>
              </a:ext>
            </a:extLst>
          </p:cNvPr>
          <p:cNvSpPr>
            <a:spLocks noGrp="1"/>
          </p:cNvSpPr>
          <p:nvPr>
            <p:ph idx="1"/>
          </p:nvPr>
        </p:nvSpPr>
        <p:spPr/>
        <p:txBody>
          <a:bodyPr>
            <a:normAutofit/>
          </a:bodyPr>
          <a:lstStyle/>
          <a:p>
            <a:pPr marL="85725" lvl="1" indent="0">
              <a:buNone/>
            </a:pPr>
            <a:r>
              <a:rPr lang="pl-PL" sz="2400" dirty="0">
                <a:solidFill>
                  <a:prstClr val="black"/>
                </a:solidFill>
              </a:rPr>
              <a:t>Za źródła tego rodzaju uważa się:</a:t>
            </a:r>
          </a:p>
          <a:p>
            <a:pPr lvl="1">
              <a:buSzPct val="100000"/>
              <a:buFont typeface="Wingdings" panose="05000000000000000000" pitchFamily="2" charset="2"/>
              <a:buChar char="ü"/>
            </a:pPr>
            <a:r>
              <a:rPr lang="pl-PL" sz="2400" dirty="0">
                <a:solidFill>
                  <a:prstClr val="black"/>
                </a:solidFill>
              </a:rPr>
              <a:t>transformatory ochronne</a:t>
            </a:r>
          </a:p>
          <a:p>
            <a:pPr lvl="1">
              <a:buSzPct val="100000"/>
              <a:buFont typeface="Wingdings" panose="05000000000000000000" pitchFamily="2" charset="2"/>
              <a:buChar char="ü"/>
            </a:pPr>
            <a:r>
              <a:rPr lang="pl-PL" sz="2400" dirty="0">
                <a:solidFill>
                  <a:prstClr val="black"/>
                </a:solidFill>
              </a:rPr>
              <a:t>przetwornice dwumaszynowe z uzwojeniami mającymi równoważną z ww. transformatorami izolację;</a:t>
            </a:r>
          </a:p>
          <a:p>
            <a:pPr lvl="1">
              <a:buSzPct val="100000"/>
              <a:buFont typeface="Wingdings" panose="05000000000000000000" pitchFamily="2" charset="2"/>
              <a:buChar char="ü"/>
            </a:pPr>
            <a:r>
              <a:rPr lang="pl-PL" sz="2400" dirty="0">
                <a:solidFill>
                  <a:prstClr val="black"/>
                </a:solidFill>
              </a:rPr>
              <a:t>baterie akumulatorów,</a:t>
            </a:r>
          </a:p>
          <a:p>
            <a:endParaRPr lang="pl-PL" dirty="0"/>
          </a:p>
        </p:txBody>
      </p:sp>
      <p:sp>
        <p:nvSpPr>
          <p:cNvPr id="4" name="Tytuł 1">
            <a:extLst>
              <a:ext uri="{FF2B5EF4-FFF2-40B4-BE49-F238E27FC236}">
                <a16:creationId xmlns:a16="http://schemas.microsoft.com/office/drawing/2014/main" id="{524B4171-AD34-4DC2-B26A-1D24452E3F32}"/>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4"/>
            </a:pPr>
            <a:r>
              <a:rPr lang="pl-PL" sz="2800" dirty="0">
                <a:solidFill>
                  <a:srgbClr val="002060"/>
                </a:solidFill>
              </a:rPr>
              <a:t>Ochrona przez zastosowanie bardzo niskiego napięcia </a:t>
            </a:r>
            <a:br>
              <a:rPr lang="pl-PL" sz="2800" dirty="0">
                <a:solidFill>
                  <a:srgbClr val="002060"/>
                </a:solidFill>
              </a:rPr>
            </a:br>
            <a:r>
              <a:rPr lang="pl-PL" sz="2000" dirty="0">
                <a:solidFill>
                  <a:srgbClr val="002060"/>
                </a:solidFill>
              </a:rPr>
              <a:t>14.1. obwody SELV.</a:t>
            </a:r>
          </a:p>
        </p:txBody>
      </p:sp>
    </p:spTree>
    <p:extLst>
      <p:ext uri="{BB962C8B-B14F-4D97-AF65-F5344CB8AC3E}">
        <p14:creationId xmlns:p14="http://schemas.microsoft.com/office/powerpoint/2010/main" val="2270868624"/>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DB339B6-AE39-4F93-B58D-19CC140A21EC}"/>
              </a:ext>
            </a:extLst>
          </p:cNvPr>
          <p:cNvSpPr>
            <a:spLocks noGrp="1"/>
          </p:cNvSpPr>
          <p:nvPr>
            <p:ph idx="1"/>
          </p:nvPr>
        </p:nvSpPr>
        <p:spPr>
          <a:xfrm>
            <a:off x="1141412" y="2249486"/>
            <a:ext cx="9905999" cy="3989995"/>
          </a:xfrm>
        </p:spPr>
        <p:txBody>
          <a:bodyPr>
            <a:noAutofit/>
          </a:bodyPr>
          <a:lstStyle/>
          <a:p>
            <a:pPr lvl="1">
              <a:buSzPct val="100000"/>
              <a:buFont typeface="Wingdings" panose="05000000000000000000" pitchFamily="2" charset="2"/>
              <a:buChar char="ü"/>
            </a:pPr>
            <a:r>
              <a:rPr lang="pl-PL" sz="2400" dirty="0">
                <a:solidFill>
                  <a:schemeClr val="bg1"/>
                </a:solidFill>
              </a:rPr>
              <a:t>źródła niezależne od obwodów o wyższym napięciu. jak np. zespół prądotwórczy napędzany silnikiem spalinowym,</a:t>
            </a:r>
          </a:p>
          <a:p>
            <a:pPr lvl="1">
              <a:buSzPct val="100000"/>
              <a:buFont typeface="Wingdings" panose="05000000000000000000" pitchFamily="2" charset="2"/>
              <a:buChar char="ü"/>
            </a:pPr>
            <a:r>
              <a:rPr lang="pl-PL" sz="2400" dirty="0">
                <a:solidFill>
                  <a:schemeClr val="bg1"/>
                </a:solidFill>
              </a:rPr>
              <a:t>urządzenia elektroniczne wykonane wg odpowiednich norm tak aby w przypadku wewnętrznego uszkodzenia napięcie na zaciskach wyjściowych nie mogło przekroczyć wartości napięcia zakresu I (tabela 1.)</a:t>
            </a:r>
          </a:p>
          <a:p>
            <a:pPr marL="0" indent="0">
              <a:buNone/>
            </a:pPr>
            <a:endParaRPr lang="pl-PL" dirty="0">
              <a:solidFill>
                <a:schemeClr val="bg1"/>
              </a:solidFill>
            </a:endParaRPr>
          </a:p>
        </p:txBody>
      </p:sp>
      <p:sp>
        <p:nvSpPr>
          <p:cNvPr id="4" name="Tytuł 1">
            <a:extLst>
              <a:ext uri="{FF2B5EF4-FFF2-40B4-BE49-F238E27FC236}">
                <a16:creationId xmlns:a16="http://schemas.microsoft.com/office/drawing/2014/main" id="{BD28FBFA-5E2A-4CF0-A381-1550745BA1F5}"/>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4"/>
            </a:pPr>
            <a:r>
              <a:rPr lang="pl-PL" sz="2800" dirty="0">
                <a:solidFill>
                  <a:srgbClr val="002060"/>
                </a:solidFill>
              </a:rPr>
              <a:t>Ochrona przez zastosowanie bardzo niskiego napięcia </a:t>
            </a:r>
            <a:br>
              <a:rPr lang="pl-PL" sz="2800" dirty="0">
                <a:solidFill>
                  <a:srgbClr val="002060"/>
                </a:solidFill>
              </a:rPr>
            </a:br>
            <a:r>
              <a:rPr lang="pl-PL" sz="2000" dirty="0">
                <a:solidFill>
                  <a:srgbClr val="002060"/>
                </a:solidFill>
              </a:rPr>
              <a:t>14.1. obwody SELV.</a:t>
            </a:r>
          </a:p>
        </p:txBody>
      </p:sp>
    </p:spTree>
    <p:extLst>
      <p:ext uri="{BB962C8B-B14F-4D97-AF65-F5344CB8AC3E}">
        <p14:creationId xmlns:p14="http://schemas.microsoft.com/office/powerpoint/2010/main" val="3781623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5D3D73-E3EB-46B6-A9FE-F70CFE99F58F}"/>
              </a:ext>
            </a:extLst>
          </p:cNvPr>
          <p:cNvSpPr>
            <a:spLocks noGrp="1"/>
          </p:cNvSpPr>
          <p:nvPr>
            <p:ph type="title"/>
          </p:nvPr>
        </p:nvSpPr>
        <p:spPr>
          <a:xfrm>
            <a:off x="1307400" y="1922105"/>
            <a:ext cx="9577199" cy="4618653"/>
          </a:xfrm>
        </p:spPr>
        <p:txBody>
          <a:bodyPr>
            <a:normAutofit/>
          </a:bodyPr>
          <a:lstStyle/>
          <a:p>
            <a:r>
              <a:rPr lang="pl-PL" sz="2400" b="1" i="1" dirty="0">
                <a:solidFill>
                  <a:schemeClr val="bg1"/>
                </a:solidFill>
              </a:rPr>
              <a:t>Badanie stanu technicznego instalacji oraz urządzeń elektroenergetycznych realizuje się przede wszystkim pod względem bezpieczeństwa osób obsługujących lub też użytkujących oraz zapobieganie i neutralizację zagrożeń pożarowych źródłem których mogą być instalacje i urządzenia elektryczne.</a:t>
            </a:r>
            <a:br>
              <a:rPr lang="pl-PL" sz="2400" b="1" i="1" dirty="0">
                <a:solidFill>
                  <a:schemeClr val="bg1"/>
                </a:solidFill>
              </a:rPr>
            </a:br>
            <a:endParaRPr lang="pl-PL" sz="2400" b="1" i="1" dirty="0">
              <a:solidFill>
                <a:schemeClr val="bg1"/>
              </a:solidFill>
            </a:endParaRPr>
          </a:p>
        </p:txBody>
      </p:sp>
      <p:sp>
        <p:nvSpPr>
          <p:cNvPr id="3" name="Tytuł 1">
            <a:extLst>
              <a:ext uri="{FF2B5EF4-FFF2-40B4-BE49-F238E27FC236}">
                <a16:creationId xmlns:a16="http://schemas.microsoft.com/office/drawing/2014/main" id="{297D102B-CA46-4EBD-A70B-320D0B2BF5A1}"/>
              </a:ext>
            </a:extLst>
          </p:cNvPr>
          <p:cNvSpPr txBox="1">
            <a:spLocks/>
          </p:cNvSpPr>
          <p:nvPr/>
        </p:nvSpPr>
        <p:spPr>
          <a:xfrm>
            <a:off x="974117" y="645457"/>
            <a:ext cx="10240587" cy="14247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2800" b="1" dirty="0">
                <a:solidFill>
                  <a:srgbClr val="002060"/>
                </a:solidFill>
              </a:rPr>
              <a:t>Podział Pomiarów elektrycznych ze względu na cel</a:t>
            </a:r>
            <a:br>
              <a:rPr lang="pl-PL" sz="2800" b="1" dirty="0">
                <a:solidFill>
                  <a:srgbClr val="002060"/>
                </a:solidFill>
              </a:rPr>
            </a:br>
            <a:r>
              <a:rPr lang="pl-PL" sz="2000" b="1" dirty="0">
                <a:solidFill>
                  <a:srgbClr val="002060"/>
                </a:solidFill>
              </a:rPr>
              <a:t>2.2. Badanie stanu technicznego instalacji oraz urządzeń elektroenergetycznych pod względem bezpieczeństwa </a:t>
            </a:r>
          </a:p>
        </p:txBody>
      </p:sp>
    </p:spTree>
    <p:extLst>
      <p:ext uri="{BB962C8B-B14F-4D97-AF65-F5344CB8AC3E}">
        <p14:creationId xmlns:p14="http://schemas.microsoft.com/office/powerpoint/2010/main" val="2581010233"/>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E4B4D99-9F7B-4736-80AF-294802318D17}"/>
              </a:ext>
            </a:extLst>
          </p:cNvPr>
          <p:cNvSpPr>
            <a:spLocks noGrp="1"/>
          </p:cNvSpPr>
          <p:nvPr>
            <p:ph idx="1"/>
          </p:nvPr>
        </p:nvSpPr>
        <p:spPr/>
        <p:txBody>
          <a:bodyPr>
            <a:normAutofit/>
          </a:bodyPr>
          <a:lstStyle/>
          <a:p>
            <a:pPr marL="0" lvl="1" indent="0">
              <a:buNone/>
            </a:pPr>
            <a:r>
              <a:rPr lang="pl-PL" sz="2400" dirty="0">
                <a:solidFill>
                  <a:schemeClr val="bg1"/>
                </a:solidFill>
              </a:rPr>
              <a:t>Części czynne obwodów SELV powinny być oddzielone elektrycznie od obwodów wyższego napięcia w sposób nie gorszy niż oddzielenie pomiędzy obwodem pierwotnym i wtórnym transformatora ochronnego.	</a:t>
            </a:r>
          </a:p>
          <a:p>
            <a:pPr marL="0" lvl="1" indent="0">
              <a:buNone/>
            </a:pPr>
            <a:r>
              <a:rPr lang="pl-PL" sz="2400" dirty="0">
                <a:solidFill>
                  <a:schemeClr val="bg1"/>
                </a:solidFill>
              </a:rPr>
              <a:t>Szczególną uwagę należy zwrócić na zapewnienie odpowiedniego oddzielenia elektrycznego obwodów SELV od obwodów wyższego napięcia w takich urządzeniach jak przekaźniki, styczniki, łączniki pomocnicze itp.</a:t>
            </a:r>
          </a:p>
        </p:txBody>
      </p:sp>
      <p:sp>
        <p:nvSpPr>
          <p:cNvPr id="4" name="Tytuł 1">
            <a:extLst>
              <a:ext uri="{FF2B5EF4-FFF2-40B4-BE49-F238E27FC236}">
                <a16:creationId xmlns:a16="http://schemas.microsoft.com/office/drawing/2014/main" id="{AB9C8374-391F-4E75-8491-94863FD62C9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4"/>
            </a:pPr>
            <a:r>
              <a:rPr lang="pl-PL" sz="2800" dirty="0">
                <a:solidFill>
                  <a:srgbClr val="002060"/>
                </a:solidFill>
              </a:rPr>
              <a:t>Ochrona przez zastosowanie bardzo niskiego napięcia </a:t>
            </a:r>
            <a:br>
              <a:rPr lang="pl-PL" sz="2800" dirty="0">
                <a:solidFill>
                  <a:srgbClr val="002060"/>
                </a:solidFill>
              </a:rPr>
            </a:br>
            <a:r>
              <a:rPr lang="pl-PL" sz="2000" dirty="0">
                <a:solidFill>
                  <a:srgbClr val="002060"/>
                </a:solidFill>
              </a:rPr>
              <a:t>14.1. obwody SELV.</a:t>
            </a:r>
          </a:p>
        </p:txBody>
      </p:sp>
    </p:spTree>
    <p:extLst>
      <p:ext uri="{BB962C8B-B14F-4D97-AF65-F5344CB8AC3E}">
        <p14:creationId xmlns:p14="http://schemas.microsoft.com/office/powerpoint/2010/main" val="1585771806"/>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46FEC99-0D8A-40AA-8258-ADAE91123082}"/>
              </a:ext>
            </a:extLst>
          </p:cNvPr>
          <p:cNvSpPr>
            <a:spLocks noGrp="1"/>
          </p:cNvSpPr>
          <p:nvPr>
            <p:ph idx="1"/>
          </p:nvPr>
        </p:nvSpPr>
        <p:spPr/>
        <p:txBody>
          <a:bodyPr>
            <a:normAutofit lnSpcReduction="10000"/>
          </a:bodyPr>
          <a:lstStyle/>
          <a:p>
            <a:pPr marL="457200" indent="-457200">
              <a:buSzPct val="100000"/>
              <a:buFont typeface="+mj-lt"/>
              <a:buAutoNum type="alphaLcParenR" startAt="3"/>
            </a:pPr>
            <a:r>
              <a:rPr lang="pl-PL" dirty="0">
                <a:solidFill>
                  <a:schemeClr val="bg1"/>
                </a:solidFill>
              </a:rPr>
              <a:t>Jeżeli izolacja przewodów jest dostosowana jedynie do napięć obwodów w których przewody te pracują, to przewody obwodów SELV powinny być prowadzone oddzielnie od wszystkich innych obwodów. Przewody obwodów o różnych napięciach powinny być oddzielone od siebie uziemionymi ekranami lub uziemionymi osłonami.</a:t>
            </a:r>
          </a:p>
          <a:p>
            <a:pPr marL="457200" indent="-457200">
              <a:buSzPct val="100000"/>
              <a:buFont typeface="+mj-lt"/>
              <a:buAutoNum type="alphaLcParenR" startAt="3"/>
            </a:pPr>
            <a:r>
              <a:rPr lang="pl-PL" dirty="0">
                <a:solidFill>
                  <a:schemeClr val="bg1"/>
                </a:solidFill>
              </a:rPr>
              <a:t>Wtyczki i gniazda stosowane w obwodach SELV nie powinny pasować do gniazd i wtyczek stosowanych w obwodach o innych napięciach oraz nie powinny być wyposażone w styki ochronne.</a:t>
            </a:r>
          </a:p>
        </p:txBody>
      </p:sp>
      <p:sp>
        <p:nvSpPr>
          <p:cNvPr id="4" name="Tytuł 1">
            <a:extLst>
              <a:ext uri="{FF2B5EF4-FFF2-40B4-BE49-F238E27FC236}">
                <a16:creationId xmlns:a16="http://schemas.microsoft.com/office/drawing/2014/main" id="{3660A687-09C0-4AAC-BC7A-8CF00660948F}"/>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4"/>
            </a:pPr>
            <a:r>
              <a:rPr lang="pl-PL" sz="2800" dirty="0">
                <a:solidFill>
                  <a:srgbClr val="002060"/>
                </a:solidFill>
              </a:rPr>
              <a:t>Ochrona przez zastosowanie bardzo niskiego napięcia </a:t>
            </a:r>
            <a:br>
              <a:rPr lang="pl-PL" sz="2800" dirty="0">
                <a:solidFill>
                  <a:srgbClr val="002060"/>
                </a:solidFill>
              </a:rPr>
            </a:br>
            <a:r>
              <a:rPr lang="pl-PL" sz="2000" dirty="0">
                <a:solidFill>
                  <a:srgbClr val="002060"/>
                </a:solidFill>
              </a:rPr>
              <a:t>14.1. obwody SELV.</a:t>
            </a:r>
          </a:p>
        </p:txBody>
      </p:sp>
    </p:spTree>
    <p:extLst>
      <p:ext uri="{BB962C8B-B14F-4D97-AF65-F5344CB8AC3E}">
        <p14:creationId xmlns:p14="http://schemas.microsoft.com/office/powerpoint/2010/main" val="1899573012"/>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2B44C00-7C34-4A2B-8629-A7C75DA1DDBA}"/>
              </a:ext>
            </a:extLst>
          </p:cNvPr>
          <p:cNvSpPr>
            <a:spLocks noGrp="1"/>
          </p:cNvSpPr>
          <p:nvPr>
            <p:ph idx="1"/>
          </p:nvPr>
        </p:nvSpPr>
        <p:spPr/>
        <p:txBody>
          <a:bodyPr/>
          <a:lstStyle/>
          <a:p>
            <a:pPr marL="457200" indent="-457200">
              <a:buSzPct val="100000"/>
              <a:buFont typeface="+mj-lt"/>
              <a:buAutoNum type="alphaLcParenR" startAt="5"/>
            </a:pPr>
            <a:r>
              <a:rPr lang="pl-PL" dirty="0">
                <a:solidFill>
                  <a:schemeClr val="bg1"/>
                </a:solidFill>
              </a:rPr>
              <a:t>Części czynne obwodów SELV nie powinny być połączone: z uziomami, częściami czynnymi innych obwodów, przewodami ochronnymi innych obwodów. </a:t>
            </a:r>
          </a:p>
          <a:p>
            <a:pPr marL="457200" indent="-457200">
              <a:buSzPct val="100000"/>
              <a:buFont typeface="+mj-lt"/>
              <a:buAutoNum type="alphaLcParenR" startAt="5"/>
            </a:pPr>
            <a:r>
              <a:rPr lang="pl-PL" dirty="0">
                <a:solidFill>
                  <a:schemeClr val="bg1"/>
                </a:solidFill>
              </a:rPr>
              <a:t>Jeżeli napięcie znamionowe nie przekracza 25 V wartości skutecznej prądu przemiennego lub 60 V nietętniącego prądu stałego nie jest wymagana ochrona przed dotykiem bezpośrednim, o ile nie występują szczególnie niekorzystne warunki środowiskowe.</a:t>
            </a:r>
          </a:p>
        </p:txBody>
      </p:sp>
      <p:sp>
        <p:nvSpPr>
          <p:cNvPr id="4" name="Tytuł 1">
            <a:extLst>
              <a:ext uri="{FF2B5EF4-FFF2-40B4-BE49-F238E27FC236}">
                <a16:creationId xmlns:a16="http://schemas.microsoft.com/office/drawing/2014/main" id="{8543D4C0-9B24-43C6-ACDD-0DAA02076814}"/>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4"/>
            </a:pPr>
            <a:r>
              <a:rPr lang="pl-PL" sz="2800" dirty="0">
                <a:solidFill>
                  <a:srgbClr val="002060"/>
                </a:solidFill>
              </a:rPr>
              <a:t>Ochrona przez zastosowanie bardzo niskiego napięcia </a:t>
            </a:r>
            <a:br>
              <a:rPr lang="pl-PL" sz="2800" dirty="0">
                <a:solidFill>
                  <a:srgbClr val="002060"/>
                </a:solidFill>
              </a:rPr>
            </a:br>
            <a:r>
              <a:rPr lang="pl-PL" sz="2000" dirty="0">
                <a:solidFill>
                  <a:srgbClr val="002060"/>
                </a:solidFill>
              </a:rPr>
              <a:t>14.1. obwody SELV.</a:t>
            </a:r>
          </a:p>
        </p:txBody>
      </p:sp>
    </p:spTree>
    <p:extLst>
      <p:ext uri="{BB962C8B-B14F-4D97-AF65-F5344CB8AC3E}">
        <p14:creationId xmlns:p14="http://schemas.microsoft.com/office/powerpoint/2010/main" val="4096196922"/>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2602B24-09E8-4CA2-923A-8DF02BB419CE}"/>
              </a:ext>
            </a:extLst>
          </p:cNvPr>
          <p:cNvSpPr>
            <a:spLocks noGrp="1"/>
          </p:cNvSpPr>
          <p:nvPr>
            <p:ph idx="1"/>
          </p:nvPr>
        </p:nvSpPr>
        <p:spPr>
          <a:xfrm>
            <a:off x="1035698" y="3098573"/>
            <a:ext cx="3004457" cy="2285190"/>
          </a:xfrm>
        </p:spPr>
        <p:txBody>
          <a:bodyPr>
            <a:normAutofit/>
          </a:bodyPr>
          <a:lstStyle/>
          <a:p>
            <a:pPr marL="0" indent="0">
              <a:buNone/>
            </a:pPr>
            <a:r>
              <a:rPr lang="pl-PL" sz="2200" dirty="0">
                <a:solidFill>
                  <a:schemeClr val="bg1"/>
                </a:solidFill>
              </a:rPr>
              <a:t>Przykład obwodu SELV oraz współpracującego z nim odbiornika wykonanego w III klasie ochronności</a:t>
            </a:r>
          </a:p>
        </p:txBody>
      </p:sp>
      <p:pic>
        <p:nvPicPr>
          <p:cNvPr id="4" name="Obraz 3">
            <a:extLst>
              <a:ext uri="{FF2B5EF4-FFF2-40B4-BE49-F238E27FC236}">
                <a16:creationId xmlns:a16="http://schemas.microsoft.com/office/drawing/2014/main" id="{613D9056-C1A1-4C18-B5BA-39A94F0C4C95}"/>
              </a:ext>
            </a:extLst>
          </p:cNvPr>
          <p:cNvPicPr>
            <a:picLocks noChangeAspect="1"/>
          </p:cNvPicPr>
          <p:nvPr/>
        </p:nvPicPr>
        <p:blipFill>
          <a:blip r:embed="rId2"/>
          <a:stretch>
            <a:fillRect/>
          </a:stretch>
        </p:blipFill>
        <p:spPr>
          <a:xfrm>
            <a:off x="4223572" y="2249487"/>
            <a:ext cx="6298188" cy="4082745"/>
          </a:xfrm>
          <a:prstGeom prst="rect">
            <a:avLst/>
          </a:prstGeom>
        </p:spPr>
      </p:pic>
      <p:sp>
        <p:nvSpPr>
          <p:cNvPr id="5" name="Tytuł 1">
            <a:extLst>
              <a:ext uri="{FF2B5EF4-FFF2-40B4-BE49-F238E27FC236}">
                <a16:creationId xmlns:a16="http://schemas.microsoft.com/office/drawing/2014/main" id="{7F1AD83E-456C-45D7-A135-F8919BC731AE}"/>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4"/>
            </a:pPr>
            <a:r>
              <a:rPr lang="pl-PL" sz="2800" dirty="0">
                <a:solidFill>
                  <a:srgbClr val="002060"/>
                </a:solidFill>
              </a:rPr>
              <a:t>Ochrona przez zastosowanie bardzo niskiego napięcia </a:t>
            </a:r>
            <a:br>
              <a:rPr lang="pl-PL" sz="2800" dirty="0">
                <a:solidFill>
                  <a:srgbClr val="002060"/>
                </a:solidFill>
              </a:rPr>
            </a:br>
            <a:r>
              <a:rPr lang="pl-PL" sz="2000" dirty="0">
                <a:solidFill>
                  <a:srgbClr val="002060"/>
                </a:solidFill>
              </a:rPr>
              <a:t>14.1. obwody SELV.</a:t>
            </a:r>
          </a:p>
        </p:txBody>
      </p:sp>
    </p:spTree>
    <p:extLst>
      <p:ext uri="{BB962C8B-B14F-4D97-AF65-F5344CB8AC3E}">
        <p14:creationId xmlns:p14="http://schemas.microsoft.com/office/powerpoint/2010/main" val="3500058296"/>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430C642-066E-4BC0-8595-D61CADAAD9FC}"/>
              </a:ext>
            </a:extLst>
          </p:cNvPr>
          <p:cNvSpPr>
            <a:spLocks noGrp="1"/>
          </p:cNvSpPr>
          <p:nvPr>
            <p:ph idx="1"/>
          </p:nvPr>
        </p:nvSpPr>
        <p:spPr/>
        <p:txBody>
          <a:bodyPr/>
          <a:lstStyle/>
          <a:p>
            <a:pPr marL="0" indent="0">
              <a:buNone/>
            </a:pPr>
            <a:r>
              <a:rPr lang="pl-PL" b="1" dirty="0">
                <a:solidFill>
                  <a:schemeClr val="bg1"/>
                </a:solidFill>
              </a:rPr>
              <a:t>Bardzo niskie napięcie ochronne PELV</a:t>
            </a:r>
          </a:p>
          <a:p>
            <a:pPr marL="0" indent="0">
              <a:buNone/>
            </a:pPr>
            <a:r>
              <a:rPr lang="pl-PL" dirty="0">
                <a:solidFill>
                  <a:schemeClr val="bg1"/>
                </a:solidFill>
              </a:rPr>
              <a:t>Obwody PELV (z uziemieniem roboczym) o bardzo niskim napięciu ochronnym (</a:t>
            </a:r>
            <a:r>
              <a:rPr lang="pl-PL" dirty="0" err="1">
                <a:solidFill>
                  <a:schemeClr val="bg1"/>
                </a:solidFill>
              </a:rPr>
              <a:t>Protective</a:t>
            </a:r>
            <a:r>
              <a:rPr lang="pl-PL" dirty="0">
                <a:solidFill>
                  <a:schemeClr val="bg1"/>
                </a:solidFill>
              </a:rPr>
              <a:t> Extra-</a:t>
            </a:r>
            <a:r>
              <a:rPr lang="pl-PL" dirty="0" err="1">
                <a:solidFill>
                  <a:schemeClr val="bg1"/>
                </a:solidFill>
              </a:rPr>
              <a:t>Low</a:t>
            </a:r>
            <a:r>
              <a:rPr lang="pl-PL" dirty="0">
                <a:solidFill>
                  <a:schemeClr val="bg1"/>
                </a:solidFill>
              </a:rPr>
              <a:t> </a:t>
            </a:r>
            <a:r>
              <a:rPr lang="pl-PL" dirty="0" err="1">
                <a:solidFill>
                  <a:schemeClr val="bg1"/>
                </a:solidFill>
              </a:rPr>
              <a:t>Voltage</a:t>
            </a:r>
            <a:r>
              <a:rPr lang="pl-PL" dirty="0">
                <a:solidFill>
                  <a:schemeClr val="bg1"/>
                </a:solidFill>
              </a:rPr>
              <a:t>) charakteryzują się analogicznymi cechami jak napięcie bezpieczne SELV.</a:t>
            </a:r>
            <a:endParaRPr lang="pl-PL" b="1" dirty="0">
              <a:solidFill>
                <a:schemeClr val="bg1"/>
              </a:solidFill>
            </a:endParaRPr>
          </a:p>
        </p:txBody>
      </p:sp>
      <p:sp>
        <p:nvSpPr>
          <p:cNvPr id="4" name="Tytuł 1">
            <a:extLst>
              <a:ext uri="{FF2B5EF4-FFF2-40B4-BE49-F238E27FC236}">
                <a16:creationId xmlns:a16="http://schemas.microsoft.com/office/drawing/2014/main" id="{AE2AED11-9747-4E6F-BCB0-C7392ECABBF6}"/>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4"/>
            </a:pPr>
            <a:r>
              <a:rPr lang="pl-PL" sz="2800" dirty="0">
                <a:solidFill>
                  <a:srgbClr val="002060"/>
                </a:solidFill>
              </a:rPr>
              <a:t>Ochrona przez zastosowanie bardzo niskiego napięcia </a:t>
            </a:r>
            <a:br>
              <a:rPr lang="pl-PL" sz="2800" dirty="0">
                <a:solidFill>
                  <a:srgbClr val="002060"/>
                </a:solidFill>
              </a:rPr>
            </a:br>
            <a:r>
              <a:rPr lang="pl-PL" sz="2000" dirty="0">
                <a:solidFill>
                  <a:srgbClr val="002060"/>
                </a:solidFill>
              </a:rPr>
              <a:t>14.. obwody PELV.</a:t>
            </a:r>
          </a:p>
        </p:txBody>
      </p:sp>
    </p:spTree>
    <p:extLst>
      <p:ext uri="{BB962C8B-B14F-4D97-AF65-F5344CB8AC3E}">
        <p14:creationId xmlns:p14="http://schemas.microsoft.com/office/powerpoint/2010/main" val="736324438"/>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1E56CB62-4323-44FD-98CD-E6470F108F5A}"/>
              </a:ext>
            </a:extLst>
          </p:cNvPr>
          <p:cNvSpPr>
            <a:spLocks noGrp="1"/>
          </p:cNvSpPr>
          <p:nvPr>
            <p:ph idx="1"/>
          </p:nvPr>
        </p:nvSpPr>
        <p:spPr/>
        <p:txBody>
          <a:bodyPr/>
          <a:lstStyle/>
          <a:p>
            <a:pPr marL="0" indent="0">
              <a:buNone/>
            </a:pPr>
            <a:r>
              <a:rPr lang="pl-PL" dirty="0">
                <a:solidFill>
                  <a:schemeClr val="bg1"/>
                </a:solidFill>
              </a:rPr>
              <a:t>Należy tylko podkreślić, że jeżeli napięcie znamionowe przekracza 25 V wartości skutecznej prądu przemiennego lub 60 V nietętniącego prądu stałego, ochronę przed dotykiem bezpośrednim należy zapewnić przez: - ogrodzenia (przegrody) lub obudowy (osłony), o stopniu ochrony nie mniejszym niż IP2X, albo izolacje, która powinna wytrzymać próbę napięciem probierczym nie mniejszym od 500 V wartości skutecznej prądu przemiennego w ciągu 1 minuty.</a:t>
            </a:r>
          </a:p>
        </p:txBody>
      </p:sp>
      <p:sp>
        <p:nvSpPr>
          <p:cNvPr id="4" name="Tytuł 1">
            <a:extLst>
              <a:ext uri="{FF2B5EF4-FFF2-40B4-BE49-F238E27FC236}">
                <a16:creationId xmlns:a16="http://schemas.microsoft.com/office/drawing/2014/main" id="{9914C6A0-2441-47F3-9070-E10BCE5A2B2C}"/>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4"/>
            </a:pPr>
            <a:r>
              <a:rPr lang="pl-PL" sz="2800" dirty="0">
                <a:solidFill>
                  <a:srgbClr val="002060"/>
                </a:solidFill>
              </a:rPr>
              <a:t>Ochrona przez zastosowanie bardzo niskiego napięcia </a:t>
            </a:r>
            <a:br>
              <a:rPr lang="pl-PL" sz="2800" dirty="0">
                <a:solidFill>
                  <a:srgbClr val="002060"/>
                </a:solidFill>
              </a:rPr>
            </a:br>
            <a:r>
              <a:rPr lang="pl-PL" sz="2000" dirty="0">
                <a:solidFill>
                  <a:srgbClr val="002060"/>
                </a:solidFill>
              </a:rPr>
              <a:t>14.2. obwody PELV.</a:t>
            </a:r>
          </a:p>
        </p:txBody>
      </p:sp>
    </p:spTree>
    <p:extLst>
      <p:ext uri="{BB962C8B-B14F-4D97-AF65-F5344CB8AC3E}">
        <p14:creationId xmlns:p14="http://schemas.microsoft.com/office/powerpoint/2010/main" val="2777349345"/>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1">
            <a:extLst>
              <a:ext uri="{FF2B5EF4-FFF2-40B4-BE49-F238E27FC236}">
                <a16:creationId xmlns:a16="http://schemas.microsoft.com/office/drawing/2014/main" id="{DFEE5309-C6B1-4583-ACC2-BBBF892DD0CC}"/>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4"/>
            </a:pPr>
            <a:r>
              <a:rPr lang="pl-PL" sz="2800" dirty="0">
                <a:solidFill>
                  <a:srgbClr val="002060"/>
                </a:solidFill>
              </a:rPr>
              <a:t>Ochrona przez zastosowanie bardzo niskiego napięcia </a:t>
            </a:r>
            <a:br>
              <a:rPr lang="pl-PL" sz="2800" dirty="0">
                <a:solidFill>
                  <a:srgbClr val="002060"/>
                </a:solidFill>
              </a:rPr>
            </a:br>
            <a:r>
              <a:rPr lang="pl-PL" sz="2000" dirty="0">
                <a:solidFill>
                  <a:srgbClr val="002060"/>
                </a:solidFill>
              </a:rPr>
              <a:t>14.2. obwody PELV.</a:t>
            </a:r>
          </a:p>
        </p:txBody>
      </p:sp>
      <p:sp>
        <p:nvSpPr>
          <p:cNvPr id="11" name="Symbol zastępczy zawartości 2">
            <a:extLst>
              <a:ext uri="{FF2B5EF4-FFF2-40B4-BE49-F238E27FC236}">
                <a16:creationId xmlns:a16="http://schemas.microsoft.com/office/drawing/2014/main" id="{7DBFF5DD-184A-4F9B-8B58-29B04EC0636E}"/>
              </a:ext>
            </a:extLst>
          </p:cNvPr>
          <p:cNvSpPr>
            <a:spLocks noGrp="1"/>
          </p:cNvSpPr>
          <p:nvPr>
            <p:ph idx="1"/>
          </p:nvPr>
        </p:nvSpPr>
        <p:spPr>
          <a:xfrm>
            <a:off x="926808" y="2939954"/>
            <a:ext cx="2796105" cy="2229206"/>
          </a:xfrm>
        </p:spPr>
        <p:txBody>
          <a:bodyPr>
            <a:normAutofit/>
          </a:bodyPr>
          <a:lstStyle/>
          <a:p>
            <a:pPr marL="0" indent="0">
              <a:buNone/>
            </a:pPr>
            <a:r>
              <a:rPr lang="pl-PL" sz="2200" dirty="0">
                <a:solidFill>
                  <a:schemeClr val="bg1"/>
                </a:solidFill>
              </a:rPr>
              <a:t>Przykład obwodu PELV oraz współpracującego z nim odbiornika wykonanego w III klasie ochronności</a:t>
            </a:r>
          </a:p>
        </p:txBody>
      </p:sp>
      <p:pic>
        <p:nvPicPr>
          <p:cNvPr id="12" name="Obraz 11">
            <a:extLst>
              <a:ext uri="{FF2B5EF4-FFF2-40B4-BE49-F238E27FC236}">
                <a16:creationId xmlns:a16="http://schemas.microsoft.com/office/drawing/2014/main" id="{77C5EE3C-745E-4B57-B56C-EA99D7A385E7}"/>
              </a:ext>
            </a:extLst>
          </p:cNvPr>
          <p:cNvPicPr>
            <a:picLocks noChangeAspect="1"/>
          </p:cNvPicPr>
          <p:nvPr/>
        </p:nvPicPr>
        <p:blipFill>
          <a:blip r:embed="rId2"/>
          <a:stretch>
            <a:fillRect/>
          </a:stretch>
        </p:blipFill>
        <p:spPr>
          <a:xfrm>
            <a:off x="3876814" y="1940684"/>
            <a:ext cx="7478541" cy="4422794"/>
          </a:xfrm>
          <a:prstGeom prst="rect">
            <a:avLst/>
          </a:prstGeom>
        </p:spPr>
      </p:pic>
    </p:spTree>
    <p:extLst>
      <p:ext uri="{BB962C8B-B14F-4D97-AF65-F5344CB8AC3E}">
        <p14:creationId xmlns:p14="http://schemas.microsoft.com/office/powerpoint/2010/main" val="3987579860"/>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9794CCD-0191-4344-BE00-A6EFD9F309BF}"/>
              </a:ext>
            </a:extLst>
          </p:cNvPr>
          <p:cNvSpPr>
            <a:spLocks noGrp="1"/>
          </p:cNvSpPr>
          <p:nvPr>
            <p:ph idx="1"/>
          </p:nvPr>
        </p:nvSpPr>
        <p:spPr>
          <a:xfrm>
            <a:off x="1141412" y="2249486"/>
            <a:ext cx="9905999" cy="4179305"/>
          </a:xfrm>
        </p:spPr>
        <p:txBody>
          <a:bodyPr>
            <a:normAutofit lnSpcReduction="10000"/>
          </a:bodyPr>
          <a:lstStyle/>
          <a:p>
            <a:pPr marL="0" indent="0">
              <a:buNone/>
            </a:pPr>
            <a:r>
              <a:rPr lang="pl-PL" dirty="0">
                <a:solidFill>
                  <a:schemeClr val="bg1"/>
                </a:solidFill>
              </a:rPr>
              <a:t>Bardzo niskie napięcie funkcjonalne FELV Jest to bardzo niskie napięcie stosowane ze względu na potrzeby technologiczne o wartościach nie przekraczających wartości napięcia zakresu I (tabela 1), a ściśle rzecz biorąc napięcia bezpiecznego w danych warunkach środowiskowych (czyli napięcie tak niskie jest stosowane ze względów funkcjonalnych, a nie dla celów ochrony przeciwporażeniowej). Obwody FELV (</a:t>
            </a:r>
            <a:r>
              <a:rPr lang="pl-PL" dirty="0" err="1">
                <a:solidFill>
                  <a:schemeClr val="bg1"/>
                </a:solidFill>
              </a:rPr>
              <a:t>Functional</a:t>
            </a:r>
            <a:r>
              <a:rPr lang="pl-PL" dirty="0">
                <a:solidFill>
                  <a:schemeClr val="bg1"/>
                </a:solidFill>
              </a:rPr>
              <a:t> Extra-</a:t>
            </a:r>
            <a:r>
              <a:rPr lang="pl-PL" dirty="0" err="1">
                <a:solidFill>
                  <a:schemeClr val="bg1"/>
                </a:solidFill>
              </a:rPr>
              <a:t>Low</a:t>
            </a:r>
            <a:r>
              <a:rPr lang="pl-PL" dirty="0">
                <a:solidFill>
                  <a:schemeClr val="bg1"/>
                </a:solidFill>
              </a:rPr>
              <a:t> </a:t>
            </a:r>
            <a:r>
              <a:rPr lang="pl-PL" dirty="0" err="1">
                <a:solidFill>
                  <a:schemeClr val="bg1"/>
                </a:solidFill>
              </a:rPr>
              <a:t>Voltage</a:t>
            </a:r>
            <a:r>
              <a:rPr lang="pl-PL" dirty="0">
                <a:solidFill>
                  <a:schemeClr val="bg1"/>
                </a:solidFill>
              </a:rPr>
              <a:t>) nie są zabezpieczone w dostateczny sposób przed przeniesieniem się do nich wyższego napięcia np. przez transformator obniżający (nieochronny), autotransformator, prostownik, sąsiadujące ze sobą styki przekaźników, styczników i łączników pracujące na różnych napięciach itp.</a:t>
            </a:r>
          </a:p>
        </p:txBody>
      </p:sp>
      <p:sp>
        <p:nvSpPr>
          <p:cNvPr id="4" name="Tytuł 1">
            <a:extLst>
              <a:ext uri="{FF2B5EF4-FFF2-40B4-BE49-F238E27FC236}">
                <a16:creationId xmlns:a16="http://schemas.microsoft.com/office/drawing/2014/main" id="{1969A730-F50A-441E-9822-F1C04FE51267}"/>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4"/>
            </a:pPr>
            <a:r>
              <a:rPr lang="pl-PL" sz="2800" dirty="0">
                <a:solidFill>
                  <a:srgbClr val="002060"/>
                </a:solidFill>
              </a:rPr>
              <a:t>Ochrona przez zastosowanie bardzo niskiego napięcia </a:t>
            </a:r>
            <a:br>
              <a:rPr lang="pl-PL" sz="2800" dirty="0">
                <a:solidFill>
                  <a:srgbClr val="002060"/>
                </a:solidFill>
              </a:rPr>
            </a:br>
            <a:r>
              <a:rPr lang="pl-PL" sz="2000" dirty="0">
                <a:solidFill>
                  <a:srgbClr val="002060"/>
                </a:solidFill>
              </a:rPr>
              <a:t>14.3. obwody FELV.</a:t>
            </a:r>
          </a:p>
        </p:txBody>
      </p:sp>
    </p:spTree>
    <p:extLst>
      <p:ext uri="{BB962C8B-B14F-4D97-AF65-F5344CB8AC3E}">
        <p14:creationId xmlns:p14="http://schemas.microsoft.com/office/powerpoint/2010/main" val="1129904183"/>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B2512E8-9189-4E3B-BEEF-533AC8AC21CD}"/>
              </a:ext>
            </a:extLst>
          </p:cNvPr>
          <p:cNvSpPr>
            <a:spLocks noGrp="1"/>
          </p:cNvSpPr>
          <p:nvPr>
            <p:ph type="title"/>
          </p:nvPr>
        </p:nvSpPr>
        <p:spPr>
          <a:xfrm>
            <a:off x="1143001" y="2980942"/>
            <a:ext cx="9905998" cy="1478570"/>
          </a:xfrm>
        </p:spPr>
        <p:txBody>
          <a:bodyPr>
            <a:normAutofit fontScale="90000"/>
          </a:bodyPr>
          <a:lstStyle/>
          <a:p>
            <a:pPr marL="742950" indent="-742950" algn="ctr">
              <a:buFont typeface="+mj-lt"/>
              <a:buAutoNum type="arabicPeriod" startAt="15"/>
            </a:pPr>
            <a:r>
              <a:rPr lang="pl-PL" sz="4000" b="1" dirty="0">
                <a:solidFill>
                  <a:srgbClr val="002060"/>
                </a:solidFill>
              </a:rPr>
              <a:t>Ochrona przeciwporażeniowa </a:t>
            </a:r>
            <a:br>
              <a:rPr lang="pl-PL" sz="4000" b="1" dirty="0">
                <a:solidFill>
                  <a:srgbClr val="002060"/>
                </a:solidFill>
              </a:rPr>
            </a:br>
            <a:r>
              <a:rPr lang="pl-PL" b="1" dirty="0">
                <a:solidFill>
                  <a:srgbClr val="002060"/>
                </a:solidFill>
              </a:rPr>
              <a:t> </a:t>
            </a:r>
            <a:r>
              <a:rPr lang="pl-PL" sz="3100" b="1" dirty="0">
                <a:solidFill>
                  <a:srgbClr val="002060"/>
                </a:solidFill>
              </a:rPr>
              <a:t>ochrona uzupełniająca </a:t>
            </a:r>
            <a:br>
              <a:rPr lang="pl-PL" b="1" dirty="0">
                <a:solidFill>
                  <a:srgbClr val="002060"/>
                </a:solidFill>
              </a:rPr>
            </a:br>
            <a:endParaRPr lang="pl-PL" b="1" dirty="0"/>
          </a:p>
        </p:txBody>
      </p:sp>
    </p:spTree>
    <p:extLst>
      <p:ext uri="{BB962C8B-B14F-4D97-AF65-F5344CB8AC3E}">
        <p14:creationId xmlns:p14="http://schemas.microsoft.com/office/powerpoint/2010/main" val="4248871982"/>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27BC50-9569-402C-A24E-6F82657AB02B}"/>
              </a:ext>
            </a:extLst>
          </p:cNvPr>
          <p:cNvSpPr>
            <a:spLocks noGrp="1"/>
          </p:cNvSpPr>
          <p:nvPr>
            <p:ph type="title"/>
          </p:nvPr>
        </p:nvSpPr>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15.1.</a:t>
            </a:r>
            <a:r>
              <a:rPr lang="pl-PL" dirty="0">
                <a:solidFill>
                  <a:srgbClr val="002060"/>
                </a:solidFill>
              </a:rPr>
              <a:t> </a:t>
            </a:r>
            <a:r>
              <a:rPr lang="pl-PL" sz="2200" dirty="0">
                <a:solidFill>
                  <a:srgbClr val="002060"/>
                </a:solidFill>
              </a:rPr>
              <a:t>Urządzenia ochronne różnicowoprądowe.</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432A0A04-5DDB-42AB-A8F8-60FF3676F7F7}"/>
                  </a:ext>
                </a:extLst>
              </p:cNvPr>
              <p:cNvSpPr>
                <a:spLocks noGrp="1"/>
              </p:cNvSpPr>
              <p:nvPr>
                <p:ph idx="1"/>
              </p:nvPr>
            </p:nvSpPr>
            <p:spPr/>
            <p:txBody>
              <a:bodyPr/>
              <a:lstStyle/>
              <a:p>
                <a:pPr marL="0" indent="0">
                  <a:buNone/>
                </a:pPr>
                <a:r>
                  <a:rPr lang="pl-PL" dirty="0">
                    <a:solidFill>
                      <a:schemeClr val="bg1"/>
                    </a:solidFill>
                  </a:rPr>
                  <a:t>Wyłączniki różnicowoprądowe wysokoczułe – to wyłączniki o prądzie znamionowym różnicowym </a:t>
                </a:r>
                <a14:m>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sym typeface="Symbol" panose="05050102010706020507" pitchFamily="18" charset="2"/>
                          </a:rPr>
                          <m:t></m:t>
                        </m:r>
                        <m:r>
                          <a:rPr lang="pl-PL" i="1">
                            <a:solidFill>
                              <a:schemeClr val="bg1"/>
                            </a:solidFill>
                            <a:latin typeface="Cambria Math" panose="02040503050406030204" pitchFamily="18" charset="0"/>
                          </a:rPr>
                          <m:t>𝑁</m:t>
                        </m:r>
                      </m:sub>
                    </m:sSub>
                  </m:oMath>
                </a14:m>
                <a:r>
                  <a:rPr lang="pl-PL" dirty="0">
                    <a:solidFill>
                      <a:schemeClr val="bg1"/>
                    </a:solidFill>
                  </a:rPr>
                  <a:t> nie przekraczającym 30 </a:t>
                </a:r>
                <a:r>
                  <a:rPr lang="pl-PL" dirty="0" err="1">
                    <a:solidFill>
                      <a:schemeClr val="bg1"/>
                    </a:solidFill>
                  </a:rPr>
                  <a:t>mA</a:t>
                </a:r>
                <a:r>
                  <a:rPr lang="pl-PL" dirty="0">
                    <a:solidFill>
                      <a:schemeClr val="bg1"/>
                    </a:solidFill>
                  </a:rPr>
                  <a:t>. Jako środek ochrony uzupełniającej stosowany jest w przypadku uszkodzenia środków ochrony podstawowej i/lub środków ochrony przy uszkodzeniu, a także w przypadku nieostrożności użytkowników.</a:t>
                </a:r>
              </a:p>
            </p:txBody>
          </p:sp>
        </mc:Choice>
        <mc:Fallback xmlns="">
          <p:sp>
            <p:nvSpPr>
              <p:cNvPr id="3" name="Symbol zastępczy zawartości 2">
                <a:extLst>
                  <a:ext uri="{FF2B5EF4-FFF2-40B4-BE49-F238E27FC236}">
                    <a16:creationId xmlns:a16="http://schemas.microsoft.com/office/drawing/2014/main" id="{432A0A04-5DDB-42AB-A8F8-60FF3676F7F7}"/>
                  </a:ext>
                </a:extLst>
              </p:cNvPr>
              <p:cNvSpPr>
                <a:spLocks noGrp="1" noRot="1" noChangeAspect="1" noMove="1" noResize="1" noEditPoints="1" noAdjustHandles="1" noChangeArrowheads="1" noChangeShapeType="1" noTextEdit="1"/>
              </p:cNvSpPr>
              <p:nvPr>
                <p:ph idx="1"/>
              </p:nvPr>
            </p:nvSpPr>
            <p:spPr>
              <a:blipFill>
                <a:blip r:embed="rId2"/>
                <a:stretch>
                  <a:fillRect l="-923" t="-172"/>
                </a:stretch>
              </a:blipFill>
            </p:spPr>
            <p:txBody>
              <a:bodyPr/>
              <a:lstStyle/>
              <a:p>
                <a:r>
                  <a:rPr lang="pl-PL">
                    <a:noFill/>
                  </a:rPr>
                  <a:t> </a:t>
                </a:r>
              </a:p>
            </p:txBody>
          </p:sp>
        </mc:Fallback>
      </mc:AlternateContent>
    </p:spTree>
    <p:extLst>
      <p:ext uri="{BB962C8B-B14F-4D97-AF65-F5344CB8AC3E}">
        <p14:creationId xmlns:p14="http://schemas.microsoft.com/office/powerpoint/2010/main" val="399537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1E8DBB34-985A-41DD-8492-C850BD3DE4FE}"/>
              </a:ext>
            </a:extLst>
          </p:cNvPr>
          <p:cNvSpPr>
            <a:spLocks noGrp="1"/>
          </p:cNvSpPr>
          <p:nvPr>
            <p:ph idx="1"/>
          </p:nvPr>
        </p:nvSpPr>
        <p:spPr/>
        <p:txBody>
          <a:bodyPr/>
          <a:lstStyle/>
          <a:p>
            <a:pPr marL="0" indent="0">
              <a:buNone/>
            </a:pPr>
            <a:r>
              <a:rPr lang="pl-PL" b="1" dirty="0">
                <a:solidFill>
                  <a:schemeClr val="bg1"/>
                </a:solidFill>
              </a:rPr>
              <a:t>Podział pomiarów sprawdzających</a:t>
            </a:r>
          </a:p>
          <a:p>
            <a:pPr marL="0" indent="0">
              <a:buSzPct val="100000"/>
              <a:buNone/>
            </a:pPr>
            <a:r>
              <a:rPr lang="pl-PL" b="1" dirty="0">
                <a:solidFill>
                  <a:schemeClr val="bg1"/>
                </a:solidFill>
              </a:rPr>
              <a:t>Pomiary wykonane u wytwórcy urządzeń elektrycznych</a:t>
            </a:r>
            <a:br>
              <a:rPr lang="pl-PL" dirty="0">
                <a:solidFill>
                  <a:schemeClr val="bg1"/>
                </a:solidFill>
              </a:rPr>
            </a:br>
            <a:r>
              <a:rPr lang="pl-PL" dirty="0">
                <a:solidFill>
                  <a:schemeClr val="bg1"/>
                </a:solidFill>
              </a:rPr>
              <a:t>Pomiary te służą potwierdzeniu, że urządzenie jest w pełni funkcjonalne i spełnia wymagania norm oraz aprobat technicznych. Karta kontroli technicznej stanowi podstawowy dokument, na podstawie którego udzielana jest gwarancja na urządzenie.</a:t>
            </a:r>
          </a:p>
          <a:p>
            <a:endParaRPr lang="pl-PL" dirty="0"/>
          </a:p>
        </p:txBody>
      </p:sp>
      <p:sp>
        <p:nvSpPr>
          <p:cNvPr id="6" name="Tytuł 1">
            <a:extLst>
              <a:ext uri="{FF2B5EF4-FFF2-40B4-BE49-F238E27FC236}">
                <a16:creationId xmlns:a16="http://schemas.microsoft.com/office/drawing/2014/main" id="{7977216F-2BAE-4457-A956-F5C9EB0E3270}"/>
              </a:ext>
            </a:extLst>
          </p:cNvPr>
          <p:cNvSpPr txBox="1">
            <a:spLocks noGrp="1"/>
          </p:cNvSpPr>
          <p:nvPr>
            <p:ph type="title"/>
          </p:nvPr>
        </p:nvSpPr>
        <p:spPr>
          <a:xfrm>
            <a:off x="1141413" y="619125"/>
            <a:ext cx="9999338" cy="14779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2800" b="1" dirty="0">
                <a:solidFill>
                  <a:srgbClr val="002060"/>
                </a:solidFill>
              </a:rPr>
              <a:t>Podział Pomiarów elektrycznych ze względu na cel</a:t>
            </a:r>
            <a:br>
              <a:rPr lang="pl-PL" sz="2800" b="1" dirty="0">
                <a:solidFill>
                  <a:srgbClr val="002060"/>
                </a:solidFill>
              </a:rPr>
            </a:br>
            <a:r>
              <a:rPr lang="pl-PL" sz="2000" b="1" dirty="0">
                <a:solidFill>
                  <a:srgbClr val="002060"/>
                </a:solidFill>
              </a:rPr>
              <a:t>2.2. Badanie stanu technicznego instalacji oraz urządzeń elektroenergetycznych pod względem bezpieczeństwa. </a:t>
            </a:r>
            <a:br>
              <a:rPr lang="pl-PL" sz="2000" b="1" dirty="0">
                <a:solidFill>
                  <a:srgbClr val="002060"/>
                </a:solidFill>
              </a:rPr>
            </a:br>
            <a:r>
              <a:rPr lang="pl-PL" sz="2000" b="1" dirty="0">
                <a:solidFill>
                  <a:srgbClr val="002060"/>
                </a:solidFill>
              </a:rPr>
              <a:t>2.2.1. podział pomiarów sprawdzających.</a:t>
            </a:r>
          </a:p>
        </p:txBody>
      </p:sp>
    </p:spTree>
    <p:extLst>
      <p:ext uri="{BB962C8B-B14F-4D97-AF65-F5344CB8AC3E}">
        <p14:creationId xmlns:p14="http://schemas.microsoft.com/office/powerpoint/2010/main" val="2847428648"/>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C0DEFD9-F06D-4C63-9D23-7D1342822787}"/>
              </a:ext>
            </a:extLst>
          </p:cNvPr>
          <p:cNvSpPr>
            <a:spLocks noGrp="1"/>
          </p:cNvSpPr>
          <p:nvPr>
            <p:ph idx="1"/>
          </p:nvPr>
        </p:nvSpPr>
        <p:spPr/>
        <p:txBody>
          <a:bodyPr/>
          <a:lstStyle/>
          <a:p>
            <a:pPr marL="0" indent="0">
              <a:buNone/>
            </a:pPr>
            <a:r>
              <a:rPr lang="pl-PL" b="1" dirty="0">
                <a:solidFill>
                  <a:schemeClr val="bg1"/>
                </a:solidFill>
              </a:rPr>
              <a:t>Stosowanie urządzeń ochronnych różnicowoprądowych.</a:t>
            </a:r>
          </a:p>
          <a:p>
            <a:pPr marL="0" indent="0">
              <a:buNone/>
            </a:pPr>
            <a:r>
              <a:rPr lang="pl-PL" dirty="0">
                <a:solidFill>
                  <a:schemeClr val="bg1"/>
                </a:solidFill>
              </a:rPr>
              <a:t>Wyłączniki różnicowoprądowe (wyłączniki współpracujące z przekaźnikami różnicowoprądowymi) pełnią następujące funkcje:</a:t>
            </a:r>
          </a:p>
          <a:p>
            <a:pPr>
              <a:buSzPct val="100000"/>
            </a:pPr>
            <a:r>
              <a:rPr lang="pl-PL" dirty="0">
                <a:solidFill>
                  <a:schemeClr val="bg1"/>
                </a:solidFill>
              </a:rPr>
              <a:t>ochronę przy uszkodzeniu przy zastosowaniu wyżej wymienionych urządzeń, jako elementów odłączających zasilania w samoczynnym wyłączeniu zasilania,</a:t>
            </a:r>
          </a:p>
        </p:txBody>
      </p:sp>
      <p:sp>
        <p:nvSpPr>
          <p:cNvPr id="4" name="Tytuł 1">
            <a:extLst>
              <a:ext uri="{FF2B5EF4-FFF2-40B4-BE49-F238E27FC236}">
                <a16:creationId xmlns:a16="http://schemas.microsoft.com/office/drawing/2014/main" id="{B14D5194-D46B-49B3-BB56-E93803AE3043}"/>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15.1.</a:t>
            </a:r>
            <a:r>
              <a:rPr lang="pl-PL" dirty="0">
                <a:solidFill>
                  <a:srgbClr val="002060"/>
                </a:solidFill>
              </a:rPr>
              <a:t> </a:t>
            </a:r>
            <a:r>
              <a:rPr lang="pl-PL" sz="2200" dirty="0">
                <a:solidFill>
                  <a:srgbClr val="002060"/>
                </a:solidFill>
              </a:rPr>
              <a:t>Urządzenia ochronne różnicowoprądowe.</a:t>
            </a:r>
          </a:p>
        </p:txBody>
      </p:sp>
    </p:spTree>
    <p:extLst>
      <p:ext uri="{BB962C8B-B14F-4D97-AF65-F5344CB8AC3E}">
        <p14:creationId xmlns:p14="http://schemas.microsoft.com/office/powerpoint/2010/main" val="826915519"/>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0E99B11-F6A3-4754-AD49-9A05DCFF6A2F}"/>
              </a:ext>
            </a:extLst>
          </p:cNvPr>
          <p:cNvSpPr>
            <a:spLocks noGrp="1"/>
          </p:cNvSpPr>
          <p:nvPr>
            <p:ph idx="1"/>
          </p:nvPr>
        </p:nvSpPr>
        <p:spPr/>
        <p:txBody>
          <a:bodyPr/>
          <a:lstStyle/>
          <a:p>
            <a:pPr>
              <a:buSzPct val="100000"/>
            </a:pPr>
            <a:r>
              <a:rPr lang="pl-PL" dirty="0">
                <a:solidFill>
                  <a:schemeClr val="bg1"/>
                </a:solidFill>
              </a:rPr>
              <a:t>ochronę uzupełniającą w przypadku uszkodzenia środków ochrony podstawowej i/lub środków ochrony przy uszkodzeniu lub w przypadku nieostrożności użytkowników, przy zastosowaniu wyżej wymienionych urządzeń o znamionowym prądzie różnicowym nie większym niż 30 </a:t>
            </a:r>
            <a:r>
              <a:rPr lang="pl-PL" dirty="0" err="1">
                <a:solidFill>
                  <a:schemeClr val="bg1"/>
                </a:solidFill>
              </a:rPr>
              <a:t>mA</a:t>
            </a:r>
            <a:r>
              <a:rPr lang="pl-PL" dirty="0">
                <a:solidFill>
                  <a:schemeClr val="bg1"/>
                </a:solidFill>
              </a:rPr>
              <a:t>, </a:t>
            </a:r>
          </a:p>
          <a:p>
            <a:pPr>
              <a:buSzPct val="100000"/>
            </a:pPr>
            <a:r>
              <a:rPr lang="pl-PL" dirty="0">
                <a:solidFill>
                  <a:schemeClr val="bg1"/>
                </a:solidFill>
              </a:rPr>
              <a:t>ochronę przed pożarami wywołanymi prądami doziemnymi przy zastosowaniu wyżej wymienionych urządzeń o znamionowym prądzie różnicowym nie przekraczającym  500 </a:t>
            </a:r>
            <a:r>
              <a:rPr lang="pl-PL" dirty="0" err="1">
                <a:solidFill>
                  <a:schemeClr val="bg1"/>
                </a:solidFill>
              </a:rPr>
              <a:t>mA</a:t>
            </a:r>
            <a:r>
              <a:rPr lang="pl-PL" dirty="0">
                <a:solidFill>
                  <a:schemeClr val="bg1"/>
                </a:solidFill>
              </a:rPr>
              <a:t>. </a:t>
            </a:r>
          </a:p>
        </p:txBody>
      </p:sp>
      <p:sp>
        <p:nvSpPr>
          <p:cNvPr id="4" name="Tytuł 1">
            <a:extLst>
              <a:ext uri="{FF2B5EF4-FFF2-40B4-BE49-F238E27FC236}">
                <a16:creationId xmlns:a16="http://schemas.microsoft.com/office/drawing/2014/main" id="{DF3B802F-DB14-4EFB-B47C-CE747F0FFFF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15.1.</a:t>
            </a:r>
            <a:r>
              <a:rPr lang="pl-PL" dirty="0">
                <a:solidFill>
                  <a:srgbClr val="002060"/>
                </a:solidFill>
              </a:rPr>
              <a:t> </a:t>
            </a:r>
            <a:r>
              <a:rPr lang="pl-PL" sz="2200" dirty="0">
                <a:solidFill>
                  <a:srgbClr val="002060"/>
                </a:solidFill>
              </a:rPr>
              <a:t>Urządzenia ochronne różnicowoprądowe.</a:t>
            </a:r>
          </a:p>
        </p:txBody>
      </p:sp>
    </p:spTree>
    <p:extLst>
      <p:ext uri="{BB962C8B-B14F-4D97-AF65-F5344CB8AC3E}">
        <p14:creationId xmlns:p14="http://schemas.microsoft.com/office/powerpoint/2010/main" val="361868944"/>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3FC15FD-FC07-4F0D-9E40-74D1738C74C5}"/>
              </a:ext>
            </a:extLst>
          </p:cNvPr>
          <p:cNvSpPr>
            <a:spLocks noGrp="1"/>
          </p:cNvSpPr>
          <p:nvPr>
            <p:ph idx="1"/>
          </p:nvPr>
        </p:nvSpPr>
        <p:spPr>
          <a:xfrm>
            <a:off x="1141412" y="2249486"/>
            <a:ext cx="9905999" cy="4263281"/>
          </a:xfrm>
        </p:spPr>
        <p:txBody>
          <a:bodyPr>
            <a:normAutofit lnSpcReduction="10000"/>
          </a:bodyPr>
          <a:lstStyle/>
          <a:p>
            <a:pPr marL="0" indent="0">
              <a:buNone/>
            </a:pPr>
            <a:r>
              <a:rPr lang="pl-PL" dirty="0">
                <a:solidFill>
                  <a:schemeClr val="bg1"/>
                </a:solidFill>
              </a:rPr>
              <a:t>Urządzenia ochronne różnicowoprądowe można stosować we wszystkich układach sieci z wyjątkiem układu TN-C </a:t>
            </a:r>
            <a:br>
              <a:rPr lang="pl-PL" dirty="0">
                <a:solidFill>
                  <a:schemeClr val="bg1"/>
                </a:solidFill>
              </a:rPr>
            </a:br>
            <a:r>
              <a:rPr lang="pl-PL" dirty="0">
                <a:solidFill>
                  <a:schemeClr val="bg1"/>
                </a:solidFill>
              </a:rPr>
              <a:t>W przypadku zasilania urządzenia w I klasie ochronności, w układzie sieci TN, znajdującego się poza zasięgiem połączeń wyrównawczych, należy w obwodzie zasilającym zainstalować urządzenie ochronne różnicowoprądowe, a część przewodzącą dostępną zasilanego urządzenia przyłączyć do indywidualnego uziemienia, tworząc w ten sposób po stronie obciążenia układ sieci TT. Rezystancja uziemienia powinna być odpowiednia dla znamionowego prądu różnicowego zainstalowanego urządzenia ochronnego różnicowoprądowego. Cały układ sieci będzie wtedy układem TN-C/TT</a:t>
            </a:r>
          </a:p>
        </p:txBody>
      </p:sp>
      <p:sp>
        <p:nvSpPr>
          <p:cNvPr id="5" name="Tytuł 1">
            <a:extLst>
              <a:ext uri="{FF2B5EF4-FFF2-40B4-BE49-F238E27FC236}">
                <a16:creationId xmlns:a16="http://schemas.microsoft.com/office/drawing/2014/main" id="{208BEE75-6484-44C3-B073-04808377DE87}"/>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15.1.</a:t>
            </a:r>
            <a:r>
              <a:rPr lang="pl-PL" dirty="0">
                <a:solidFill>
                  <a:srgbClr val="002060"/>
                </a:solidFill>
              </a:rPr>
              <a:t> </a:t>
            </a:r>
            <a:r>
              <a:rPr lang="pl-PL" sz="2200" dirty="0">
                <a:solidFill>
                  <a:srgbClr val="002060"/>
                </a:solidFill>
              </a:rPr>
              <a:t>Urządzenia ochronne różnicowoprądowe.</a:t>
            </a:r>
          </a:p>
        </p:txBody>
      </p:sp>
    </p:spTree>
    <p:extLst>
      <p:ext uri="{BB962C8B-B14F-4D97-AF65-F5344CB8AC3E}">
        <p14:creationId xmlns:p14="http://schemas.microsoft.com/office/powerpoint/2010/main" val="1676169412"/>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A80A578-5BDA-43AA-BA5F-A0D992791C27}"/>
              </a:ext>
            </a:extLst>
          </p:cNvPr>
          <p:cNvSpPr>
            <a:spLocks noGrp="1"/>
          </p:cNvSpPr>
          <p:nvPr>
            <p:ph idx="1"/>
          </p:nvPr>
        </p:nvSpPr>
        <p:spPr>
          <a:xfrm>
            <a:off x="1467983" y="4124940"/>
            <a:ext cx="2553510" cy="1478570"/>
          </a:xfrm>
        </p:spPr>
        <p:txBody>
          <a:bodyPr>
            <a:normAutofit/>
          </a:bodyPr>
          <a:lstStyle/>
          <a:p>
            <a:pPr marL="0" indent="0">
              <a:buNone/>
            </a:pPr>
            <a:r>
              <a:rPr lang="pl-PL" dirty="0">
                <a:solidFill>
                  <a:schemeClr val="bg1"/>
                </a:solidFill>
              </a:rPr>
              <a:t>Zastosowanie wyłącznika RCD w sieci TN-C/TT</a:t>
            </a:r>
          </a:p>
        </p:txBody>
      </p:sp>
      <p:pic>
        <p:nvPicPr>
          <p:cNvPr id="4" name="Obraz 3">
            <a:extLst>
              <a:ext uri="{FF2B5EF4-FFF2-40B4-BE49-F238E27FC236}">
                <a16:creationId xmlns:a16="http://schemas.microsoft.com/office/drawing/2014/main" id="{F5297B00-FBFF-420D-B7AE-18FB2FB1B1F5}"/>
              </a:ext>
            </a:extLst>
          </p:cNvPr>
          <p:cNvPicPr>
            <a:picLocks noChangeAspect="1"/>
          </p:cNvPicPr>
          <p:nvPr/>
        </p:nvPicPr>
        <p:blipFill>
          <a:blip r:embed="rId2"/>
          <a:stretch>
            <a:fillRect/>
          </a:stretch>
        </p:blipFill>
        <p:spPr>
          <a:xfrm>
            <a:off x="4421069" y="2291949"/>
            <a:ext cx="6626342" cy="4566051"/>
          </a:xfrm>
          <a:prstGeom prst="rect">
            <a:avLst/>
          </a:prstGeom>
        </p:spPr>
      </p:pic>
      <p:sp>
        <p:nvSpPr>
          <p:cNvPr id="5" name="Tytuł 1">
            <a:extLst>
              <a:ext uri="{FF2B5EF4-FFF2-40B4-BE49-F238E27FC236}">
                <a16:creationId xmlns:a16="http://schemas.microsoft.com/office/drawing/2014/main" id="{8E5B928F-BEBB-4DDD-BC4C-3F3159A61606}"/>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15.1.</a:t>
            </a:r>
            <a:r>
              <a:rPr lang="pl-PL" dirty="0">
                <a:solidFill>
                  <a:srgbClr val="002060"/>
                </a:solidFill>
              </a:rPr>
              <a:t> </a:t>
            </a:r>
            <a:r>
              <a:rPr lang="pl-PL" sz="2200" dirty="0">
                <a:solidFill>
                  <a:srgbClr val="002060"/>
                </a:solidFill>
              </a:rPr>
              <a:t>Urządzenia ochronne różnicowoprądowe.</a:t>
            </a:r>
          </a:p>
        </p:txBody>
      </p:sp>
    </p:spTree>
    <p:extLst>
      <p:ext uri="{BB962C8B-B14F-4D97-AF65-F5344CB8AC3E}">
        <p14:creationId xmlns:p14="http://schemas.microsoft.com/office/powerpoint/2010/main" val="110993003"/>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3B45680-6B71-4C35-BBA6-F99B7B876BE7}"/>
              </a:ext>
            </a:extLst>
          </p:cNvPr>
          <p:cNvSpPr>
            <a:spLocks noGrp="1"/>
          </p:cNvSpPr>
          <p:nvPr>
            <p:ph idx="1"/>
          </p:nvPr>
        </p:nvSpPr>
        <p:spPr/>
        <p:txBody>
          <a:bodyPr/>
          <a:lstStyle/>
          <a:p>
            <a:pPr marL="0" indent="0">
              <a:buNone/>
            </a:pPr>
            <a:r>
              <a:rPr lang="pl-PL" dirty="0">
                <a:solidFill>
                  <a:schemeClr val="bg1"/>
                </a:solidFill>
              </a:rPr>
              <a:t>Przy kaskadowym zainstalowaniu urządzeń ochronnych różnicowoprądowych, celem zachowania selektywności (wybiórczości) ich działania, (zachowanie selektywności urządzeń zabezpieczających wymagane jest przez „Rozporządzenie w sprawie warunków technicznych jakim powinny odpowiadać budynki i ich usytuowanie”), urządzenia powinny spełniać jednocześnie warunki:</a:t>
            </a:r>
          </a:p>
        </p:txBody>
      </p:sp>
      <p:sp>
        <p:nvSpPr>
          <p:cNvPr id="4" name="Tytuł 1">
            <a:extLst>
              <a:ext uri="{FF2B5EF4-FFF2-40B4-BE49-F238E27FC236}">
                <a16:creationId xmlns:a16="http://schemas.microsoft.com/office/drawing/2014/main" id="{14D778A7-92C5-4410-B750-D332E0303109}"/>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15.1.</a:t>
            </a:r>
            <a:r>
              <a:rPr lang="pl-PL" dirty="0">
                <a:solidFill>
                  <a:srgbClr val="002060"/>
                </a:solidFill>
              </a:rPr>
              <a:t> </a:t>
            </a:r>
            <a:r>
              <a:rPr lang="pl-PL" sz="2200" dirty="0">
                <a:solidFill>
                  <a:srgbClr val="002060"/>
                </a:solidFill>
              </a:rPr>
              <a:t>Urządzenia ochronne różnicowoprądowe.</a:t>
            </a:r>
          </a:p>
        </p:txBody>
      </p:sp>
    </p:spTree>
    <p:extLst>
      <p:ext uri="{BB962C8B-B14F-4D97-AF65-F5344CB8AC3E}">
        <p14:creationId xmlns:p14="http://schemas.microsoft.com/office/powerpoint/2010/main" val="1675667150"/>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7342CC9-C9D6-43BB-A9F1-C6E0269BB9CD}"/>
              </a:ext>
            </a:extLst>
          </p:cNvPr>
          <p:cNvSpPr>
            <a:spLocks noGrp="1"/>
          </p:cNvSpPr>
          <p:nvPr>
            <p:ph idx="1"/>
          </p:nvPr>
        </p:nvSpPr>
        <p:spPr/>
        <p:txBody>
          <a:bodyPr/>
          <a:lstStyle/>
          <a:p>
            <a:pPr>
              <a:buSzPct val="100000"/>
            </a:pPr>
            <a:r>
              <a:rPr lang="pl-PL" dirty="0">
                <a:solidFill>
                  <a:schemeClr val="bg1"/>
                </a:solidFill>
              </a:rPr>
              <a:t>charakterystyka czasowo-prądowa zadziałania urządzenia ochronnego różnicowoprądowego, zainstalowanego po stronie zasilania, powinna znajdować się powyżej charakterystyki czasowo-prądowej zadziałania urządzenia ochronnego różnicowoprądowego zainstalowanego po stronie obciążenia,</a:t>
            </a:r>
          </a:p>
        </p:txBody>
      </p:sp>
      <p:sp>
        <p:nvSpPr>
          <p:cNvPr id="4" name="Tytuł 1">
            <a:extLst>
              <a:ext uri="{FF2B5EF4-FFF2-40B4-BE49-F238E27FC236}">
                <a16:creationId xmlns:a16="http://schemas.microsoft.com/office/drawing/2014/main" id="{DE0C2ACA-327A-4BE6-A598-DD32FD4590FF}"/>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15.1.</a:t>
            </a:r>
            <a:r>
              <a:rPr lang="pl-PL" dirty="0">
                <a:solidFill>
                  <a:srgbClr val="002060"/>
                </a:solidFill>
              </a:rPr>
              <a:t> </a:t>
            </a:r>
            <a:r>
              <a:rPr lang="pl-PL" sz="2200" dirty="0">
                <a:solidFill>
                  <a:srgbClr val="002060"/>
                </a:solidFill>
              </a:rPr>
              <a:t>Urządzenia ochronne różnicowoprądowe.</a:t>
            </a:r>
          </a:p>
        </p:txBody>
      </p:sp>
    </p:spTree>
    <p:extLst>
      <p:ext uri="{BB962C8B-B14F-4D97-AF65-F5344CB8AC3E}">
        <p14:creationId xmlns:p14="http://schemas.microsoft.com/office/powerpoint/2010/main" val="2544081756"/>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8F9FFAF-B2FF-4D29-82D7-EEE3909E1FE1}"/>
              </a:ext>
            </a:extLst>
          </p:cNvPr>
          <p:cNvSpPr>
            <a:spLocks noGrp="1"/>
          </p:cNvSpPr>
          <p:nvPr>
            <p:ph idx="1"/>
          </p:nvPr>
        </p:nvSpPr>
        <p:spPr/>
        <p:txBody>
          <a:bodyPr/>
          <a:lstStyle/>
          <a:p>
            <a:pPr>
              <a:buSzPct val="100000"/>
            </a:pPr>
            <a:r>
              <a:rPr lang="pl-PL" dirty="0">
                <a:solidFill>
                  <a:schemeClr val="bg1"/>
                </a:solidFill>
              </a:rPr>
              <a:t>wartość znamionowego prądu różnicowego urządzenia ochronnego różnicowoprądowego zainstalowanego po stronie zasilania powinna być równa co najmniej trzykrotnej wartości znamionowego prądu różnicowego urządzenia ochronnego różnicowoprądowego zainstalowanego po stronie obciążenia.</a:t>
            </a:r>
          </a:p>
        </p:txBody>
      </p:sp>
      <p:sp>
        <p:nvSpPr>
          <p:cNvPr id="4" name="Tytuł 1">
            <a:extLst>
              <a:ext uri="{FF2B5EF4-FFF2-40B4-BE49-F238E27FC236}">
                <a16:creationId xmlns:a16="http://schemas.microsoft.com/office/drawing/2014/main" id="{12CF72ED-2936-4316-AB3D-C53C21778EF0}"/>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15.1.</a:t>
            </a:r>
            <a:r>
              <a:rPr lang="pl-PL" dirty="0">
                <a:solidFill>
                  <a:srgbClr val="002060"/>
                </a:solidFill>
              </a:rPr>
              <a:t> </a:t>
            </a:r>
            <a:r>
              <a:rPr lang="pl-PL" sz="2200" dirty="0">
                <a:solidFill>
                  <a:srgbClr val="002060"/>
                </a:solidFill>
              </a:rPr>
              <a:t>Urządzenia ochronne różnicowoprądowe.</a:t>
            </a:r>
          </a:p>
        </p:txBody>
      </p:sp>
    </p:spTree>
    <p:extLst>
      <p:ext uri="{BB962C8B-B14F-4D97-AF65-F5344CB8AC3E}">
        <p14:creationId xmlns:p14="http://schemas.microsoft.com/office/powerpoint/2010/main" val="2392002727"/>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F3414B2-94C7-46FD-955E-B4E78192F3FB}"/>
              </a:ext>
            </a:extLst>
          </p:cNvPr>
          <p:cNvSpPr>
            <a:spLocks noGrp="1"/>
          </p:cNvSpPr>
          <p:nvPr>
            <p:ph idx="1"/>
          </p:nvPr>
        </p:nvSpPr>
        <p:spPr/>
        <p:txBody>
          <a:bodyPr>
            <a:normAutofit lnSpcReduction="10000"/>
          </a:bodyPr>
          <a:lstStyle/>
          <a:p>
            <a:pPr marL="0" indent="0">
              <a:buNone/>
            </a:pPr>
            <a:r>
              <a:rPr lang="pl-PL" dirty="0">
                <a:solidFill>
                  <a:schemeClr val="bg1"/>
                </a:solidFill>
              </a:rPr>
              <a:t>Preferowany jest system ochrony grupowej, zapewniający właściwą ochronę przed porażeniem prądem elektrycznym i pożarami wywołanymi prądami doziemnymi, a jednocześnie gwarantujący niezawodność zasilania elektrycznego. W skład ochrony grupowej wchodzą co najmniej dwa urządzenia ochronne różnicowoprądowe: po stronie zasilania urządzenie ochronne różnicowoprądowe selektywne (s), po stronie obciążenia (obwody odbiorcze) urządzenie ochronne różnicowoprądowe bezzwłoczne lub </a:t>
            </a:r>
            <a:r>
              <a:rPr lang="pl-PL" dirty="0" err="1">
                <a:solidFill>
                  <a:schemeClr val="bg1"/>
                </a:solidFill>
              </a:rPr>
              <a:t>krótkozwłoczne</a:t>
            </a:r>
            <a:r>
              <a:rPr lang="pl-PL" dirty="0">
                <a:solidFill>
                  <a:schemeClr val="bg1"/>
                </a:solidFill>
              </a:rPr>
              <a:t>. Zasadę tą przedstawia rysunek poniżej</a:t>
            </a:r>
          </a:p>
        </p:txBody>
      </p:sp>
      <p:sp>
        <p:nvSpPr>
          <p:cNvPr id="4" name="Tytuł 1">
            <a:extLst>
              <a:ext uri="{FF2B5EF4-FFF2-40B4-BE49-F238E27FC236}">
                <a16:creationId xmlns:a16="http://schemas.microsoft.com/office/drawing/2014/main" id="{0CA72538-A287-4C78-9A6B-4149C7917272}"/>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15.1.</a:t>
            </a:r>
            <a:r>
              <a:rPr lang="pl-PL" dirty="0">
                <a:solidFill>
                  <a:srgbClr val="002060"/>
                </a:solidFill>
              </a:rPr>
              <a:t> </a:t>
            </a:r>
            <a:r>
              <a:rPr lang="pl-PL" sz="2200" dirty="0">
                <a:solidFill>
                  <a:srgbClr val="002060"/>
                </a:solidFill>
              </a:rPr>
              <a:t>Urządzenia ochronne różnicowoprądowe.</a:t>
            </a:r>
          </a:p>
        </p:txBody>
      </p:sp>
    </p:spTree>
    <p:extLst>
      <p:ext uri="{BB962C8B-B14F-4D97-AF65-F5344CB8AC3E}">
        <p14:creationId xmlns:p14="http://schemas.microsoft.com/office/powerpoint/2010/main" val="2178217032"/>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44B4EC2-C5C7-4E28-A408-B7D4877684A1}"/>
              </a:ext>
            </a:extLst>
          </p:cNvPr>
          <p:cNvSpPr>
            <a:spLocks noGrp="1"/>
          </p:cNvSpPr>
          <p:nvPr>
            <p:ph idx="1"/>
          </p:nvPr>
        </p:nvSpPr>
        <p:spPr>
          <a:xfrm>
            <a:off x="1362076" y="3000375"/>
            <a:ext cx="3332584" cy="1876425"/>
          </a:xfrm>
        </p:spPr>
        <p:txBody>
          <a:bodyPr>
            <a:noAutofit/>
          </a:bodyPr>
          <a:lstStyle/>
          <a:p>
            <a:pPr marL="0" indent="0">
              <a:buNone/>
            </a:pPr>
            <a:r>
              <a:rPr lang="pl-PL" dirty="0">
                <a:solidFill>
                  <a:schemeClr val="bg1"/>
                </a:solidFill>
              </a:rPr>
              <a:t>System grupowej ochrony realizowany przez urządzenia ochronne różnicowoprądowe.</a:t>
            </a:r>
          </a:p>
        </p:txBody>
      </p:sp>
      <p:pic>
        <p:nvPicPr>
          <p:cNvPr id="6" name="Obraz 5">
            <a:extLst>
              <a:ext uri="{FF2B5EF4-FFF2-40B4-BE49-F238E27FC236}">
                <a16:creationId xmlns:a16="http://schemas.microsoft.com/office/drawing/2014/main" id="{F47870A1-69CF-4C31-94F5-EAAB2F824623}"/>
              </a:ext>
            </a:extLst>
          </p:cNvPr>
          <p:cNvPicPr>
            <a:picLocks noChangeAspect="1"/>
          </p:cNvPicPr>
          <p:nvPr/>
        </p:nvPicPr>
        <p:blipFill>
          <a:blip r:embed="rId2"/>
          <a:stretch>
            <a:fillRect/>
          </a:stretch>
        </p:blipFill>
        <p:spPr>
          <a:xfrm>
            <a:off x="4886578" y="2249487"/>
            <a:ext cx="5722328" cy="4237557"/>
          </a:xfrm>
          <a:prstGeom prst="rect">
            <a:avLst/>
          </a:prstGeom>
        </p:spPr>
      </p:pic>
      <p:sp>
        <p:nvSpPr>
          <p:cNvPr id="7" name="Tytuł 1">
            <a:extLst>
              <a:ext uri="{FF2B5EF4-FFF2-40B4-BE49-F238E27FC236}">
                <a16:creationId xmlns:a16="http://schemas.microsoft.com/office/drawing/2014/main" id="{0262E4D7-6C60-4274-8FBD-129F13D0638D}"/>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15.1.</a:t>
            </a:r>
            <a:r>
              <a:rPr lang="pl-PL" dirty="0">
                <a:solidFill>
                  <a:srgbClr val="002060"/>
                </a:solidFill>
              </a:rPr>
              <a:t> </a:t>
            </a:r>
            <a:r>
              <a:rPr lang="pl-PL" sz="2200" dirty="0">
                <a:solidFill>
                  <a:srgbClr val="002060"/>
                </a:solidFill>
              </a:rPr>
              <a:t>Urządzenia ochronne różnicowoprądowe.</a:t>
            </a:r>
          </a:p>
        </p:txBody>
      </p:sp>
    </p:spTree>
    <p:extLst>
      <p:ext uri="{BB962C8B-B14F-4D97-AF65-F5344CB8AC3E}">
        <p14:creationId xmlns:p14="http://schemas.microsoft.com/office/powerpoint/2010/main" val="3529849574"/>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F1444AA-2380-43D1-9EA7-9746B122F55E}"/>
              </a:ext>
            </a:extLst>
          </p:cNvPr>
          <p:cNvSpPr>
            <a:spLocks noGrp="1"/>
          </p:cNvSpPr>
          <p:nvPr>
            <p:ph idx="1"/>
          </p:nvPr>
        </p:nvSpPr>
        <p:spPr>
          <a:xfrm>
            <a:off x="1141412" y="2249487"/>
            <a:ext cx="9905999" cy="3989388"/>
          </a:xfrm>
        </p:spPr>
        <p:txBody>
          <a:bodyPr>
            <a:normAutofit lnSpcReduction="10000"/>
          </a:bodyPr>
          <a:lstStyle/>
          <a:p>
            <a:pPr marL="0" indent="0">
              <a:buNone/>
            </a:pPr>
            <a:r>
              <a:rPr lang="pl-PL" dirty="0">
                <a:solidFill>
                  <a:schemeClr val="bg1"/>
                </a:solidFill>
              </a:rPr>
              <a:t>Dodatkowe połączenia wyrównawcze ochronne są środkiem ochrony uzupełniającej, stosowany jako uzupełnienie ochrony przy uszkodzeniu w charakterze redundancji przewodów ochronnych na wypadek przerwania ich ciągłości. W celu wyeliminowania pojawienia się niebezpiecznego napięcia na częściach przewodzących obcych wskutek uszkodzenia, potrzebne jest zastosowanie głównych połączeń wyrównawczych dla całego budynku. Ich głównym celem jest zwiększenie niezawodności ochrony przeciwporażeniowej. Połączenia wyrównawcze główne wykonuje się w przyziemnej kondygnacji budynku.</a:t>
            </a:r>
          </a:p>
        </p:txBody>
      </p:sp>
      <p:sp>
        <p:nvSpPr>
          <p:cNvPr id="4" name="Tytuł 1">
            <a:extLst>
              <a:ext uri="{FF2B5EF4-FFF2-40B4-BE49-F238E27FC236}">
                <a16:creationId xmlns:a16="http://schemas.microsoft.com/office/drawing/2014/main" id="{6178B99D-F900-45AA-BF53-8FAB0FFC9733}"/>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15.2.</a:t>
            </a:r>
            <a:r>
              <a:rPr lang="pl-PL" dirty="0">
                <a:solidFill>
                  <a:srgbClr val="002060"/>
                </a:solidFill>
              </a:rPr>
              <a:t> </a:t>
            </a:r>
            <a:r>
              <a:rPr lang="pl-PL" sz="2200" dirty="0">
                <a:solidFill>
                  <a:srgbClr val="002060"/>
                </a:solidFill>
              </a:rPr>
              <a:t>dodatkowe połączenia wyrównawcze ochronne.</a:t>
            </a:r>
          </a:p>
        </p:txBody>
      </p:sp>
    </p:spTree>
    <p:extLst>
      <p:ext uri="{BB962C8B-B14F-4D97-AF65-F5344CB8AC3E}">
        <p14:creationId xmlns:p14="http://schemas.microsoft.com/office/powerpoint/2010/main" val="3073785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8435344-D271-482D-A171-54232D0ED4D6}"/>
              </a:ext>
            </a:extLst>
          </p:cNvPr>
          <p:cNvSpPr>
            <a:spLocks noGrp="1"/>
          </p:cNvSpPr>
          <p:nvPr>
            <p:ph idx="1"/>
          </p:nvPr>
        </p:nvSpPr>
        <p:spPr>
          <a:xfrm>
            <a:off x="1143000" y="2227717"/>
            <a:ext cx="9905999" cy="4410682"/>
          </a:xfrm>
        </p:spPr>
        <p:txBody>
          <a:bodyPr>
            <a:normAutofit/>
          </a:bodyPr>
          <a:lstStyle/>
          <a:p>
            <a:pPr marL="0" indent="0">
              <a:buNone/>
            </a:pPr>
            <a:r>
              <a:rPr lang="pl-PL" b="1" dirty="0">
                <a:solidFill>
                  <a:schemeClr val="bg1"/>
                </a:solidFill>
              </a:rPr>
              <a:t>Pomiary </a:t>
            </a:r>
            <a:r>
              <a:rPr lang="pl-PL" b="1" dirty="0" err="1">
                <a:solidFill>
                  <a:schemeClr val="bg1"/>
                </a:solidFill>
              </a:rPr>
              <a:t>pomontażowe</a:t>
            </a:r>
            <a:r>
              <a:rPr lang="pl-PL" b="1" dirty="0">
                <a:solidFill>
                  <a:schemeClr val="bg1"/>
                </a:solidFill>
              </a:rPr>
              <a:t> (odbiorcze) urządzeń elektrycznych</a:t>
            </a:r>
            <a:br>
              <a:rPr lang="pl-PL" dirty="0">
                <a:solidFill>
                  <a:schemeClr val="bg1"/>
                </a:solidFill>
              </a:rPr>
            </a:br>
            <a:r>
              <a:rPr lang="pl-PL" dirty="0">
                <a:solidFill>
                  <a:schemeClr val="bg1"/>
                </a:solidFill>
              </a:rPr>
              <a:t>Te pomiary wykonuje się na urządzeniach zamontowanych w obiekcie przed ich oddaniem do eksploatacji. Mają one na celu weryfikację, czy:</a:t>
            </a:r>
          </a:p>
          <a:p>
            <a:pPr lvl="0">
              <a:buSzPct val="100000"/>
            </a:pPr>
            <a:r>
              <a:rPr lang="pl-PL" dirty="0">
                <a:solidFill>
                  <a:schemeClr val="bg1"/>
                </a:solidFill>
              </a:rPr>
              <a:t>urządzenia zostały dobrane odpowiednio do potrzeb,</a:t>
            </a:r>
          </a:p>
          <a:p>
            <a:pPr lvl="0">
              <a:buSzPct val="100000"/>
            </a:pPr>
            <a:r>
              <a:rPr lang="pl-PL" dirty="0">
                <a:solidFill>
                  <a:schemeClr val="bg1"/>
                </a:solidFill>
              </a:rPr>
              <a:t>instalacja została przeprowadzona zgodnie z dokumentacją techniczną,</a:t>
            </a:r>
          </a:p>
          <a:p>
            <a:pPr lvl="0">
              <a:buSzPct val="100000"/>
            </a:pPr>
            <a:r>
              <a:rPr lang="pl-PL" dirty="0">
                <a:solidFill>
                  <a:schemeClr val="bg1"/>
                </a:solidFill>
              </a:rPr>
              <a:t>urządzenia są wolne od uszkodzeń,</a:t>
            </a:r>
          </a:p>
          <a:p>
            <a:pPr lvl="0">
              <a:buSzPct val="100000"/>
            </a:pPr>
            <a:r>
              <a:rPr lang="pl-PL" dirty="0">
                <a:solidFill>
                  <a:schemeClr val="bg1"/>
                </a:solidFill>
              </a:rPr>
              <a:t>ustawienia zabezpieczeń zostały wykonane poprawnie,</a:t>
            </a:r>
          </a:p>
        </p:txBody>
      </p:sp>
      <p:sp>
        <p:nvSpPr>
          <p:cNvPr id="6" name="Tytuł 1">
            <a:extLst>
              <a:ext uri="{FF2B5EF4-FFF2-40B4-BE49-F238E27FC236}">
                <a16:creationId xmlns:a16="http://schemas.microsoft.com/office/drawing/2014/main" id="{633C50F9-84EA-488F-B63F-F6081C1C223D}"/>
              </a:ext>
            </a:extLst>
          </p:cNvPr>
          <p:cNvSpPr txBox="1">
            <a:spLocks noGrp="1"/>
          </p:cNvSpPr>
          <p:nvPr>
            <p:ph type="title"/>
          </p:nvPr>
        </p:nvSpPr>
        <p:spPr>
          <a:xfrm>
            <a:off x="1141413" y="619125"/>
            <a:ext cx="9971346"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2.2.1. podział pomiarów sprawdzających.</a:t>
            </a:r>
          </a:p>
        </p:txBody>
      </p:sp>
    </p:spTree>
    <p:extLst>
      <p:ext uri="{BB962C8B-B14F-4D97-AF65-F5344CB8AC3E}">
        <p14:creationId xmlns:p14="http://schemas.microsoft.com/office/powerpoint/2010/main" val="72755130"/>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5F8C101-9E5C-4BF5-B4CE-815AA53C3E69}"/>
              </a:ext>
            </a:extLst>
          </p:cNvPr>
          <p:cNvSpPr>
            <a:spLocks noGrp="1"/>
          </p:cNvSpPr>
          <p:nvPr>
            <p:ph idx="1"/>
          </p:nvPr>
        </p:nvSpPr>
        <p:spPr/>
        <p:txBody>
          <a:bodyPr/>
          <a:lstStyle/>
          <a:p>
            <a:pPr marL="0" indent="0">
              <a:buNone/>
            </a:pPr>
            <a:r>
              <a:rPr lang="pl-PL" dirty="0">
                <a:solidFill>
                  <a:schemeClr val="bg1"/>
                </a:solidFill>
              </a:rPr>
              <a:t>Powinny obejmować:</a:t>
            </a:r>
          </a:p>
          <a:p>
            <a:pPr>
              <a:buSzPct val="100000"/>
            </a:pPr>
            <a:r>
              <a:rPr lang="pl-PL" dirty="0">
                <a:solidFill>
                  <a:schemeClr val="bg1"/>
                </a:solidFill>
              </a:rPr>
              <a:t>przewód ochronny PE (PEN) linii zasilającej budynek i wszelkie inne wprowadzone do budynku przewody (żyły) ochronne i uziemiające,</a:t>
            </a:r>
          </a:p>
          <a:p>
            <a:pPr>
              <a:buSzPct val="100000"/>
            </a:pPr>
            <a:r>
              <a:rPr lang="pl-PL" dirty="0">
                <a:solidFill>
                  <a:schemeClr val="bg1"/>
                </a:solidFill>
              </a:rPr>
              <a:t>żyły zewnętrzne przewodów współosiowych1, metalowe powłoki bądź ekrany wprowadzonych do budynku przewodów telekomunikacyjnych, w tym Internetu oraz telewizji i radiofonii prze </a:t>
            </a:r>
            <a:r>
              <a:rPr lang="pl-PL" dirty="0" err="1">
                <a:solidFill>
                  <a:schemeClr val="bg1"/>
                </a:solidFill>
              </a:rPr>
              <a:t>wodowej</a:t>
            </a:r>
            <a:r>
              <a:rPr lang="pl-PL" dirty="0">
                <a:solidFill>
                  <a:schemeClr val="bg1"/>
                </a:solidFill>
              </a:rPr>
              <a:t> oraz przewody uziemiające lokalnych instalacji antenowych,</a:t>
            </a:r>
          </a:p>
        </p:txBody>
      </p:sp>
      <p:sp>
        <p:nvSpPr>
          <p:cNvPr id="6" name="Tytuł 1">
            <a:extLst>
              <a:ext uri="{FF2B5EF4-FFF2-40B4-BE49-F238E27FC236}">
                <a16:creationId xmlns:a16="http://schemas.microsoft.com/office/drawing/2014/main" id="{6353D9A2-FCF6-4A6C-9D89-3141E9E8AE82}"/>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15.2.</a:t>
            </a:r>
            <a:r>
              <a:rPr lang="pl-PL" dirty="0">
                <a:solidFill>
                  <a:srgbClr val="002060"/>
                </a:solidFill>
              </a:rPr>
              <a:t> </a:t>
            </a:r>
            <a:r>
              <a:rPr lang="pl-PL" sz="2200" dirty="0">
                <a:solidFill>
                  <a:srgbClr val="002060"/>
                </a:solidFill>
              </a:rPr>
              <a:t>dodatkowe połączenia wyrównawcze ochronne.</a:t>
            </a:r>
          </a:p>
        </p:txBody>
      </p:sp>
    </p:spTree>
    <p:extLst>
      <p:ext uri="{BB962C8B-B14F-4D97-AF65-F5344CB8AC3E}">
        <p14:creationId xmlns:p14="http://schemas.microsoft.com/office/powerpoint/2010/main" val="3648551301"/>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E3C84B8-5FC6-40CD-B157-04DF48CACE5C}"/>
              </a:ext>
            </a:extLst>
          </p:cNvPr>
          <p:cNvSpPr>
            <a:spLocks noGrp="1"/>
          </p:cNvSpPr>
          <p:nvPr>
            <p:ph idx="1"/>
          </p:nvPr>
        </p:nvSpPr>
        <p:spPr>
          <a:xfrm>
            <a:off x="1141412" y="2249486"/>
            <a:ext cx="9905999" cy="3989995"/>
          </a:xfrm>
        </p:spPr>
        <p:txBody>
          <a:bodyPr>
            <a:normAutofit lnSpcReduction="10000"/>
          </a:bodyPr>
          <a:lstStyle/>
          <a:p>
            <a:pPr>
              <a:buSzPct val="100000"/>
            </a:pPr>
            <a:r>
              <a:rPr lang="pl-PL" dirty="0">
                <a:solidFill>
                  <a:schemeClr val="bg1"/>
                </a:solidFill>
              </a:rPr>
              <a:t>uziom fundamentowy budynku i/lub inne sztuczne bądź naturalne uziomy przy budynku, jeśli występują,</a:t>
            </a:r>
          </a:p>
          <a:p>
            <a:pPr>
              <a:buSzPct val="100000"/>
            </a:pPr>
            <a:r>
              <a:rPr lang="pl-PL" dirty="0">
                <a:solidFill>
                  <a:schemeClr val="bg1"/>
                </a:solidFill>
              </a:rPr>
              <a:t>wszelkie rozprowadzone w budynku metalowe przewody wodne, kanalizacyjne, gazowe, spali nowe, ogrzewnicze, klimatyzacyjne i inne, niezależnie od tego, czy i jak są uziemione, </a:t>
            </a:r>
          </a:p>
          <a:p>
            <a:pPr>
              <a:buSzPct val="100000"/>
            </a:pPr>
            <a:r>
              <a:rPr lang="pl-PL" dirty="0">
                <a:solidFill>
                  <a:schemeClr val="bg1"/>
                </a:solidFill>
              </a:rPr>
              <a:t>rozległe metalowe części konstrukcji budynku, o ile są dostępne: stalową konstrukcję szkieletową budynku, dźwigary stalowe, prowadnice dźwigów, zbrojenie betonu, metalowe elewacje budynku (w tym ściany osłonowe) i metalowe pokrycia dachowe. </a:t>
            </a:r>
          </a:p>
        </p:txBody>
      </p:sp>
      <p:sp>
        <p:nvSpPr>
          <p:cNvPr id="6" name="Tytuł 1">
            <a:extLst>
              <a:ext uri="{FF2B5EF4-FFF2-40B4-BE49-F238E27FC236}">
                <a16:creationId xmlns:a16="http://schemas.microsoft.com/office/drawing/2014/main" id="{823B66BC-92E0-4362-9FD1-AE416F38FE60}"/>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15.2.</a:t>
            </a:r>
            <a:r>
              <a:rPr lang="pl-PL" dirty="0">
                <a:solidFill>
                  <a:srgbClr val="002060"/>
                </a:solidFill>
              </a:rPr>
              <a:t> </a:t>
            </a:r>
            <a:r>
              <a:rPr lang="pl-PL" sz="2200" dirty="0">
                <a:solidFill>
                  <a:srgbClr val="002060"/>
                </a:solidFill>
              </a:rPr>
              <a:t>dodatkowe połączenia wyrównawcze ochronne.</a:t>
            </a:r>
          </a:p>
        </p:txBody>
      </p:sp>
    </p:spTree>
    <p:extLst>
      <p:ext uri="{BB962C8B-B14F-4D97-AF65-F5344CB8AC3E}">
        <p14:creationId xmlns:p14="http://schemas.microsoft.com/office/powerpoint/2010/main" val="3588966786"/>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435A4E5-F8D3-486E-8758-49343821627D}"/>
              </a:ext>
            </a:extLst>
          </p:cNvPr>
          <p:cNvSpPr>
            <a:spLocks noGrp="1"/>
          </p:cNvSpPr>
          <p:nvPr>
            <p:ph idx="1"/>
          </p:nvPr>
        </p:nvSpPr>
        <p:spPr>
          <a:xfrm>
            <a:off x="1141412" y="2249487"/>
            <a:ext cx="9905999" cy="4103688"/>
          </a:xfrm>
        </p:spPr>
        <p:txBody>
          <a:bodyPr>
            <a:noAutofit/>
          </a:bodyPr>
          <a:lstStyle/>
          <a:p>
            <a:pPr marL="0" indent="0">
              <a:buNone/>
            </a:pPr>
            <a:r>
              <a:rPr lang="pl-PL" dirty="0">
                <a:solidFill>
                  <a:schemeClr val="bg1"/>
                </a:solidFill>
              </a:rPr>
              <a:t>W warunkach szczególnego zagrożenia porażeniem, będących właściwością części 7 normy 60364, nie powinno dochodzić do groźnego porażenia nawet w przypadku podwójnego uszkodzenia o niepomijalnym prawdopodobieństwie wystąpienia. Chodzi zwłaszcza o uszkodzenie izolacji podstawowej w sytuacji, kiedy naruszona jest ciągłość przewodów ochronnych PE (która nie daje żadnych objawów przy normalnej eksploatacji budynku). Ryzyko wypadku w takiej sytuacji mogą znacząco zredukować </a:t>
            </a:r>
            <a:r>
              <a:rPr lang="pl-PL" b="1" dirty="0">
                <a:solidFill>
                  <a:schemeClr val="bg1"/>
                </a:solidFill>
              </a:rPr>
              <a:t>miejscowe połączenia wyrównawcze</a:t>
            </a:r>
            <a:r>
              <a:rPr lang="pl-PL" dirty="0">
                <a:solidFill>
                  <a:schemeClr val="bg1"/>
                </a:solidFill>
              </a:rPr>
              <a:t>, wykonane poza połączeniami wyrównawczymi głównymi tworząc strefę ekwipotencjalną w zasadzie w całym budynku.</a:t>
            </a:r>
          </a:p>
        </p:txBody>
      </p:sp>
      <p:sp>
        <p:nvSpPr>
          <p:cNvPr id="6" name="Tytuł 1">
            <a:extLst>
              <a:ext uri="{FF2B5EF4-FFF2-40B4-BE49-F238E27FC236}">
                <a16:creationId xmlns:a16="http://schemas.microsoft.com/office/drawing/2014/main" id="{FBB1048D-4402-414F-80C4-756E93E1C47A}"/>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15.2.</a:t>
            </a:r>
            <a:r>
              <a:rPr lang="pl-PL" dirty="0">
                <a:solidFill>
                  <a:srgbClr val="002060"/>
                </a:solidFill>
              </a:rPr>
              <a:t> </a:t>
            </a:r>
            <a:r>
              <a:rPr lang="pl-PL" sz="2200" dirty="0">
                <a:solidFill>
                  <a:srgbClr val="002060"/>
                </a:solidFill>
              </a:rPr>
              <a:t>dodatkowe połączenia wyrównawcze ochronne.</a:t>
            </a:r>
          </a:p>
        </p:txBody>
      </p:sp>
    </p:spTree>
    <p:extLst>
      <p:ext uri="{BB962C8B-B14F-4D97-AF65-F5344CB8AC3E}">
        <p14:creationId xmlns:p14="http://schemas.microsoft.com/office/powerpoint/2010/main" val="1275693312"/>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CDCB1F9-3DD3-469D-9642-7059B54FEDE5}"/>
              </a:ext>
            </a:extLst>
          </p:cNvPr>
          <p:cNvSpPr>
            <a:spLocks noGrp="1"/>
          </p:cNvSpPr>
          <p:nvPr>
            <p:ph idx="1"/>
          </p:nvPr>
        </p:nvSpPr>
        <p:spPr>
          <a:xfrm>
            <a:off x="1141412" y="2249486"/>
            <a:ext cx="9905999" cy="4207298"/>
          </a:xfrm>
        </p:spPr>
        <p:txBody>
          <a:bodyPr>
            <a:normAutofit/>
          </a:bodyPr>
          <a:lstStyle/>
          <a:p>
            <a:pPr marL="0" indent="0">
              <a:buNone/>
            </a:pPr>
            <a:r>
              <a:rPr lang="pl-PL" dirty="0">
                <a:solidFill>
                  <a:schemeClr val="bg1"/>
                </a:solidFill>
              </a:rPr>
              <a:t>Są one stosowane w części budynku, obejmują tylko określone urządzenia i stanowią redundancję w odniesieniu do połączeń ochronnych PE pod warunkiem, że mają osobny zacisk wyrównawczy i oddzielny przewód wyrównawczy osobno ułożony. Zasięg ich strefy </a:t>
            </a:r>
            <a:r>
              <a:rPr lang="pl-PL" dirty="0" err="1">
                <a:solidFill>
                  <a:schemeClr val="bg1"/>
                </a:solidFill>
              </a:rPr>
              <a:t>ekwipotencjalizacji</a:t>
            </a:r>
            <a:r>
              <a:rPr lang="pl-PL" dirty="0">
                <a:solidFill>
                  <a:schemeClr val="bg1"/>
                </a:solidFill>
              </a:rPr>
              <a:t> jest ograniczony do wnętrza urządzenia elektrycznego (rozdzielnicy, sterownicy, przekształtnika), pojedynczego po mieszczenia (łazienki, sauny, kuchni zbiorowego żywienia, serwerowni, krytego basenu pływackie go), zespołu funkcjonalnie powiązanych pomieszczeń itp.  </a:t>
            </a:r>
          </a:p>
        </p:txBody>
      </p:sp>
      <p:sp>
        <p:nvSpPr>
          <p:cNvPr id="6" name="Tytuł 1">
            <a:extLst>
              <a:ext uri="{FF2B5EF4-FFF2-40B4-BE49-F238E27FC236}">
                <a16:creationId xmlns:a16="http://schemas.microsoft.com/office/drawing/2014/main" id="{686D2299-F1C5-4117-9BE8-982054D81EEB}"/>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15.2.</a:t>
            </a:r>
            <a:r>
              <a:rPr lang="pl-PL" dirty="0">
                <a:solidFill>
                  <a:srgbClr val="002060"/>
                </a:solidFill>
              </a:rPr>
              <a:t> </a:t>
            </a:r>
            <a:r>
              <a:rPr lang="pl-PL" sz="2200" dirty="0">
                <a:solidFill>
                  <a:srgbClr val="002060"/>
                </a:solidFill>
              </a:rPr>
              <a:t>dodatkowe połączenia wyrównawcze ochronne.</a:t>
            </a:r>
          </a:p>
        </p:txBody>
      </p:sp>
    </p:spTree>
    <p:extLst>
      <p:ext uri="{BB962C8B-B14F-4D97-AF65-F5344CB8AC3E}">
        <p14:creationId xmlns:p14="http://schemas.microsoft.com/office/powerpoint/2010/main" val="362145076"/>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B236155-92B8-443D-A701-067496413262}"/>
              </a:ext>
            </a:extLst>
          </p:cNvPr>
          <p:cNvSpPr>
            <a:spLocks noGrp="1"/>
          </p:cNvSpPr>
          <p:nvPr>
            <p:ph idx="1"/>
          </p:nvPr>
        </p:nvSpPr>
        <p:spPr>
          <a:xfrm>
            <a:off x="1141412" y="2249486"/>
            <a:ext cx="9905999" cy="4113991"/>
          </a:xfrm>
        </p:spPr>
        <p:txBody>
          <a:bodyPr/>
          <a:lstStyle/>
          <a:p>
            <a:pPr marL="0" indent="0">
              <a:buNone/>
            </a:pPr>
            <a:r>
              <a:rPr lang="pl-PL" dirty="0">
                <a:solidFill>
                  <a:schemeClr val="bg1"/>
                </a:solidFill>
              </a:rPr>
              <a:t>W odróżnieniu od połączeń wyrównawczych głównych, połączenia wyrównawcze miejscowe wolno wykonać bez pośrednictwa szyny wyrównawczej, jeżeli wymagania dodatkowe dla obiektów specjalnych takiej szyny nie wymagają. </a:t>
            </a:r>
          </a:p>
          <a:p>
            <a:pPr marL="0" indent="0">
              <a:buNone/>
            </a:pPr>
            <a:r>
              <a:rPr lang="pl-PL" b="1" dirty="0">
                <a:solidFill>
                  <a:schemeClr val="bg1"/>
                </a:solidFill>
              </a:rPr>
              <a:t>Dodatkowe połączenia wyrównawcze miejscowe będą prawidłowo spełniać swoją funkcje tylko przy prawidłowo wykonanych połączeniach wyrównawczych głównych.</a:t>
            </a:r>
          </a:p>
          <a:p>
            <a:pPr marL="0" indent="0">
              <a:buNone/>
            </a:pPr>
            <a:r>
              <a:rPr lang="pl-PL" dirty="0">
                <a:solidFill>
                  <a:schemeClr val="bg1"/>
                </a:solidFill>
              </a:rPr>
              <a:t>Zasadę funkcjonowania przedstawia rysunek.</a:t>
            </a:r>
          </a:p>
        </p:txBody>
      </p:sp>
      <p:sp>
        <p:nvSpPr>
          <p:cNvPr id="6" name="Tytuł 1">
            <a:extLst>
              <a:ext uri="{FF2B5EF4-FFF2-40B4-BE49-F238E27FC236}">
                <a16:creationId xmlns:a16="http://schemas.microsoft.com/office/drawing/2014/main" id="{222891F4-CE40-455C-96BF-6B0BDC66064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15.2.</a:t>
            </a:r>
            <a:r>
              <a:rPr lang="pl-PL" dirty="0">
                <a:solidFill>
                  <a:srgbClr val="002060"/>
                </a:solidFill>
              </a:rPr>
              <a:t> </a:t>
            </a:r>
            <a:r>
              <a:rPr lang="pl-PL" sz="2200" dirty="0">
                <a:solidFill>
                  <a:srgbClr val="002060"/>
                </a:solidFill>
              </a:rPr>
              <a:t>dodatkowe połączenia wyrównawcze ochronne.</a:t>
            </a:r>
          </a:p>
        </p:txBody>
      </p:sp>
    </p:spTree>
    <p:extLst>
      <p:ext uri="{BB962C8B-B14F-4D97-AF65-F5344CB8AC3E}">
        <p14:creationId xmlns:p14="http://schemas.microsoft.com/office/powerpoint/2010/main" val="194807388"/>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11A14E5-5EC0-4E6B-BB15-7E9AE146A90D}"/>
              </a:ext>
            </a:extLst>
          </p:cNvPr>
          <p:cNvSpPr>
            <a:spLocks noGrp="1"/>
          </p:cNvSpPr>
          <p:nvPr>
            <p:ph idx="1"/>
          </p:nvPr>
        </p:nvSpPr>
        <p:spPr>
          <a:xfrm>
            <a:off x="1141413" y="2593787"/>
            <a:ext cx="2357567" cy="3541714"/>
          </a:xfrm>
        </p:spPr>
        <p:txBody>
          <a:bodyPr>
            <a:normAutofit fontScale="92500" lnSpcReduction="10000"/>
          </a:bodyPr>
          <a:lstStyle/>
          <a:p>
            <a:pPr marL="0" indent="0">
              <a:buNone/>
            </a:pPr>
            <a:r>
              <a:rPr lang="pl-PL" dirty="0">
                <a:solidFill>
                  <a:schemeClr val="bg1"/>
                </a:solidFill>
              </a:rPr>
              <a:t>Zapobieganie porażeniu w przypadku podwójnego uszkodzenia realizowane przez połączenia wyrównawcze miejscowe.</a:t>
            </a:r>
          </a:p>
        </p:txBody>
      </p:sp>
      <p:pic>
        <p:nvPicPr>
          <p:cNvPr id="5" name="Obraz 4">
            <a:extLst>
              <a:ext uri="{FF2B5EF4-FFF2-40B4-BE49-F238E27FC236}">
                <a16:creationId xmlns:a16="http://schemas.microsoft.com/office/drawing/2014/main" id="{85963DA5-1E69-4842-883B-3D9135596C58}"/>
              </a:ext>
            </a:extLst>
          </p:cNvPr>
          <p:cNvPicPr>
            <a:picLocks noChangeAspect="1"/>
          </p:cNvPicPr>
          <p:nvPr/>
        </p:nvPicPr>
        <p:blipFill>
          <a:blip r:embed="rId2"/>
          <a:stretch>
            <a:fillRect/>
          </a:stretch>
        </p:blipFill>
        <p:spPr>
          <a:xfrm>
            <a:off x="3653476" y="2020579"/>
            <a:ext cx="7545836" cy="4688131"/>
          </a:xfrm>
          <a:prstGeom prst="rect">
            <a:avLst/>
          </a:prstGeom>
        </p:spPr>
      </p:pic>
      <p:sp>
        <p:nvSpPr>
          <p:cNvPr id="7" name="Tytuł 1">
            <a:extLst>
              <a:ext uri="{FF2B5EF4-FFF2-40B4-BE49-F238E27FC236}">
                <a16:creationId xmlns:a16="http://schemas.microsoft.com/office/drawing/2014/main" id="{4382C9AE-6328-4F58-8706-3C3ED3356750}"/>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5"/>
            </a:pPr>
            <a:r>
              <a:rPr lang="pl-PL" sz="2800" dirty="0">
                <a:solidFill>
                  <a:srgbClr val="002060"/>
                </a:solidFill>
              </a:rPr>
              <a:t>Ochrona przeciwporażeniowa – ochrona uzupełniająca.</a:t>
            </a:r>
            <a:br>
              <a:rPr lang="pl-PL" dirty="0">
                <a:solidFill>
                  <a:srgbClr val="002060"/>
                </a:solidFill>
              </a:rPr>
            </a:br>
            <a:r>
              <a:rPr lang="pl-PL" sz="2000" dirty="0">
                <a:solidFill>
                  <a:srgbClr val="002060"/>
                </a:solidFill>
              </a:rPr>
              <a:t>15.2.</a:t>
            </a:r>
            <a:r>
              <a:rPr lang="pl-PL" dirty="0">
                <a:solidFill>
                  <a:srgbClr val="002060"/>
                </a:solidFill>
              </a:rPr>
              <a:t> </a:t>
            </a:r>
            <a:r>
              <a:rPr lang="pl-PL" sz="2200" dirty="0">
                <a:solidFill>
                  <a:srgbClr val="002060"/>
                </a:solidFill>
              </a:rPr>
              <a:t>dodatkowe połączenia wyrównawcze ochronne.</a:t>
            </a:r>
          </a:p>
        </p:txBody>
      </p:sp>
    </p:spTree>
    <p:extLst>
      <p:ext uri="{BB962C8B-B14F-4D97-AF65-F5344CB8AC3E}">
        <p14:creationId xmlns:p14="http://schemas.microsoft.com/office/powerpoint/2010/main" val="547086660"/>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761CDAE-4713-4FAE-99EC-13A0E451E616}"/>
              </a:ext>
            </a:extLst>
          </p:cNvPr>
          <p:cNvSpPr>
            <a:spLocks noGrp="1"/>
          </p:cNvSpPr>
          <p:nvPr>
            <p:ph type="title"/>
          </p:nvPr>
        </p:nvSpPr>
        <p:spPr>
          <a:xfrm>
            <a:off x="1141413" y="3247418"/>
            <a:ext cx="9905998" cy="1478570"/>
          </a:xfrm>
        </p:spPr>
        <p:txBody>
          <a:bodyPr>
            <a:noAutofit/>
          </a:bodyPr>
          <a:lstStyle/>
          <a:p>
            <a:pPr marL="742950" indent="-742950" algn="ctr">
              <a:buFont typeface="+mj-lt"/>
              <a:buAutoNum type="arabicPeriod" startAt="16"/>
            </a:pPr>
            <a:r>
              <a:rPr lang="pl-PL" b="1" dirty="0">
                <a:solidFill>
                  <a:srgbClr val="002060"/>
                </a:solidFill>
              </a:rPr>
              <a:t>Wykonywanie Pomiarów elektrycznych.</a:t>
            </a:r>
            <a:br>
              <a:rPr lang="pl-PL" b="1" dirty="0">
                <a:solidFill>
                  <a:srgbClr val="002060"/>
                </a:solidFill>
              </a:rPr>
            </a:br>
            <a:endParaRPr lang="pl-PL" b="1" dirty="0"/>
          </a:p>
        </p:txBody>
      </p:sp>
    </p:spTree>
    <p:extLst>
      <p:ext uri="{BB962C8B-B14F-4D97-AF65-F5344CB8AC3E}">
        <p14:creationId xmlns:p14="http://schemas.microsoft.com/office/powerpoint/2010/main" val="2188871892"/>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048CF03-2ED1-48A4-AF23-B0D9B38CF9DF}"/>
              </a:ext>
            </a:extLst>
          </p:cNvPr>
          <p:cNvSpPr>
            <a:spLocks noGrp="1"/>
          </p:cNvSpPr>
          <p:nvPr>
            <p:ph type="title"/>
          </p:nvPr>
        </p:nvSpPr>
        <p:spPr/>
        <p:txBody>
          <a:bodyPr>
            <a:normAutofit/>
          </a:bodyPr>
          <a:lstStyle/>
          <a:p>
            <a:pPr marL="742950" indent="-742950">
              <a:buFont typeface="+mj-lt"/>
              <a:buAutoNum type="arabicPeriod" startAt="16"/>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16.1. Częstość wykonywania pomiarów okresowych.</a:t>
            </a:r>
          </a:p>
        </p:txBody>
      </p:sp>
      <p:sp>
        <p:nvSpPr>
          <p:cNvPr id="3" name="Symbol zastępczy zawartości 2">
            <a:extLst>
              <a:ext uri="{FF2B5EF4-FFF2-40B4-BE49-F238E27FC236}">
                <a16:creationId xmlns:a16="http://schemas.microsoft.com/office/drawing/2014/main" id="{D99EA066-E441-44BA-BDAC-1E0418A6CCC8}"/>
              </a:ext>
            </a:extLst>
          </p:cNvPr>
          <p:cNvSpPr>
            <a:spLocks noGrp="1"/>
          </p:cNvSpPr>
          <p:nvPr>
            <p:ph idx="1"/>
          </p:nvPr>
        </p:nvSpPr>
        <p:spPr/>
        <p:txBody>
          <a:bodyPr/>
          <a:lstStyle/>
          <a:p>
            <a:pPr marL="0" indent="0">
              <a:buNone/>
            </a:pPr>
            <a:r>
              <a:rPr lang="pl-PL" dirty="0">
                <a:solidFill>
                  <a:schemeClr val="bg1"/>
                </a:solidFill>
              </a:rPr>
              <a:t>Norma PN-HD 60364-6 wymaga, aby częstość okresowego sprawdzania instalacji była ustalana z uwzględnieniem rodzaju instalacji i wyposażenia, jej zastosowania i działania, częstości i jakości konserwacji oraz wpływów zewnętrznych na które jest narażona. W Polsce najdłuższy okres pomiędzy kolejnymi pomiarami instalacji elektrycznych wynosi </a:t>
            </a:r>
            <a:r>
              <a:rPr lang="pl-PL" b="1" dirty="0">
                <a:solidFill>
                  <a:schemeClr val="bg1"/>
                </a:solidFill>
              </a:rPr>
              <a:t>5 lat </a:t>
            </a:r>
            <a:r>
              <a:rPr lang="pl-PL" dirty="0">
                <a:solidFill>
                  <a:schemeClr val="bg1"/>
                </a:solidFill>
              </a:rPr>
              <a:t>ustalony przez </a:t>
            </a:r>
            <a:r>
              <a:rPr lang="pl-PL" b="1" dirty="0">
                <a:solidFill>
                  <a:schemeClr val="bg1"/>
                </a:solidFill>
              </a:rPr>
              <a:t>Prawo Budowlane.</a:t>
            </a:r>
          </a:p>
        </p:txBody>
      </p:sp>
    </p:spTree>
    <p:extLst>
      <p:ext uri="{BB962C8B-B14F-4D97-AF65-F5344CB8AC3E}">
        <p14:creationId xmlns:p14="http://schemas.microsoft.com/office/powerpoint/2010/main" val="2382742274"/>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26FDE02-C833-4F93-99C9-43E8C6047488}"/>
              </a:ext>
            </a:extLst>
          </p:cNvPr>
          <p:cNvSpPr>
            <a:spLocks noGrp="1"/>
          </p:cNvSpPr>
          <p:nvPr>
            <p:ph idx="1"/>
          </p:nvPr>
        </p:nvSpPr>
        <p:spPr/>
        <p:txBody>
          <a:bodyPr/>
          <a:lstStyle/>
          <a:p>
            <a:pPr marL="0" indent="0">
              <a:buNone/>
            </a:pPr>
            <a:r>
              <a:rPr lang="pl-PL" dirty="0">
                <a:solidFill>
                  <a:schemeClr val="bg1"/>
                </a:solidFill>
              </a:rPr>
              <a:t>W zależności od warunków środowiskowych należy stosować różne okresy. Częstość badań należy ustalić uwzględniając warunki środowiskowe, w jakich pracuje instalacja, w oparciu o wymagania Ustawy Prawo Budowlane , Ustawy Prawo Energetyczne, o wymagania przepisów o ochronie przeciwporażeniowej  i przeciwpożarowej oraz w oparciu o zasady wiedzy technicznej.</a:t>
            </a:r>
            <a:br>
              <a:rPr lang="pl-PL" dirty="0">
                <a:solidFill>
                  <a:schemeClr val="bg1"/>
                </a:solidFill>
              </a:rPr>
            </a:br>
            <a:r>
              <a:rPr lang="pl-PL" dirty="0">
                <a:solidFill>
                  <a:schemeClr val="bg1"/>
                </a:solidFill>
              </a:rPr>
              <a:t>Zalecane czasookresy przedstawia tabela.</a:t>
            </a:r>
          </a:p>
        </p:txBody>
      </p:sp>
      <p:sp>
        <p:nvSpPr>
          <p:cNvPr id="7" name="Tytuł 1">
            <a:extLst>
              <a:ext uri="{FF2B5EF4-FFF2-40B4-BE49-F238E27FC236}">
                <a16:creationId xmlns:a16="http://schemas.microsoft.com/office/drawing/2014/main" id="{3C4386E8-3CD6-42FA-A601-308183EEE897}"/>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6"/>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16.1. Częstość wykonywania pomiarów okresowych.</a:t>
            </a:r>
          </a:p>
        </p:txBody>
      </p:sp>
    </p:spTree>
    <p:extLst>
      <p:ext uri="{BB962C8B-B14F-4D97-AF65-F5344CB8AC3E}">
        <p14:creationId xmlns:p14="http://schemas.microsoft.com/office/powerpoint/2010/main" val="2081218940"/>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ymbol zastępczy zawartości 4">
            <a:extLst>
              <a:ext uri="{FF2B5EF4-FFF2-40B4-BE49-F238E27FC236}">
                <a16:creationId xmlns:a16="http://schemas.microsoft.com/office/drawing/2014/main" id="{021A079A-198B-4EDD-BC81-C2454139EC94}"/>
              </a:ext>
            </a:extLst>
          </p:cNvPr>
          <p:cNvGraphicFramePr>
            <a:graphicFrameLocks noGrp="1"/>
          </p:cNvGraphicFramePr>
          <p:nvPr>
            <p:ph idx="1"/>
            <p:extLst>
              <p:ext uri="{D42A27DB-BD31-4B8C-83A1-F6EECF244321}">
                <p14:modId xmlns:p14="http://schemas.microsoft.com/office/powerpoint/2010/main" val="838275163"/>
              </p:ext>
            </p:extLst>
          </p:nvPr>
        </p:nvGraphicFramePr>
        <p:xfrm>
          <a:off x="2927319" y="2097088"/>
          <a:ext cx="8120094" cy="4451892"/>
        </p:xfrm>
        <a:graphic>
          <a:graphicData uri="http://schemas.openxmlformats.org/drawingml/2006/table">
            <a:tbl>
              <a:tblPr firstRow="1" firstCol="1" bandRow="1"/>
              <a:tblGrid>
                <a:gridCol w="3298396">
                  <a:extLst>
                    <a:ext uri="{9D8B030D-6E8A-4147-A177-3AD203B41FA5}">
                      <a16:colId xmlns:a16="http://schemas.microsoft.com/office/drawing/2014/main" val="3438414428"/>
                    </a:ext>
                  </a:extLst>
                </a:gridCol>
                <a:gridCol w="2413089">
                  <a:extLst>
                    <a:ext uri="{9D8B030D-6E8A-4147-A177-3AD203B41FA5}">
                      <a16:colId xmlns:a16="http://schemas.microsoft.com/office/drawing/2014/main" val="3992927638"/>
                    </a:ext>
                  </a:extLst>
                </a:gridCol>
                <a:gridCol w="2408609">
                  <a:extLst>
                    <a:ext uri="{9D8B030D-6E8A-4147-A177-3AD203B41FA5}">
                      <a16:colId xmlns:a16="http://schemas.microsoft.com/office/drawing/2014/main" val="3583581163"/>
                    </a:ext>
                  </a:extLst>
                </a:gridCol>
              </a:tblGrid>
              <a:tr h="375381">
                <a:tc rowSpan="2">
                  <a:txBody>
                    <a:bodyPr/>
                    <a:lstStyle/>
                    <a:p>
                      <a:pPr algn="ctr">
                        <a:lnSpc>
                          <a:spcPct val="107000"/>
                        </a:lnSpc>
                        <a:spcAft>
                          <a:spcPts val="0"/>
                        </a:spcAft>
                      </a:pPr>
                      <a:r>
                        <a:rPr lang="pl-PL"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Rodzaj pomieszczenia</a:t>
                      </a:r>
                      <a:endPar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9215" marR="99215" marT="49608" marB="496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pl-PL"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Okres pomiędzy kolejnymi sprawdzeniami</a:t>
                      </a:r>
                      <a:endPar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9215" marR="99215" marT="49608" marB="496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extLst>
                  <a:ext uri="{0D108BD9-81ED-4DB2-BD59-A6C34878D82A}">
                    <a16:rowId xmlns:a16="http://schemas.microsoft.com/office/drawing/2014/main" val="1473639227"/>
                  </a:ext>
                </a:extLst>
              </a:tr>
              <a:tr h="519020">
                <a:tc vMerge="1">
                  <a:txBody>
                    <a:bodyPr/>
                    <a:lstStyle/>
                    <a:p>
                      <a:endParaRPr lang="pl-PL"/>
                    </a:p>
                  </a:txBody>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Skuteczność ochrony przeciwporażeniowej</a:t>
                      </a:r>
                      <a:endPar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Rezystancja izolacji instalacji</a:t>
                      </a:r>
                      <a:endPar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0067931"/>
                  </a:ext>
                </a:extLst>
              </a:tr>
              <a:tr h="268502">
                <a:tc>
                  <a:txBody>
                    <a:bodyPr/>
                    <a:lstStyle/>
                    <a:p>
                      <a:pPr marL="342900" lvl="0" indent="-342900">
                        <a:lnSpc>
                          <a:spcPct val="115000"/>
                        </a:lnSpc>
                        <a:spcAft>
                          <a:spcPts val="0"/>
                        </a:spcAft>
                        <a:buFont typeface="+mj-lt"/>
                        <a:buAutoNum type="arabicPeriod"/>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 wyziewach żrących</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1 rok</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1 rok</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2680193"/>
                  </a:ext>
                </a:extLst>
              </a:tr>
              <a:tr h="268502">
                <a:tc>
                  <a:txBody>
                    <a:bodyPr/>
                    <a:lstStyle/>
                    <a:p>
                      <a:pPr marL="342900" lvl="0" indent="-342900">
                        <a:lnSpc>
                          <a:spcPct val="115000"/>
                        </a:lnSpc>
                        <a:spcAft>
                          <a:spcPts val="0"/>
                        </a:spcAft>
                        <a:buFont typeface="+mj-lt"/>
                        <a:buAutoNum type="arabicPeriod"/>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Zagrożone wybuchem</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1 rok</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1 rok</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9061053"/>
                  </a:ext>
                </a:extLst>
              </a:tr>
              <a:tr h="268502">
                <a:tc>
                  <a:txBody>
                    <a:bodyPr/>
                    <a:lstStyle/>
                    <a:p>
                      <a:pPr marL="342900" lvl="0" indent="-342900">
                        <a:lnSpc>
                          <a:spcPct val="115000"/>
                        </a:lnSpc>
                        <a:spcAft>
                          <a:spcPts val="0"/>
                        </a:spcAft>
                        <a:buFont typeface="+mj-lt"/>
                        <a:buAutoNum type="arabicPeriod"/>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Otwarta przestrzeń</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1 rok</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5 lat</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3319034"/>
                  </a:ext>
                </a:extLst>
              </a:tr>
              <a:tr h="838989">
                <a:tc>
                  <a:txBody>
                    <a:bodyPr/>
                    <a:lstStyle/>
                    <a:p>
                      <a:pPr marL="342900" lvl="0" indent="-342900">
                        <a:lnSpc>
                          <a:spcPct val="115000"/>
                        </a:lnSpc>
                        <a:spcAft>
                          <a:spcPts val="0"/>
                        </a:spcAft>
                        <a:buFont typeface="+mj-lt"/>
                        <a:buAutoNum type="arabicPeriod"/>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Bardzo wilgotne o wilg. ok. 100% i wilgotne przejściowo 75 do 100%</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1 rok</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5 lat</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4130392"/>
                  </a:ext>
                </a:extLst>
              </a:tr>
              <a:tr h="553745">
                <a:tc>
                  <a:txBody>
                    <a:bodyPr/>
                    <a:lstStyle/>
                    <a:p>
                      <a:pPr marL="342900" lvl="0" indent="-342900">
                        <a:lnSpc>
                          <a:spcPct val="115000"/>
                        </a:lnSpc>
                        <a:spcAft>
                          <a:spcPts val="0"/>
                        </a:spcAft>
                        <a:buFont typeface="+mj-lt"/>
                        <a:buAutoNum type="arabicPeriod"/>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Gorące o temperaturze powietrza ponad 35 </a:t>
                      </a:r>
                      <a:r>
                        <a:rPr lang="pl-PL" sz="1600" baseline="300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a:t>
                      </a: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1 rok</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5 lat</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9739552"/>
                  </a:ext>
                </a:extLst>
              </a:tr>
              <a:tr h="268502">
                <a:tc>
                  <a:txBody>
                    <a:bodyPr/>
                    <a:lstStyle/>
                    <a:p>
                      <a:pPr marL="342900" lvl="0" indent="-342900">
                        <a:lnSpc>
                          <a:spcPct val="115000"/>
                        </a:lnSpc>
                        <a:spcAft>
                          <a:spcPts val="0"/>
                        </a:spcAft>
                        <a:buFont typeface="+mj-lt"/>
                        <a:buAutoNum type="arabicPeriod"/>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Zagrożone pożarem</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5 lat</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1 rok</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9675981"/>
                  </a:ext>
                </a:extLst>
              </a:tr>
              <a:tr h="553745">
                <a:tc>
                  <a:txBody>
                    <a:bodyPr/>
                    <a:lstStyle/>
                    <a:p>
                      <a:pPr marL="342900" lvl="0" indent="-342900">
                        <a:lnSpc>
                          <a:spcPct val="115000"/>
                        </a:lnSpc>
                        <a:spcAft>
                          <a:spcPts val="0"/>
                        </a:spcAft>
                        <a:buFont typeface="+mj-lt"/>
                        <a:buAutoNum type="arabicPeriod"/>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Stwarzające zagrożenie dla ludzi (ZL I, ZL II, ZL III)</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5 lat</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1 rok</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6125093"/>
                  </a:ext>
                </a:extLst>
              </a:tr>
              <a:tr h="268502">
                <a:tc>
                  <a:txBody>
                    <a:bodyPr/>
                    <a:lstStyle/>
                    <a:p>
                      <a:pPr marL="342900" lvl="0" indent="-342900">
                        <a:lnSpc>
                          <a:spcPct val="115000"/>
                        </a:lnSpc>
                        <a:spcAft>
                          <a:spcPts val="0"/>
                        </a:spcAft>
                        <a:buFont typeface="+mj-lt"/>
                        <a:buAutoNum type="arabicPeriod"/>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Zapylone</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5 lat</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5 lat</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0609018"/>
                  </a:ext>
                </a:extLst>
              </a:tr>
              <a:tr h="268502">
                <a:tc>
                  <a:txBody>
                    <a:bodyPr/>
                    <a:lstStyle/>
                    <a:p>
                      <a:pPr marL="342900" lvl="0" indent="-342900">
                        <a:lnSpc>
                          <a:spcPct val="115000"/>
                        </a:lnSpc>
                        <a:spcAft>
                          <a:spcPts val="0"/>
                        </a:spcAft>
                        <a:buFont typeface="+mj-lt"/>
                        <a:buAutoNum type="arabicPeriod"/>
                        <a:tabLst>
                          <a:tab pos="314325" algn="l"/>
                        </a:tabLs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Pozostałe nie wymienione</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5 lat</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nie rzadziej niż, co 5 lat</a:t>
                      </a:r>
                    </a:p>
                  </a:txBody>
                  <a:tcPr marL="96774" marR="967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7684346"/>
                  </a:ext>
                </a:extLst>
              </a:tr>
            </a:tbl>
          </a:graphicData>
        </a:graphic>
      </p:graphicFrame>
      <p:sp>
        <p:nvSpPr>
          <p:cNvPr id="7" name="Symbol zastępczy zawartości 2">
            <a:extLst>
              <a:ext uri="{FF2B5EF4-FFF2-40B4-BE49-F238E27FC236}">
                <a16:creationId xmlns:a16="http://schemas.microsoft.com/office/drawing/2014/main" id="{B94E99CB-B459-486B-AE85-5B7361DB1EFB}"/>
              </a:ext>
            </a:extLst>
          </p:cNvPr>
          <p:cNvSpPr txBox="1">
            <a:spLocks/>
          </p:cNvSpPr>
          <p:nvPr/>
        </p:nvSpPr>
        <p:spPr>
          <a:xfrm>
            <a:off x="469090" y="3285602"/>
            <a:ext cx="2458229" cy="1598613"/>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pl-PL" sz="2000" b="1" dirty="0">
                <a:solidFill>
                  <a:schemeClr val="bg1"/>
                </a:solidFill>
              </a:rPr>
              <a:t>Tabela 4.</a:t>
            </a:r>
            <a:r>
              <a:rPr lang="pl-PL" sz="2000" dirty="0">
                <a:solidFill>
                  <a:schemeClr val="bg1"/>
                </a:solidFill>
              </a:rPr>
              <a:t> Zalecane okresy pomiędzy kolejnymi przeglądami. </a:t>
            </a:r>
          </a:p>
        </p:txBody>
      </p:sp>
      <p:sp>
        <p:nvSpPr>
          <p:cNvPr id="8" name="Tytuł 1">
            <a:extLst>
              <a:ext uri="{FF2B5EF4-FFF2-40B4-BE49-F238E27FC236}">
                <a16:creationId xmlns:a16="http://schemas.microsoft.com/office/drawing/2014/main" id="{76E2867D-7785-4A36-A2F1-AE404B96190A}"/>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6"/>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16.1. Częstość wykonywania pomiarów okresowych.</a:t>
            </a:r>
          </a:p>
        </p:txBody>
      </p:sp>
    </p:spTree>
    <p:extLst>
      <p:ext uri="{BB962C8B-B14F-4D97-AF65-F5344CB8AC3E}">
        <p14:creationId xmlns:p14="http://schemas.microsoft.com/office/powerpoint/2010/main" val="694151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7323093-4661-4D25-803E-EDF19D377CD4}"/>
              </a:ext>
            </a:extLst>
          </p:cNvPr>
          <p:cNvSpPr>
            <a:spLocks noGrp="1"/>
          </p:cNvSpPr>
          <p:nvPr>
            <p:ph idx="1"/>
          </p:nvPr>
        </p:nvSpPr>
        <p:spPr>
          <a:xfrm>
            <a:off x="1141413" y="2361454"/>
            <a:ext cx="9905999" cy="3541714"/>
          </a:xfrm>
        </p:spPr>
        <p:txBody>
          <a:bodyPr/>
          <a:lstStyle/>
          <a:p>
            <a:pPr lvl="0">
              <a:buSzPct val="100000"/>
            </a:pPr>
            <a:r>
              <a:rPr lang="pl-PL" dirty="0">
                <a:solidFill>
                  <a:schemeClr val="bg1"/>
                </a:solidFill>
              </a:rPr>
              <a:t>sprawdzono pełną funkcjonalność urządzeń,</a:t>
            </a:r>
          </a:p>
          <a:p>
            <a:pPr lvl="0">
              <a:buSzPct val="100000"/>
            </a:pPr>
            <a:r>
              <a:rPr lang="pl-PL" dirty="0">
                <a:solidFill>
                  <a:schemeClr val="bg1"/>
                </a:solidFill>
              </a:rPr>
              <a:t>sygnalizacja działa zgodnie z wymaganiami,</a:t>
            </a:r>
          </a:p>
          <a:p>
            <a:pPr lvl="0">
              <a:buSzPct val="100000"/>
            </a:pPr>
            <a:r>
              <a:rPr lang="pl-PL" dirty="0">
                <a:solidFill>
                  <a:schemeClr val="bg1"/>
                </a:solidFill>
              </a:rPr>
              <a:t>wszystkie obwody elektryczne spełniają normy techniczne i są gotowe do bezpiecznej eksploatacji.</a:t>
            </a:r>
          </a:p>
          <a:p>
            <a:pPr marL="0" indent="0">
              <a:buNone/>
            </a:pPr>
            <a:r>
              <a:rPr lang="pl-PL" dirty="0">
                <a:solidFill>
                  <a:schemeClr val="bg1"/>
                </a:solidFill>
              </a:rPr>
              <a:t>Wszystkie czynności związane z pomiarami </a:t>
            </a:r>
            <a:r>
              <a:rPr lang="pl-PL" dirty="0" err="1">
                <a:solidFill>
                  <a:schemeClr val="bg1"/>
                </a:solidFill>
              </a:rPr>
              <a:t>pomontażowymi</a:t>
            </a:r>
            <a:r>
              <a:rPr lang="pl-PL" dirty="0">
                <a:solidFill>
                  <a:schemeClr val="bg1"/>
                </a:solidFill>
              </a:rPr>
              <a:t> zakończone </a:t>
            </a:r>
            <a:r>
              <a:rPr lang="pl-PL" dirty="0" err="1">
                <a:solidFill>
                  <a:schemeClr val="bg1"/>
                </a:solidFill>
              </a:rPr>
              <a:t>sę</a:t>
            </a:r>
            <a:r>
              <a:rPr lang="pl-PL" dirty="0">
                <a:solidFill>
                  <a:schemeClr val="bg1"/>
                </a:solidFill>
              </a:rPr>
              <a:t> sporządzeniem stosownego protokołu, który zawiera między innymi orzeczenie o stanie instalacji nadającej się (lub też nie) do eksploatacji</a:t>
            </a:r>
          </a:p>
        </p:txBody>
      </p:sp>
      <p:sp>
        <p:nvSpPr>
          <p:cNvPr id="6" name="Tytuł 1">
            <a:extLst>
              <a:ext uri="{FF2B5EF4-FFF2-40B4-BE49-F238E27FC236}">
                <a16:creationId xmlns:a16="http://schemas.microsoft.com/office/drawing/2014/main" id="{6FA8A2AA-6E30-4E69-ACFA-9FA1C73DC484}"/>
              </a:ext>
            </a:extLst>
          </p:cNvPr>
          <p:cNvSpPr txBox="1">
            <a:spLocks noGrp="1"/>
          </p:cNvSpPr>
          <p:nvPr>
            <p:ph type="title"/>
          </p:nvPr>
        </p:nvSpPr>
        <p:spPr>
          <a:xfrm>
            <a:off x="1141412" y="619125"/>
            <a:ext cx="9990007" cy="1630362"/>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2.2.1. podział pomiarów sprawdzających.</a:t>
            </a:r>
          </a:p>
        </p:txBody>
      </p:sp>
    </p:spTree>
    <p:extLst>
      <p:ext uri="{BB962C8B-B14F-4D97-AF65-F5344CB8AC3E}">
        <p14:creationId xmlns:p14="http://schemas.microsoft.com/office/powerpoint/2010/main" val="3111458724"/>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4095E2A-76AA-49B4-9EB1-BEF2163BD790}"/>
              </a:ext>
            </a:extLst>
          </p:cNvPr>
          <p:cNvSpPr>
            <a:spLocks noGrp="1"/>
          </p:cNvSpPr>
          <p:nvPr>
            <p:ph idx="1"/>
          </p:nvPr>
        </p:nvSpPr>
        <p:spPr/>
        <p:txBody>
          <a:bodyPr>
            <a:normAutofit lnSpcReduction="10000"/>
          </a:bodyPr>
          <a:lstStyle/>
          <a:p>
            <a:pPr marL="0" indent="0">
              <a:buNone/>
            </a:pPr>
            <a:r>
              <a:rPr lang="pl-PL" dirty="0">
                <a:solidFill>
                  <a:schemeClr val="bg1"/>
                </a:solidFill>
              </a:rPr>
              <a:t>Ponieważ nie ma obecnie aktu normatywnego określającego czasokresy okresowego wykonywania pomiarów i badań, zgodnie z </a:t>
            </a:r>
            <a:r>
              <a:rPr lang="pl-PL" dirty="0" err="1">
                <a:solidFill>
                  <a:schemeClr val="bg1"/>
                </a:solidFill>
              </a:rPr>
              <a:t>Rozporządzenim</a:t>
            </a:r>
            <a:r>
              <a:rPr lang="pl-PL" dirty="0">
                <a:solidFill>
                  <a:schemeClr val="bg1"/>
                </a:solidFill>
              </a:rPr>
              <a:t> Ministra Energii z dnia 28 sierpnia 2019 r. w sprawie bezpieczeństwa i higieny pracy przy urządzeniach energetycznych należy opracować instrukcję eksploatacji zawierającą wymagania w zakresie konserwacji, napraw, remontów urządzeń energetycznych oraz terminy przeprowadzania przeglądów, prób i pomiarów; czyli częstość wykonywania okresowych badań i sprawdzań instalacji elektrycznych w danym zakładzie. </a:t>
            </a:r>
          </a:p>
        </p:txBody>
      </p:sp>
      <p:sp>
        <p:nvSpPr>
          <p:cNvPr id="6" name="Tytuł 1">
            <a:extLst>
              <a:ext uri="{FF2B5EF4-FFF2-40B4-BE49-F238E27FC236}">
                <a16:creationId xmlns:a16="http://schemas.microsoft.com/office/drawing/2014/main" id="{311701D8-2B26-407C-9F40-21D0DCA94162}"/>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6"/>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16.1. Częstość wykonywania pomiarów okresowych.</a:t>
            </a:r>
          </a:p>
        </p:txBody>
      </p:sp>
    </p:spTree>
    <p:extLst>
      <p:ext uri="{BB962C8B-B14F-4D97-AF65-F5344CB8AC3E}">
        <p14:creationId xmlns:p14="http://schemas.microsoft.com/office/powerpoint/2010/main" val="3112995729"/>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B0574BC-5D9A-4CC2-A566-0BFADABAFA06}"/>
              </a:ext>
            </a:extLst>
          </p:cNvPr>
          <p:cNvSpPr>
            <a:spLocks noGrp="1"/>
          </p:cNvSpPr>
          <p:nvPr>
            <p:ph idx="1"/>
          </p:nvPr>
        </p:nvSpPr>
        <p:spPr/>
        <p:txBody>
          <a:bodyPr>
            <a:normAutofit lnSpcReduction="10000"/>
          </a:bodyPr>
          <a:lstStyle/>
          <a:p>
            <a:pPr marL="0" indent="0">
              <a:buNone/>
            </a:pPr>
            <a:r>
              <a:rPr lang="pl-PL" dirty="0">
                <a:solidFill>
                  <a:schemeClr val="bg1"/>
                </a:solidFill>
              </a:rPr>
              <a:t>Kwalifikacja budynków i pomieszczeń ze względu na zagrożenia dla ludzi zgodnie z Rozporządzeniem Ministra Infrastruktury z dnia 12 kwietnia 2002r. w sprawie warunków technicznych, jakim powinny odpowiadać budynki i ich usytuowanie.</a:t>
            </a:r>
          </a:p>
          <a:p>
            <a:pPr>
              <a:buSzPct val="100000"/>
            </a:pPr>
            <a:r>
              <a:rPr lang="pl-PL" dirty="0">
                <a:solidFill>
                  <a:schemeClr val="bg1"/>
                </a:solidFill>
              </a:rPr>
              <a:t>ZLI – zawierające pomieszczenia przeznaczone do jednoczesnego przebywania ponad 50 osób nie będących ich stałymi użytkownikami, a nie przeznaczone dla przede wszystkim do użytku ludzi o ograniczonej zdolności poruszania się, </a:t>
            </a:r>
          </a:p>
        </p:txBody>
      </p:sp>
      <p:sp>
        <p:nvSpPr>
          <p:cNvPr id="6" name="Tytuł 1">
            <a:extLst>
              <a:ext uri="{FF2B5EF4-FFF2-40B4-BE49-F238E27FC236}">
                <a16:creationId xmlns:a16="http://schemas.microsoft.com/office/drawing/2014/main" id="{40E629DB-F794-4D8F-93E5-9DF2A548DC36}"/>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6"/>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16.1. Częstość wykonywania pomiarów okresowych.</a:t>
            </a:r>
          </a:p>
        </p:txBody>
      </p:sp>
    </p:spTree>
    <p:extLst>
      <p:ext uri="{BB962C8B-B14F-4D97-AF65-F5344CB8AC3E}">
        <p14:creationId xmlns:p14="http://schemas.microsoft.com/office/powerpoint/2010/main" val="3151532544"/>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2BF9B4A-EDF7-44CF-8F65-6D06525EF4AE}"/>
              </a:ext>
            </a:extLst>
          </p:cNvPr>
          <p:cNvSpPr>
            <a:spLocks noGrp="1"/>
          </p:cNvSpPr>
          <p:nvPr>
            <p:ph idx="1"/>
          </p:nvPr>
        </p:nvSpPr>
        <p:spPr/>
        <p:txBody>
          <a:bodyPr/>
          <a:lstStyle/>
          <a:p>
            <a:pPr>
              <a:buSzPct val="100000"/>
            </a:pPr>
            <a:r>
              <a:rPr lang="pl-PL" dirty="0">
                <a:solidFill>
                  <a:schemeClr val="bg1"/>
                </a:solidFill>
              </a:rPr>
              <a:t>ZLII – przeznaczone przede wszystkim do użytku ludzi o ograniczonej zdolności poruszania się, takie jak szpitale, żłobki, przedszkola, domy dla osób starszych,</a:t>
            </a:r>
          </a:p>
          <a:p>
            <a:pPr>
              <a:buSzPct val="100000"/>
            </a:pPr>
            <a:r>
              <a:rPr lang="pl-PL" dirty="0">
                <a:solidFill>
                  <a:schemeClr val="bg1"/>
                </a:solidFill>
              </a:rPr>
              <a:t>ZLIII – użyteczności publicznej nie zakwalifikowane do ZLI i ZL II, </a:t>
            </a:r>
          </a:p>
          <a:p>
            <a:pPr>
              <a:buSzPct val="100000"/>
            </a:pPr>
            <a:r>
              <a:rPr lang="pl-PL" dirty="0">
                <a:solidFill>
                  <a:schemeClr val="bg1"/>
                </a:solidFill>
              </a:rPr>
              <a:t>ZL IV – mieszkalne, </a:t>
            </a:r>
          </a:p>
          <a:p>
            <a:pPr>
              <a:buSzPct val="100000"/>
            </a:pPr>
            <a:r>
              <a:rPr lang="pl-PL" dirty="0">
                <a:solidFill>
                  <a:schemeClr val="bg1"/>
                </a:solidFill>
              </a:rPr>
              <a:t>ZL V – zamieszkania zbiorowego, nie zakwalifikowane do ZLI i ZL II. </a:t>
            </a:r>
          </a:p>
        </p:txBody>
      </p:sp>
      <p:sp>
        <p:nvSpPr>
          <p:cNvPr id="6" name="Tytuł 1">
            <a:extLst>
              <a:ext uri="{FF2B5EF4-FFF2-40B4-BE49-F238E27FC236}">
                <a16:creationId xmlns:a16="http://schemas.microsoft.com/office/drawing/2014/main" id="{DEB9A28E-442D-4594-87F4-84F0C013C3B9}"/>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6"/>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16.1. Częstość wykonywania pomiarów okresowych.</a:t>
            </a:r>
          </a:p>
        </p:txBody>
      </p:sp>
    </p:spTree>
    <p:extLst>
      <p:ext uri="{BB962C8B-B14F-4D97-AF65-F5344CB8AC3E}">
        <p14:creationId xmlns:p14="http://schemas.microsoft.com/office/powerpoint/2010/main" val="781754695"/>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F9891F8-A334-4C95-AFA2-7BF3EA80A1D0}"/>
              </a:ext>
            </a:extLst>
          </p:cNvPr>
          <p:cNvSpPr>
            <a:spLocks noGrp="1"/>
          </p:cNvSpPr>
          <p:nvPr>
            <p:ph idx="1"/>
          </p:nvPr>
        </p:nvSpPr>
        <p:spPr>
          <a:xfrm>
            <a:off x="1141412" y="2249487"/>
            <a:ext cx="9905999" cy="4169974"/>
          </a:xfrm>
        </p:spPr>
        <p:txBody>
          <a:bodyPr>
            <a:normAutofit/>
          </a:bodyPr>
          <a:lstStyle/>
          <a:p>
            <a:pPr marL="0" indent="0">
              <a:buNone/>
            </a:pPr>
            <a:r>
              <a:rPr lang="pl-PL" b="1" dirty="0">
                <a:solidFill>
                  <a:schemeClr val="bg1"/>
                </a:solidFill>
              </a:rPr>
              <a:t>Zakres i terminy badań okresowych urządzeń oraz wyłączników różnicowoprądowych na placach budowy</a:t>
            </a:r>
            <a:endParaRPr lang="pl-PL" dirty="0">
              <a:solidFill>
                <a:schemeClr val="bg1"/>
              </a:solidFill>
            </a:endParaRPr>
          </a:p>
          <a:p>
            <a:pPr marL="0" indent="0">
              <a:buNone/>
            </a:pPr>
            <a:r>
              <a:rPr lang="pl-PL" dirty="0">
                <a:solidFill>
                  <a:schemeClr val="bg1"/>
                </a:solidFill>
              </a:rPr>
              <a:t>Normy nie określają szczegółowych wymagań dotyczących częstotliwości ani zakresu badań okresowych urządzeń elektrycznych oraz wyłączników różnicowoprądowych stosowanych na terenach budowy. W związku z tym należy stosować przepisy zawarte w </a:t>
            </a:r>
            <a:r>
              <a:rPr lang="pl-PL" i="1" dirty="0">
                <a:solidFill>
                  <a:schemeClr val="bg1"/>
                </a:solidFill>
              </a:rPr>
              <a:t>Rozporządzeniu Ministra Infrastruktury z dnia 6 lutego 2003 r. w sprawie bezpieczeństwa i higieny pracy przy wykonywaniu robót budowlanych</a:t>
            </a:r>
            <a:r>
              <a:rPr lang="pl-PL" dirty="0">
                <a:solidFill>
                  <a:schemeClr val="bg1"/>
                </a:solidFill>
              </a:rPr>
              <a:t>.</a:t>
            </a:r>
          </a:p>
          <a:p>
            <a:pPr marL="0" indent="0">
              <a:buNone/>
            </a:pPr>
            <a:endParaRPr lang="pl-PL" dirty="0">
              <a:solidFill>
                <a:schemeClr val="bg1"/>
              </a:solidFill>
            </a:endParaRPr>
          </a:p>
        </p:txBody>
      </p:sp>
      <p:sp>
        <p:nvSpPr>
          <p:cNvPr id="4" name="Tytuł 1">
            <a:extLst>
              <a:ext uri="{FF2B5EF4-FFF2-40B4-BE49-F238E27FC236}">
                <a16:creationId xmlns:a16="http://schemas.microsoft.com/office/drawing/2014/main" id="{8FB4CE85-4C0E-4499-A981-8DB7600762E9}"/>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6"/>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16.2. Częstość wykonywania pomiarów okresowych na terenach budowy.</a:t>
            </a:r>
          </a:p>
        </p:txBody>
      </p:sp>
    </p:spTree>
    <p:extLst>
      <p:ext uri="{BB962C8B-B14F-4D97-AF65-F5344CB8AC3E}">
        <p14:creationId xmlns:p14="http://schemas.microsoft.com/office/powerpoint/2010/main" val="1236999501"/>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C8681ED-680E-4348-BAA5-5582AA307E1B}"/>
              </a:ext>
            </a:extLst>
          </p:cNvPr>
          <p:cNvSpPr>
            <a:spLocks noGrp="1"/>
          </p:cNvSpPr>
          <p:nvPr>
            <p:ph idx="1"/>
          </p:nvPr>
        </p:nvSpPr>
        <p:spPr/>
        <p:txBody>
          <a:bodyPr/>
          <a:lstStyle/>
          <a:p>
            <a:pPr marL="0" indent="0">
              <a:buNone/>
            </a:pPr>
            <a:r>
              <a:rPr lang="pl-PL" dirty="0">
                <a:solidFill>
                  <a:schemeClr val="bg1"/>
                </a:solidFill>
              </a:rPr>
              <a:t>Zgodnie z § 58 rozporządzenia:</a:t>
            </a:r>
          </a:p>
          <a:p>
            <a:pPr>
              <a:buSzPct val="100000"/>
            </a:pPr>
            <a:r>
              <a:rPr lang="pl-PL" b="1" dirty="0">
                <a:solidFill>
                  <a:schemeClr val="bg1"/>
                </a:solidFill>
              </a:rPr>
              <a:t>Kontrola stanu technicznego stacjonarnych urządzeń elektrycznych</a:t>
            </a:r>
            <a:r>
              <a:rPr lang="pl-PL" dirty="0">
                <a:solidFill>
                  <a:schemeClr val="bg1"/>
                </a:solidFill>
              </a:rPr>
              <a:t> powinna być przeprowadzana co najmniej raz w miesiącu.</a:t>
            </a:r>
          </a:p>
          <a:p>
            <a:pPr>
              <a:buSzPct val="100000"/>
            </a:pPr>
            <a:r>
              <a:rPr lang="pl-PL" b="1" dirty="0">
                <a:solidFill>
                  <a:schemeClr val="bg1"/>
                </a:solidFill>
              </a:rPr>
              <a:t>Kontrola oporności izolacji</a:t>
            </a:r>
            <a:r>
              <a:rPr lang="pl-PL" dirty="0">
                <a:solidFill>
                  <a:schemeClr val="bg1"/>
                </a:solidFill>
              </a:rPr>
              <a:t> tych urządzeń powinna być wykonywana co najmniej dwa razy w roku — w okresach najmniej korzystnych dla stanu izolacji oraz jej oporności.</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BB3AC4B1-4E18-4E1C-B63D-A3D83596F348}"/>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6"/>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16.2. Częstość wykonywania pomiarów okresowych na terenach budowy.</a:t>
            </a:r>
          </a:p>
        </p:txBody>
      </p:sp>
    </p:spTree>
    <p:extLst>
      <p:ext uri="{BB962C8B-B14F-4D97-AF65-F5344CB8AC3E}">
        <p14:creationId xmlns:p14="http://schemas.microsoft.com/office/powerpoint/2010/main" val="1677497424"/>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C103B3C-ED2B-4539-955B-427596B2BA69}"/>
              </a:ext>
            </a:extLst>
          </p:cNvPr>
          <p:cNvSpPr>
            <a:spLocks noGrp="1"/>
          </p:cNvSpPr>
          <p:nvPr>
            <p:ph idx="1"/>
          </p:nvPr>
        </p:nvSpPr>
        <p:spPr>
          <a:xfrm>
            <a:off x="1141412" y="2249486"/>
            <a:ext cx="9905999" cy="4309933"/>
          </a:xfrm>
        </p:spPr>
        <p:txBody>
          <a:bodyPr>
            <a:normAutofit lnSpcReduction="10000"/>
          </a:bodyPr>
          <a:lstStyle/>
          <a:p>
            <a:pPr marL="0" indent="0">
              <a:buNone/>
            </a:pPr>
            <a:r>
              <a:rPr lang="pl-PL" dirty="0">
                <a:solidFill>
                  <a:schemeClr val="bg1"/>
                </a:solidFill>
              </a:rPr>
              <a:t>Dodatkowo kontrole należy przeprowadzać:</a:t>
            </a:r>
          </a:p>
          <a:p>
            <a:pPr>
              <a:buSzPct val="100000"/>
            </a:pPr>
            <a:r>
              <a:rPr lang="pl-PL" b="1" dirty="0">
                <a:solidFill>
                  <a:schemeClr val="bg1"/>
                </a:solidFill>
              </a:rPr>
              <a:t>Przed ponownym uruchomieniem urządzenia</a:t>
            </a:r>
            <a:r>
              <a:rPr lang="pl-PL" dirty="0">
                <a:solidFill>
                  <a:schemeClr val="bg1"/>
                </a:solidFill>
              </a:rPr>
              <a:t> po dokonaniu jakichkolwiek zmian, przeróbek lub napraw — zarówno elektrycznych, jak i mechanicznych.</a:t>
            </a:r>
          </a:p>
          <a:p>
            <a:pPr>
              <a:buSzPct val="100000"/>
            </a:pPr>
            <a:r>
              <a:rPr lang="pl-PL" b="1" dirty="0">
                <a:solidFill>
                  <a:schemeClr val="bg1"/>
                </a:solidFill>
              </a:rPr>
              <a:t>Po przerwie w użytkowaniu</a:t>
            </a:r>
            <a:r>
              <a:rPr lang="pl-PL" dirty="0">
                <a:solidFill>
                  <a:schemeClr val="bg1"/>
                </a:solidFill>
              </a:rPr>
              <a:t>, jeśli urządzenie nie było eksploatowane przez okres jednego miesiąca lub dłużej.</a:t>
            </a:r>
          </a:p>
          <a:p>
            <a:pPr>
              <a:buSzPct val="100000"/>
            </a:pPr>
            <a:r>
              <a:rPr lang="pl-PL" b="1" dirty="0">
                <a:solidFill>
                  <a:schemeClr val="bg1"/>
                </a:solidFill>
              </a:rPr>
              <a:t>Po przemieszczeniu urządzenia</a:t>
            </a:r>
            <a:r>
              <a:rPr lang="pl-PL" dirty="0">
                <a:solidFill>
                  <a:schemeClr val="bg1"/>
                </a:solidFill>
              </a:rPr>
              <a:t> w inne miejsce.</a:t>
            </a:r>
          </a:p>
          <a:p>
            <a:pPr marL="0" indent="0">
              <a:buNone/>
            </a:pPr>
            <a:r>
              <a:rPr lang="pl-PL" dirty="0">
                <a:solidFill>
                  <a:schemeClr val="bg1"/>
                </a:solidFill>
              </a:rPr>
              <a:t>W przypadku stosowania wyłączników różnicowoprądowych (RCD) w rozdzielnicach budowlanych, należy każdorazowo, na początku każdej zmiany roboczej, sprawdzać ich działanie za pomocą przycisku </a:t>
            </a:r>
            <a:r>
              <a:rPr lang="pl-PL" b="1" dirty="0">
                <a:solidFill>
                  <a:schemeClr val="bg1"/>
                </a:solidFill>
              </a:rPr>
              <a:t>TEST</a:t>
            </a:r>
            <a:r>
              <a:rPr lang="pl-PL" dirty="0">
                <a:solidFill>
                  <a:schemeClr val="bg1"/>
                </a:solidFill>
              </a:rPr>
              <a:t>.</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D31F76AF-6A01-41F7-9FB3-3DCB93D7BE63}"/>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6"/>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16.2. Częstość wykonywania pomiarów okresowych na terenach budowy.</a:t>
            </a:r>
          </a:p>
        </p:txBody>
      </p:sp>
    </p:spTree>
    <p:extLst>
      <p:ext uri="{BB962C8B-B14F-4D97-AF65-F5344CB8AC3E}">
        <p14:creationId xmlns:p14="http://schemas.microsoft.com/office/powerpoint/2010/main" val="515431513"/>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90FC48E-473F-48C7-B26A-F5F45EEB9316}"/>
              </a:ext>
            </a:extLst>
          </p:cNvPr>
          <p:cNvSpPr>
            <a:spLocks noGrp="1"/>
          </p:cNvSpPr>
          <p:nvPr>
            <p:ph idx="1"/>
          </p:nvPr>
        </p:nvSpPr>
        <p:spPr/>
        <p:txBody>
          <a:bodyPr>
            <a:normAutofit fontScale="92500" lnSpcReduction="20000"/>
          </a:bodyPr>
          <a:lstStyle/>
          <a:p>
            <a:pPr marL="0" indent="0">
              <a:buNone/>
            </a:pPr>
            <a:r>
              <a:rPr lang="pl-PL" b="1" dirty="0">
                <a:solidFill>
                  <a:schemeClr val="bg1"/>
                </a:solidFill>
              </a:rPr>
              <a:t>Dodatkowe zalecenia wynikające z dobrych praktyk zawodowych.</a:t>
            </a:r>
          </a:p>
          <a:p>
            <a:r>
              <a:rPr lang="pl-PL" dirty="0">
                <a:solidFill>
                  <a:schemeClr val="bg1"/>
                </a:solidFill>
              </a:rPr>
              <a:t>Wyłączniki różnicowoprądowe powinny być testowane nie rzadziej niż co miesiąc, również przez użytkownika poprzez sprawdzenie przycisku TEST – niezależnie od pomiarów profesjonalnych.</a:t>
            </a:r>
          </a:p>
          <a:p>
            <a:r>
              <a:rPr lang="pl-PL" dirty="0">
                <a:solidFill>
                  <a:schemeClr val="bg1"/>
                </a:solidFill>
              </a:rPr>
              <a:t>Ochrona przeciwporażeniowa – pomiar impedancji pętli zwarcia, ciągłości przewodów ochronnych – przed pierwszym uruchomieniem, potem cyklicznie wg oceny ryzyka, zwykle raz na kwartał.</a:t>
            </a:r>
          </a:p>
          <a:p>
            <a:r>
              <a:rPr lang="pl-PL" dirty="0">
                <a:solidFill>
                  <a:schemeClr val="bg1"/>
                </a:solidFill>
              </a:rPr>
              <a:t>Pomiar rezystancji uziemienia – co najmniej raz do roku lub po istotnych zmianach instalacji/warunków gruntowych.</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1FAF7C84-0E3F-4F67-BAF0-906BF0BDB460}"/>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6"/>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16.2. Częstość wykonywania pomiarów okresowych na terenach budowy.</a:t>
            </a:r>
          </a:p>
        </p:txBody>
      </p:sp>
    </p:spTree>
    <p:extLst>
      <p:ext uri="{BB962C8B-B14F-4D97-AF65-F5344CB8AC3E}">
        <p14:creationId xmlns:p14="http://schemas.microsoft.com/office/powerpoint/2010/main" val="3242029656"/>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0C5284B-D66F-47B6-A6DE-65E8CBC914C9}"/>
              </a:ext>
            </a:extLst>
          </p:cNvPr>
          <p:cNvSpPr>
            <a:spLocks noGrp="1"/>
          </p:cNvSpPr>
          <p:nvPr>
            <p:ph type="title"/>
          </p:nvPr>
        </p:nvSpPr>
        <p:spPr>
          <a:xfrm>
            <a:off x="998538" y="2480959"/>
            <a:ext cx="9905998" cy="1896082"/>
          </a:xfrm>
        </p:spPr>
        <p:txBody>
          <a:bodyPr>
            <a:normAutofit fontScale="90000"/>
          </a:bodyPr>
          <a:lstStyle/>
          <a:p>
            <a:pPr marL="742950" indent="-742950" algn="ctr">
              <a:buFont typeface="+mj-lt"/>
              <a:buAutoNum type="arabicPeriod" startAt="17"/>
            </a:pPr>
            <a:r>
              <a:rPr lang="pl-PL" sz="4000" b="1" dirty="0">
                <a:solidFill>
                  <a:srgbClr val="002060"/>
                </a:solidFill>
              </a:rPr>
              <a:t>Wykonywanie Pomiarów elektrycznych.</a:t>
            </a:r>
            <a:br>
              <a:rPr lang="pl-PL" sz="4000" b="1" dirty="0">
                <a:solidFill>
                  <a:srgbClr val="002060"/>
                </a:solidFill>
              </a:rPr>
            </a:br>
            <a:r>
              <a:rPr lang="pl-PL" sz="3100" b="1" dirty="0">
                <a:solidFill>
                  <a:srgbClr val="002060"/>
                </a:solidFill>
              </a:rPr>
              <a:t>Dokumentowanie wykonywanych prac pomiarowo-kontrolnych </a:t>
            </a:r>
            <a:endParaRPr lang="pl-PL" sz="3100" b="1" dirty="0"/>
          </a:p>
        </p:txBody>
      </p:sp>
    </p:spTree>
    <p:extLst>
      <p:ext uri="{BB962C8B-B14F-4D97-AF65-F5344CB8AC3E}">
        <p14:creationId xmlns:p14="http://schemas.microsoft.com/office/powerpoint/2010/main" val="931270369"/>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61C76F7-8E02-41DC-8BE4-7678A906FB4B}"/>
              </a:ext>
            </a:extLst>
          </p:cNvPr>
          <p:cNvSpPr>
            <a:spLocks noGrp="1"/>
          </p:cNvSpPr>
          <p:nvPr>
            <p:ph idx="1"/>
          </p:nvPr>
        </p:nvSpPr>
        <p:spPr/>
        <p:txBody>
          <a:bodyPr/>
          <a:lstStyle/>
          <a:p>
            <a:pPr marL="0" indent="0">
              <a:buNone/>
            </a:pPr>
            <a:r>
              <a:rPr lang="pl-PL" dirty="0">
                <a:solidFill>
                  <a:schemeClr val="bg1"/>
                </a:solidFill>
              </a:rPr>
              <a:t>Każda praca pomiarowo-kontrolna (sprawdzenie odbiorcze lub okresowe) powinna być zakończona wystawieniem protokołu z przeprowadzonych badań i pomiarów. Protokół z prac pomiarowo - kontrolnych powinien zawierać: </a:t>
            </a:r>
          </a:p>
          <a:p>
            <a:pPr marL="457200" indent="-457200">
              <a:buSzPct val="100000"/>
              <a:buFont typeface="+mj-lt"/>
              <a:buAutoNum type="arabicPeriod"/>
            </a:pPr>
            <a:r>
              <a:rPr lang="pl-PL" dirty="0">
                <a:solidFill>
                  <a:schemeClr val="bg1"/>
                </a:solidFill>
              </a:rPr>
              <a:t>Nazwę firmy wykonującej pomiary i numer protokołu; </a:t>
            </a:r>
          </a:p>
          <a:p>
            <a:pPr marL="457200" indent="-457200">
              <a:buSzPct val="100000"/>
              <a:buFont typeface="+mj-lt"/>
              <a:buAutoNum type="arabicPeriod"/>
            </a:pPr>
            <a:r>
              <a:rPr lang="pl-PL" dirty="0">
                <a:solidFill>
                  <a:schemeClr val="bg1"/>
                </a:solidFill>
              </a:rPr>
              <a:t>Nazwę badanego urządzenia, jego dane znamionowe i typ układu sieciowego;</a:t>
            </a:r>
          </a:p>
          <a:p>
            <a:pPr marL="457200" indent="-457200">
              <a:buSzPct val="100000"/>
              <a:buFont typeface="+mj-lt"/>
              <a:buAutoNum type="arabicPeriod"/>
            </a:pPr>
            <a:r>
              <a:rPr lang="pl-PL" dirty="0">
                <a:solidFill>
                  <a:schemeClr val="bg1"/>
                </a:solidFill>
              </a:rPr>
              <a:t>Miejsce pracy badanego urządzenia; </a:t>
            </a:r>
          </a:p>
        </p:txBody>
      </p:sp>
      <p:sp>
        <p:nvSpPr>
          <p:cNvPr id="4" name="Tytuł 1">
            <a:extLst>
              <a:ext uri="{FF2B5EF4-FFF2-40B4-BE49-F238E27FC236}">
                <a16:creationId xmlns:a16="http://schemas.microsoft.com/office/drawing/2014/main" id="{8A706729-BAEF-4E39-B32E-31651C62898C}"/>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7"/>
            </a:pPr>
            <a:r>
              <a:rPr lang="pl-PL" sz="2800" dirty="0">
                <a:solidFill>
                  <a:srgbClr val="002060"/>
                </a:solidFill>
              </a:rPr>
              <a:t>Wykonywanie Pomiarów.</a:t>
            </a:r>
            <a:br>
              <a:rPr lang="pl-PL" sz="2800" dirty="0">
                <a:solidFill>
                  <a:srgbClr val="002060"/>
                </a:solidFill>
              </a:rPr>
            </a:br>
            <a:r>
              <a:rPr lang="pl-PL" sz="2200" dirty="0">
                <a:solidFill>
                  <a:srgbClr val="002060"/>
                </a:solidFill>
              </a:rPr>
              <a:t>Dokumentowanie wykonywanych prac pomiarowo-kontrolnych </a:t>
            </a:r>
          </a:p>
        </p:txBody>
      </p:sp>
    </p:spTree>
    <p:extLst>
      <p:ext uri="{BB962C8B-B14F-4D97-AF65-F5344CB8AC3E}">
        <p14:creationId xmlns:p14="http://schemas.microsoft.com/office/powerpoint/2010/main" val="3851039335"/>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F4FE8BE-8DA6-4034-8883-6A3DBD002EF7}"/>
              </a:ext>
            </a:extLst>
          </p:cNvPr>
          <p:cNvSpPr>
            <a:spLocks noGrp="1"/>
          </p:cNvSpPr>
          <p:nvPr>
            <p:ph idx="1"/>
          </p:nvPr>
        </p:nvSpPr>
        <p:spPr>
          <a:xfrm>
            <a:off x="1141412" y="2249486"/>
            <a:ext cx="9905999" cy="3764451"/>
          </a:xfrm>
        </p:spPr>
        <p:txBody>
          <a:bodyPr>
            <a:normAutofit lnSpcReduction="10000"/>
          </a:bodyPr>
          <a:lstStyle/>
          <a:p>
            <a:pPr marL="457200" indent="-457200">
              <a:buSzPct val="100000"/>
              <a:buFont typeface="+mj-lt"/>
              <a:buAutoNum type="arabicPeriod" startAt="4"/>
            </a:pPr>
            <a:r>
              <a:rPr lang="pl-PL" dirty="0">
                <a:solidFill>
                  <a:schemeClr val="bg1"/>
                </a:solidFill>
              </a:rPr>
              <a:t>Rodzaj i zakres wykonanych pomiarów; </a:t>
            </a:r>
          </a:p>
          <a:p>
            <a:pPr marL="457200" indent="-457200">
              <a:buSzPct val="100000"/>
              <a:buFont typeface="+mj-lt"/>
              <a:buAutoNum type="arabicPeriod" startAt="4"/>
            </a:pPr>
            <a:r>
              <a:rPr lang="pl-PL" dirty="0">
                <a:solidFill>
                  <a:schemeClr val="bg1"/>
                </a:solidFill>
              </a:rPr>
              <a:t>Datę ich wykonania; </a:t>
            </a:r>
          </a:p>
          <a:p>
            <a:pPr marL="457200" indent="-457200">
              <a:buSzPct val="100000"/>
              <a:buFont typeface="+mj-lt"/>
              <a:buAutoNum type="arabicPeriod" startAt="4"/>
            </a:pPr>
            <a:r>
              <a:rPr lang="pl-PL" dirty="0">
                <a:solidFill>
                  <a:schemeClr val="bg1"/>
                </a:solidFill>
              </a:rPr>
              <a:t>Nazwisko osoby wykonującej pomiary i rodzaj posiadanych uprawnień ; </a:t>
            </a:r>
          </a:p>
          <a:p>
            <a:pPr marL="457200" indent="-457200">
              <a:buSzPct val="100000"/>
              <a:buFont typeface="+mj-lt"/>
              <a:buAutoNum type="arabicPeriod" startAt="4"/>
            </a:pPr>
            <a:r>
              <a:rPr lang="pl-PL" dirty="0">
                <a:solidFill>
                  <a:schemeClr val="bg1"/>
                </a:solidFill>
              </a:rPr>
              <a:t>Dane o warunkach przeprowadzania pomiarów; </a:t>
            </a:r>
          </a:p>
          <a:p>
            <a:pPr marL="457200" indent="-457200">
              <a:buSzPct val="100000"/>
              <a:buFont typeface="+mj-lt"/>
              <a:buAutoNum type="arabicPeriod" startAt="4"/>
            </a:pPr>
            <a:r>
              <a:rPr lang="pl-PL" dirty="0">
                <a:solidFill>
                  <a:schemeClr val="bg1"/>
                </a:solidFill>
              </a:rPr>
              <a:t>Spis użytych przyrządów i ich unikatowe numery fabryczne;</a:t>
            </a:r>
          </a:p>
          <a:p>
            <a:pPr marL="457200" indent="-457200">
              <a:buSzPct val="100000"/>
              <a:buFont typeface="+mj-lt"/>
              <a:buAutoNum type="arabicPeriod" startAt="4"/>
            </a:pPr>
            <a:r>
              <a:rPr lang="pl-PL" dirty="0">
                <a:solidFill>
                  <a:schemeClr val="bg1"/>
                </a:solidFill>
              </a:rPr>
              <a:t>Szkice rozmieszczenia badanych urządzeń, uziomów i obwodów, lub inny sposób jedno- znacznej identyfikacji elementów badanej instalacji; </a:t>
            </a:r>
          </a:p>
        </p:txBody>
      </p:sp>
      <p:sp>
        <p:nvSpPr>
          <p:cNvPr id="9" name="Tytuł 1">
            <a:extLst>
              <a:ext uri="{FF2B5EF4-FFF2-40B4-BE49-F238E27FC236}">
                <a16:creationId xmlns:a16="http://schemas.microsoft.com/office/drawing/2014/main" id="{76395267-ECF5-4F97-B953-EB6E75D21933}"/>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7"/>
            </a:pPr>
            <a:r>
              <a:rPr lang="pl-PL" sz="2800" dirty="0">
                <a:solidFill>
                  <a:srgbClr val="002060"/>
                </a:solidFill>
              </a:rPr>
              <a:t>Wykonywanie Pomiarów.</a:t>
            </a:r>
            <a:br>
              <a:rPr lang="pl-PL" sz="2800" dirty="0">
                <a:solidFill>
                  <a:srgbClr val="002060"/>
                </a:solidFill>
              </a:rPr>
            </a:br>
            <a:r>
              <a:rPr lang="pl-PL" sz="2200" dirty="0">
                <a:solidFill>
                  <a:srgbClr val="002060"/>
                </a:solidFill>
              </a:rPr>
              <a:t>Dokumentowanie wykonywanych prac pomiarowo-kontrolnych </a:t>
            </a:r>
          </a:p>
        </p:txBody>
      </p:sp>
    </p:spTree>
    <p:extLst>
      <p:ext uri="{BB962C8B-B14F-4D97-AF65-F5344CB8AC3E}">
        <p14:creationId xmlns:p14="http://schemas.microsoft.com/office/powerpoint/2010/main" val="3699618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A210CC2-DC7B-4F57-AB6B-017947C9E06A}"/>
              </a:ext>
            </a:extLst>
          </p:cNvPr>
          <p:cNvSpPr>
            <a:spLocks noGrp="1"/>
          </p:cNvSpPr>
          <p:nvPr>
            <p:ph idx="1"/>
          </p:nvPr>
        </p:nvSpPr>
        <p:spPr>
          <a:xfrm>
            <a:off x="1141414" y="2408107"/>
            <a:ext cx="9905999" cy="3541714"/>
          </a:xfrm>
        </p:spPr>
        <p:txBody>
          <a:bodyPr/>
          <a:lstStyle/>
          <a:p>
            <a:pPr marL="0" indent="0">
              <a:buSzPct val="100000"/>
              <a:buNone/>
            </a:pPr>
            <a:r>
              <a:rPr lang="pl-PL" b="1" dirty="0">
                <a:solidFill>
                  <a:schemeClr val="bg1"/>
                </a:solidFill>
              </a:rPr>
              <a:t>Pomiary okresowe podczas eksploatacji urządzeń</a:t>
            </a:r>
          </a:p>
          <a:p>
            <a:pPr marL="0" indent="0">
              <a:buNone/>
            </a:pPr>
            <a:r>
              <a:rPr lang="pl-PL" dirty="0">
                <a:solidFill>
                  <a:schemeClr val="bg1"/>
                </a:solidFill>
              </a:rPr>
              <a:t>Pomiary te mają na celu ocenę bieżącego stanu technicznego urządzeń pod kątem ich niezawodności oraz bezpieczeństwa pracy. Ich celem jest stwierdzenie, czy stan techniczny urządzeń pogorszył się w okresie eksploatacji. Wyniki tych pomiarów stanowią podstawę decyzji o dalszej eksploatacji urządzenia lub konieczności przeprowadzenia napraw, wymiany komponentów bądź wykonania remontu generalnego.</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6DA03D89-5223-4B05-805F-D69F08705A8F}"/>
              </a:ext>
            </a:extLst>
          </p:cNvPr>
          <p:cNvSpPr txBox="1">
            <a:spLocks noGrp="1"/>
          </p:cNvSpPr>
          <p:nvPr>
            <p:ph type="title"/>
          </p:nvPr>
        </p:nvSpPr>
        <p:spPr>
          <a:xfrm>
            <a:off x="1141412" y="619125"/>
            <a:ext cx="9990007" cy="1630362"/>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2.2.1. podział pomiarów sprawdzających.</a:t>
            </a:r>
          </a:p>
        </p:txBody>
      </p:sp>
    </p:spTree>
    <p:extLst>
      <p:ext uri="{BB962C8B-B14F-4D97-AF65-F5344CB8AC3E}">
        <p14:creationId xmlns:p14="http://schemas.microsoft.com/office/powerpoint/2010/main" val="4136586183"/>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11050746-58EA-411C-80DD-0A1018FD694D}"/>
              </a:ext>
            </a:extLst>
          </p:cNvPr>
          <p:cNvSpPr>
            <a:spLocks noGrp="1"/>
          </p:cNvSpPr>
          <p:nvPr>
            <p:ph idx="1"/>
          </p:nvPr>
        </p:nvSpPr>
        <p:spPr/>
        <p:txBody>
          <a:bodyPr>
            <a:normAutofit/>
          </a:bodyPr>
          <a:lstStyle/>
          <a:p>
            <a:pPr marL="633413" indent="-633413">
              <a:buSzPct val="100000"/>
              <a:buFont typeface="+mj-lt"/>
              <a:buAutoNum type="arabicPeriod" startAt="10"/>
            </a:pPr>
            <a:r>
              <a:rPr lang="pl-PL" dirty="0">
                <a:solidFill>
                  <a:schemeClr val="bg1"/>
                </a:solidFill>
              </a:rPr>
              <a:t>Liczbowe wyniki pomiarów; </a:t>
            </a:r>
          </a:p>
          <a:p>
            <a:pPr marL="633413" indent="-633413">
              <a:buSzPct val="100000"/>
              <a:buFont typeface="+mj-lt"/>
              <a:buAutoNum type="arabicPeriod" startAt="10"/>
            </a:pPr>
            <a:r>
              <a:rPr lang="pl-PL" dirty="0">
                <a:solidFill>
                  <a:schemeClr val="bg1"/>
                </a:solidFill>
              </a:rPr>
              <a:t>Uwagi, wnioski i zalecenia wynikające z oględzin przeprowadzonych zgodnie z wymaganiami normy PN-HD 60364-6:2008 i spostrzeżeń poczynionych podczas wykonywanych sprawdzań instalacji; </a:t>
            </a:r>
          </a:p>
          <a:p>
            <a:pPr marL="633413" indent="-633413">
              <a:buSzPct val="100000"/>
              <a:buFont typeface="+mj-lt"/>
              <a:buAutoNum type="arabicPeriod" startAt="10"/>
            </a:pPr>
            <a:r>
              <a:rPr lang="pl-PL" dirty="0">
                <a:solidFill>
                  <a:schemeClr val="bg1"/>
                </a:solidFill>
              </a:rPr>
              <a:t>Konstruktywny wniosek końcowy.</a:t>
            </a:r>
          </a:p>
        </p:txBody>
      </p:sp>
      <p:sp>
        <p:nvSpPr>
          <p:cNvPr id="9" name="Tytuł 1">
            <a:extLst>
              <a:ext uri="{FF2B5EF4-FFF2-40B4-BE49-F238E27FC236}">
                <a16:creationId xmlns:a16="http://schemas.microsoft.com/office/drawing/2014/main" id="{3B3EBFB4-8C24-457B-B127-DA28BEDF3E42}"/>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7"/>
            </a:pPr>
            <a:r>
              <a:rPr lang="pl-PL" sz="2800" dirty="0">
                <a:solidFill>
                  <a:srgbClr val="002060"/>
                </a:solidFill>
              </a:rPr>
              <a:t>Wykonywanie Pomiarów.</a:t>
            </a:r>
            <a:br>
              <a:rPr lang="pl-PL" sz="2800" dirty="0">
                <a:solidFill>
                  <a:srgbClr val="002060"/>
                </a:solidFill>
              </a:rPr>
            </a:br>
            <a:r>
              <a:rPr lang="pl-PL" sz="2200" dirty="0">
                <a:solidFill>
                  <a:srgbClr val="002060"/>
                </a:solidFill>
              </a:rPr>
              <a:t>Dokumentowanie wykonywanych prac pomiarowo-kontrolnych </a:t>
            </a:r>
          </a:p>
        </p:txBody>
      </p:sp>
    </p:spTree>
    <p:extLst>
      <p:ext uri="{BB962C8B-B14F-4D97-AF65-F5344CB8AC3E}">
        <p14:creationId xmlns:p14="http://schemas.microsoft.com/office/powerpoint/2010/main" val="4271649788"/>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5808E32-29F0-42D4-A8A2-A368AA4DD03F}"/>
              </a:ext>
            </a:extLst>
          </p:cNvPr>
          <p:cNvSpPr>
            <a:spLocks noGrp="1"/>
          </p:cNvSpPr>
          <p:nvPr>
            <p:ph idx="1"/>
          </p:nvPr>
        </p:nvSpPr>
        <p:spPr>
          <a:xfrm>
            <a:off x="1141412" y="2097088"/>
            <a:ext cx="9905999" cy="4453001"/>
          </a:xfrm>
        </p:spPr>
        <p:txBody>
          <a:bodyPr>
            <a:normAutofit lnSpcReduction="10000"/>
          </a:bodyPr>
          <a:lstStyle/>
          <a:p>
            <a:pPr marL="0" indent="0">
              <a:buNone/>
            </a:pPr>
            <a:r>
              <a:rPr lang="pl-PL" dirty="0">
                <a:solidFill>
                  <a:schemeClr val="bg1"/>
                </a:solidFill>
              </a:rPr>
              <a:t>Każde badanie instalacji elektrycznej – niezależnie od tego, czy obejmuje ono instalacje z bezpiecznikami, wyłącznikami nadprądowymi czy wyłącznikami różnicowoprądowymi – powinno być zakończone sporządzeniem protokołu z przeprowadzonych czynności. Dokument ten musi zawierać:</a:t>
            </a:r>
          </a:p>
          <a:p>
            <a:pPr>
              <a:buSzPct val="100000"/>
            </a:pPr>
            <a:r>
              <a:rPr lang="pl-PL" dirty="0">
                <a:solidFill>
                  <a:schemeClr val="bg1"/>
                </a:solidFill>
              </a:rPr>
              <a:t>szczegółowe wyniki przeprowadzonych oględzin i badań,</a:t>
            </a:r>
          </a:p>
          <a:p>
            <a:pPr>
              <a:buSzPct val="100000"/>
            </a:pPr>
            <a:r>
              <a:rPr lang="pl-PL" dirty="0">
                <a:solidFill>
                  <a:schemeClr val="bg1"/>
                </a:solidFill>
              </a:rPr>
              <a:t>informacje o wszelkich zmianach względem dokumentacji technicznej,</a:t>
            </a:r>
          </a:p>
          <a:p>
            <a:pPr>
              <a:buSzPct val="100000"/>
            </a:pPr>
            <a:r>
              <a:rPr lang="pl-PL" dirty="0">
                <a:solidFill>
                  <a:schemeClr val="bg1"/>
                </a:solidFill>
              </a:rPr>
              <a:t>wykaz odchyleń od obowiązujących norm i przepisów,</a:t>
            </a:r>
          </a:p>
          <a:p>
            <a:pPr>
              <a:buSzPct val="100000"/>
            </a:pPr>
            <a:r>
              <a:rPr lang="pl-PL" dirty="0">
                <a:solidFill>
                  <a:schemeClr val="bg1"/>
                </a:solidFill>
              </a:rPr>
              <a:t>opis stwierdzonych usterek i wad z wyszczególnieniem części instalacji, których dotyczą.</a:t>
            </a:r>
          </a:p>
          <a:p>
            <a:pPr marL="0" indent="0">
              <a:buNone/>
            </a:pPr>
            <a:endParaRPr lang="pl-PL" dirty="0">
              <a:solidFill>
                <a:schemeClr val="bg1"/>
              </a:solidFill>
            </a:endParaRPr>
          </a:p>
        </p:txBody>
      </p:sp>
      <p:sp>
        <p:nvSpPr>
          <p:cNvPr id="9" name="Tytuł 1">
            <a:extLst>
              <a:ext uri="{FF2B5EF4-FFF2-40B4-BE49-F238E27FC236}">
                <a16:creationId xmlns:a16="http://schemas.microsoft.com/office/drawing/2014/main" id="{9B29C9B1-939A-4F5C-AA7C-188DDF80DE73}"/>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7"/>
            </a:pPr>
            <a:r>
              <a:rPr lang="pl-PL" sz="2800" dirty="0">
                <a:solidFill>
                  <a:srgbClr val="002060"/>
                </a:solidFill>
              </a:rPr>
              <a:t>Wykonywanie Pomiarów.</a:t>
            </a:r>
            <a:br>
              <a:rPr lang="pl-PL" sz="2800" dirty="0">
                <a:solidFill>
                  <a:srgbClr val="002060"/>
                </a:solidFill>
              </a:rPr>
            </a:br>
            <a:r>
              <a:rPr lang="pl-PL" sz="2200" dirty="0">
                <a:solidFill>
                  <a:srgbClr val="002060"/>
                </a:solidFill>
              </a:rPr>
              <a:t>Dokumentowanie wykonywanych prac pomiarowo-kontrolnych </a:t>
            </a:r>
          </a:p>
        </p:txBody>
      </p:sp>
    </p:spTree>
    <p:extLst>
      <p:ext uri="{BB962C8B-B14F-4D97-AF65-F5344CB8AC3E}">
        <p14:creationId xmlns:p14="http://schemas.microsoft.com/office/powerpoint/2010/main" val="4115874317"/>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5EF08E5-5D69-4295-828C-2AC2BA5FA401}"/>
              </a:ext>
            </a:extLst>
          </p:cNvPr>
          <p:cNvSpPr>
            <a:spLocks noGrp="1"/>
          </p:cNvSpPr>
          <p:nvPr>
            <p:ph idx="1"/>
          </p:nvPr>
        </p:nvSpPr>
        <p:spPr>
          <a:xfrm>
            <a:off x="1141412" y="2249486"/>
            <a:ext cx="9905999" cy="3989995"/>
          </a:xfrm>
        </p:spPr>
        <p:txBody>
          <a:bodyPr>
            <a:normAutofit/>
          </a:bodyPr>
          <a:lstStyle/>
          <a:p>
            <a:pPr marL="0" indent="0">
              <a:buNone/>
            </a:pPr>
            <a:r>
              <a:rPr lang="pl-PL" dirty="0">
                <a:solidFill>
                  <a:schemeClr val="bg1"/>
                </a:solidFill>
              </a:rPr>
              <a:t>Prace pomiarowo-kontrolne mogą być wykonywane wyłącznie przez osoby posiadające aktualne świadectwa kwalifikacyjne w zakresie eksploatacji (E) wraz z pracami  </a:t>
            </a:r>
            <a:r>
              <a:rPr lang="pl-PL" dirty="0" err="1">
                <a:solidFill>
                  <a:schemeClr val="bg1"/>
                </a:solidFill>
              </a:rPr>
              <a:t>kontrolno</a:t>
            </a:r>
            <a:r>
              <a:rPr lang="pl-PL" dirty="0">
                <a:solidFill>
                  <a:schemeClr val="bg1"/>
                </a:solidFill>
              </a:rPr>
              <a:t> - pomiarowymi.</a:t>
            </a:r>
          </a:p>
          <a:p>
            <a:pPr marL="0" indent="0">
              <a:buSzPct val="100000"/>
              <a:buNone/>
            </a:pPr>
            <a:r>
              <a:rPr lang="pl-PL" dirty="0">
                <a:solidFill>
                  <a:schemeClr val="bg1"/>
                </a:solidFill>
              </a:rPr>
              <a:t>Osoba wykonująca pomiary może być wspierana przez pomocnika, który nie posiada świadectwa kwalifikacyjnego, pod warunkiem, że:</a:t>
            </a:r>
          </a:p>
          <a:p>
            <a:pPr>
              <a:buSzPct val="100000"/>
            </a:pPr>
            <a:r>
              <a:rPr lang="pl-PL" dirty="0">
                <a:solidFill>
                  <a:schemeClr val="bg1"/>
                </a:solidFill>
              </a:rPr>
              <a:t>odbył szkolenie w zakresie bezpieczeństwa i higieny pracy przy urządzeniach elektrycznych,</a:t>
            </a:r>
          </a:p>
          <a:p>
            <a:pPr>
              <a:buSzPct val="100000"/>
            </a:pPr>
            <a:r>
              <a:rPr lang="pl-PL" dirty="0">
                <a:solidFill>
                  <a:schemeClr val="bg1"/>
                </a:solidFill>
              </a:rPr>
              <a:t>zna zasady udzielania pierwszej pomocy przedlekarskiej.</a:t>
            </a:r>
          </a:p>
          <a:p>
            <a:pPr marL="0" indent="0">
              <a:buNone/>
            </a:pPr>
            <a:endParaRPr lang="pl-PL" dirty="0">
              <a:solidFill>
                <a:schemeClr val="bg1"/>
              </a:solidFill>
            </a:endParaRPr>
          </a:p>
        </p:txBody>
      </p:sp>
      <p:sp>
        <p:nvSpPr>
          <p:cNvPr id="9" name="Tytuł 1">
            <a:extLst>
              <a:ext uri="{FF2B5EF4-FFF2-40B4-BE49-F238E27FC236}">
                <a16:creationId xmlns:a16="http://schemas.microsoft.com/office/drawing/2014/main" id="{CD0ADC02-3FF9-4AFC-9764-27F8E1D8F6B3}"/>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7"/>
            </a:pPr>
            <a:r>
              <a:rPr lang="pl-PL" sz="2800" dirty="0">
                <a:solidFill>
                  <a:srgbClr val="002060"/>
                </a:solidFill>
              </a:rPr>
              <a:t>Wykonywanie Pomiarów.</a:t>
            </a:r>
            <a:br>
              <a:rPr lang="pl-PL" sz="2800" dirty="0">
                <a:solidFill>
                  <a:srgbClr val="002060"/>
                </a:solidFill>
              </a:rPr>
            </a:br>
            <a:r>
              <a:rPr lang="pl-PL" sz="2200" dirty="0">
                <a:solidFill>
                  <a:srgbClr val="002060"/>
                </a:solidFill>
              </a:rPr>
              <a:t>Dokumentowanie wykonywanych prac pomiarowo-kontrolnych </a:t>
            </a:r>
          </a:p>
        </p:txBody>
      </p:sp>
    </p:spTree>
    <p:extLst>
      <p:ext uri="{BB962C8B-B14F-4D97-AF65-F5344CB8AC3E}">
        <p14:creationId xmlns:p14="http://schemas.microsoft.com/office/powerpoint/2010/main" val="1692061791"/>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1A28C8C-6B12-46F6-840C-2FD8657871C6}"/>
              </a:ext>
            </a:extLst>
          </p:cNvPr>
          <p:cNvSpPr>
            <a:spLocks noGrp="1"/>
          </p:cNvSpPr>
          <p:nvPr>
            <p:ph idx="1"/>
          </p:nvPr>
        </p:nvSpPr>
        <p:spPr/>
        <p:txBody>
          <a:bodyPr/>
          <a:lstStyle/>
          <a:p>
            <a:pPr marL="0" indent="0">
              <a:buNone/>
            </a:pPr>
            <a:r>
              <a:rPr lang="pl-PL" dirty="0">
                <a:solidFill>
                  <a:schemeClr val="bg1"/>
                </a:solidFill>
              </a:rPr>
              <a:t>Protokół z pomiarów, traktowany jako dokumentacja stanu technicznego instalacji, musi zostać podpisany przez osobę posiadającą świadectwo kwalifikacyjne w zakresie dozoru (D) z pracami </a:t>
            </a:r>
            <a:r>
              <a:rPr lang="pl-PL" dirty="0" err="1">
                <a:solidFill>
                  <a:schemeClr val="bg1"/>
                </a:solidFill>
              </a:rPr>
              <a:t>kontrolno</a:t>
            </a:r>
            <a:r>
              <a:rPr lang="pl-PL" dirty="0">
                <a:solidFill>
                  <a:schemeClr val="bg1"/>
                </a:solidFill>
              </a:rPr>
              <a:t> - pomiarowymi.</a:t>
            </a:r>
          </a:p>
        </p:txBody>
      </p:sp>
      <p:sp>
        <p:nvSpPr>
          <p:cNvPr id="9" name="Tytuł 1">
            <a:extLst>
              <a:ext uri="{FF2B5EF4-FFF2-40B4-BE49-F238E27FC236}">
                <a16:creationId xmlns:a16="http://schemas.microsoft.com/office/drawing/2014/main" id="{280A6914-31D4-4B95-ABE0-F562EDEED4AB}"/>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7"/>
            </a:pPr>
            <a:r>
              <a:rPr lang="pl-PL" sz="2800" dirty="0">
                <a:solidFill>
                  <a:srgbClr val="002060"/>
                </a:solidFill>
              </a:rPr>
              <a:t>Wykonywanie Pomiarów.</a:t>
            </a:r>
            <a:br>
              <a:rPr lang="pl-PL" sz="2800" dirty="0">
                <a:solidFill>
                  <a:srgbClr val="002060"/>
                </a:solidFill>
              </a:rPr>
            </a:br>
            <a:r>
              <a:rPr lang="pl-PL" sz="2200" dirty="0">
                <a:solidFill>
                  <a:srgbClr val="002060"/>
                </a:solidFill>
              </a:rPr>
              <a:t>Dokumentowanie wykonywanych prac pomiarowo-kontrolnych </a:t>
            </a:r>
          </a:p>
        </p:txBody>
      </p:sp>
    </p:spTree>
    <p:extLst>
      <p:ext uri="{BB962C8B-B14F-4D97-AF65-F5344CB8AC3E}">
        <p14:creationId xmlns:p14="http://schemas.microsoft.com/office/powerpoint/2010/main" val="705322094"/>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A14C4DC-6876-41B7-BFB5-808C9171737B}"/>
              </a:ext>
            </a:extLst>
          </p:cNvPr>
          <p:cNvSpPr>
            <a:spLocks noGrp="1"/>
          </p:cNvSpPr>
          <p:nvPr>
            <p:ph idx="1"/>
          </p:nvPr>
        </p:nvSpPr>
        <p:spPr>
          <a:xfrm>
            <a:off x="1141412" y="2097089"/>
            <a:ext cx="9905999" cy="4536976"/>
          </a:xfrm>
        </p:spPr>
        <p:txBody>
          <a:bodyPr>
            <a:normAutofit/>
          </a:bodyPr>
          <a:lstStyle/>
          <a:p>
            <a:pPr marL="0" indent="0">
              <a:buNone/>
            </a:pPr>
            <a:r>
              <a:rPr lang="pl-PL" dirty="0">
                <a:solidFill>
                  <a:schemeClr val="bg1"/>
                </a:solidFill>
              </a:rPr>
              <a:t>Odbiór instalacji elektrycznej powinien odbywać się komisyjnie i być zakończony protokołem badań odbiorczych. Komisja powinna być co najmniej 3 osobowa i składać się z fachowców dobrze znających wymagania stawiane instalacjom elektrycznym przez Polskie Normy.</a:t>
            </a:r>
            <a:br>
              <a:rPr lang="pl-PL" dirty="0">
                <a:solidFill>
                  <a:schemeClr val="bg1"/>
                </a:solidFill>
              </a:rPr>
            </a:br>
            <a:r>
              <a:rPr lang="pl-PL" dirty="0">
                <a:solidFill>
                  <a:schemeClr val="bg1"/>
                </a:solidFill>
              </a:rPr>
              <a:t>W małych obiektach Komisja może być jednocześnie wykonawcą oględzin i badań, z tym że z pomiarów muszą być wykonane oddzielne protokoły.</a:t>
            </a:r>
            <a:br>
              <a:rPr lang="pl-PL" dirty="0">
                <a:solidFill>
                  <a:schemeClr val="bg1"/>
                </a:solidFill>
              </a:rPr>
            </a:br>
            <a:r>
              <a:rPr lang="pl-PL" dirty="0">
                <a:solidFill>
                  <a:schemeClr val="bg1"/>
                </a:solidFill>
              </a:rPr>
              <a:t>W dużych obiektach oględziny i badania mogą być wykonywane przez oddzielne zespoły przeprowadzające próby i badania według przydzielonych zadań. Komisja stan faktyczny ustala na podstawie dostarczonych protokołów badań czy prób.  </a:t>
            </a:r>
          </a:p>
        </p:txBody>
      </p:sp>
      <p:sp>
        <p:nvSpPr>
          <p:cNvPr id="9" name="Tytuł 1">
            <a:extLst>
              <a:ext uri="{FF2B5EF4-FFF2-40B4-BE49-F238E27FC236}">
                <a16:creationId xmlns:a16="http://schemas.microsoft.com/office/drawing/2014/main" id="{B21CBC2F-B254-4925-B1E8-BC4709203DB5}"/>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7"/>
            </a:pPr>
            <a:r>
              <a:rPr lang="pl-PL" sz="2800" dirty="0">
                <a:solidFill>
                  <a:srgbClr val="002060"/>
                </a:solidFill>
              </a:rPr>
              <a:t>Wykonywanie Pomiarów.</a:t>
            </a:r>
            <a:br>
              <a:rPr lang="pl-PL" sz="2800" dirty="0">
                <a:solidFill>
                  <a:srgbClr val="002060"/>
                </a:solidFill>
              </a:rPr>
            </a:br>
            <a:r>
              <a:rPr lang="pl-PL" sz="2200" dirty="0">
                <a:solidFill>
                  <a:srgbClr val="002060"/>
                </a:solidFill>
              </a:rPr>
              <a:t>Dokumentowanie wykonywanych prac pomiarowo-kontrolnych </a:t>
            </a:r>
          </a:p>
        </p:txBody>
      </p:sp>
    </p:spTree>
    <p:extLst>
      <p:ext uri="{BB962C8B-B14F-4D97-AF65-F5344CB8AC3E}">
        <p14:creationId xmlns:p14="http://schemas.microsoft.com/office/powerpoint/2010/main" val="2984719260"/>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2F0C640D-F2B4-4C52-BEEA-95AAA474962B}"/>
              </a:ext>
            </a:extLst>
          </p:cNvPr>
          <p:cNvSpPr>
            <a:spLocks noGrp="1"/>
          </p:cNvSpPr>
          <p:nvPr>
            <p:ph idx="1"/>
          </p:nvPr>
        </p:nvSpPr>
        <p:spPr/>
        <p:txBody>
          <a:bodyPr/>
          <a:lstStyle/>
          <a:p>
            <a:pPr marL="0" indent="0">
              <a:buNone/>
            </a:pPr>
            <a:r>
              <a:rPr lang="pl-PL" dirty="0">
                <a:solidFill>
                  <a:schemeClr val="bg1"/>
                </a:solidFill>
              </a:rPr>
              <a:t>Protokoły z wszystkich kontroli i badań powinny być załącznikiem do wpisu w książce obiektu budowlanego zgodnie z Rozdziałem 5d Ustawy z dnia 7 lipca 1994. Prawo budowlane – tekst jednolity.</a:t>
            </a:r>
            <a:br>
              <a:rPr lang="pl-PL" dirty="0">
                <a:solidFill>
                  <a:schemeClr val="bg1"/>
                </a:solidFill>
              </a:rPr>
            </a:br>
            <a:r>
              <a:rPr lang="pl-PL" dirty="0">
                <a:solidFill>
                  <a:schemeClr val="bg1"/>
                </a:solidFill>
              </a:rPr>
              <a:t>W protokole sprawdzenia odbiorczego należy podać osobę odpowiedzialną za bezpieczeństwo, budowę i sprawdzenie instalacji.</a:t>
            </a:r>
            <a:br>
              <a:rPr lang="pl-PL" dirty="0">
                <a:solidFill>
                  <a:schemeClr val="bg1"/>
                </a:solidFill>
              </a:rPr>
            </a:br>
            <a:r>
              <a:rPr lang="pl-PL" dirty="0">
                <a:solidFill>
                  <a:schemeClr val="bg1"/>
                </a:solidFill>
              </a:rPr>
              <a:t>Protokół odbiorczy instalacji powinien zawierać zalecenie dotyczące okresu między sprawdzaniem odbiorczym a pierwszym sprawdzaniem okresowym. </a:t>
            </a:r>
          </a:p>
        </p:txBody>
      </p:sp>
      <p:sp>
        <p:nvSpPr>
          <p:cNvPr id="9" name="Tytuł 1">
            <a:extLst>
              <a:ext uri="{FF2B5EF4-FFF2-40B4-BE49-F238E27FC236}">
                <a16:creationId xmlns:a16="http://schemas.microsoft.com/office/drawing/2014/main" id="{1F6DC774-7BAC-479C-B4D2-F8637A55E057}"/>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7"/>
            </a:pPr>
            <a:r>
              <a:rPr lang="pl-PL" sz="2800" dirty="0">
                <a:solidFill>
                  <a:srgbClr val="002060"/>
                </a:solidFill>
              </a:rPr>
              <a:t>Wykonywanie Pomiarów.</a:t>
            </a:r>
            <a:br>
              <a:rPr lang="pl-PL" sz="2800" dirty="0">
                <a:solidFill>
                  <a:srgbClr val="002060"/>
                </a:solidFill>
              </a:rPr>
            </a:br>
            <a:r>
              <a:rPr lang="pl-PL" sz="2200" dirty="0">
                <a:solidFill>
                  <a:srgbClr val="002060"/>
                </a:solidFill>
              </a:rPr>
              <a:t>Dokumentowanie wykonywanych prac pomiarowo-kontrolnych </a:t>
            </a:r>
          </a:p>
        </p:txBody>
      </p:sp>
    </p:spTree>
    <p:extLst>
      <p:ext uri="{BB962C8B-B14F-4D97-AF65-F5344CB8AC3E}">
        <p14:creationId xmlns:p14="http://schemas.microsoft.com/office/powerpoint/2010/main" val="2068265872"/>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ytuł 1">
            <a:extLst>
              <a:ext uri="{FF2B5EF4-FFF2-40B4-BE49-F238E27FC236}">
                <a16:creationId xmlns:a16="http://schemas.microsoft.com/office/drawing/2014/main" id="{8B54B89D-6F18-47AB-B606-67C7D003B020}"/>
              </a:ext>
            </a:extLst>
          </p:cNvPr>
          <p:cNvSpPr>
            <a:spLocks noGrp="1"/>
          </p:cNvSpPr>
          <p:nvPr>
            <p:ph type="title"/>
          </p:nvPr>
        </p:nvSpPr>
        <p:spPr>
          <a:xfrm>
            <a:off x="1141413" y="2690018"/>
            <a:ext cx="9906000" cy="1838951"/>
          </a:xfrm>
        </p:spPr>
        <p:txBody>
          <a:bodyPr>
            <a:normAutofit fontScale="90000"/>
          </a:bodyPr>
          <a:lstStyle/>
          <a:p>
            <a:pPr marL="742950" indent="-560388" algn="ctr">
              <a:buFont typeface="+mj-lt"/>
              <a:buAutoNum type="arabicPeriod" startAt="18"/>
            </a:pPr>
            <a:r>
              <a:rPr lang="pl-PL" b="1" dirty="0">
                <a:solidFill>
                  <a:srgbClr val="002060"/>
                </a:solidFill>
              </a:rPr>
              <a:t>Wykonywanie Pomiarów elektrycznych</a:t>
            </a:r>
            <a:br>
              <a:rPr lang="pl-PL" b="1" dirty="0">
                <a:solidFill>
                  <a:srgbClr val="002060"/>
                </a:solidFill>
              </a:rPr>
            </a:br>
            <a:r>
              <a:rPr lang="pl-PL" sz="2800" b="1" dirty="0">
                <a:solidFill>
                  <a:srgbClr val="002060"/>
                </a:solidFill>
              </a:rPr>
              <a:t>pomiar ciągłości przewodów ochronnych i połączeń wyrównawczych. </a:t>
            </a:r>
          </a:p>
        </p:txBody>
      </p:sp>
    </p:spTree>
    <p:extLst>
      <p:ext uri="{BB962C8B-B14F-4D97-AF65-F5344CB8AC3E}">
        <p14:creationId xmlns:p14="http://schemas.microsoft.com/office/powerpoint/2010/main" val="3544770052"/>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44FDC04-ACFF-4904-A6E2-080D3F8110E1}"/>
              </a:ext>
            </a:extLst>
          </p:cNvPr>
          <p:cNvSpPr>
            <a:spLocks noGrp="1"/>
          </p:cNvSpPr>
          <p:nvPr>
            <p:ph idx="1"/>
          </p:nvPr>
        </p:nvSpPr>
        <p:spPr>
          <a:xfrm>
            <a:off x="1141412" y="2249487"/>
            <a:ext cx="9905999" cy="4375248"/>
          </a:xfrm>
        </p:spPr>
        <p:txBody>
          <a:bodyPr>
            <a:normAutofit lnSpcReduction="10000"/>
          </a:bodyPr>
          <a:lstStyle/>
          <a:p>
            <a:pPr marL="0" indent="0">
              <a:buNone/>
            </a:pPr>
            <a:r>
              <a:rPr lang="pl-PL" dirty="0">
                <a:solidFill>
                  <a:schemeClr val="bg1"/>
                </a:solidFill>
              </a:rPr>
              <a:t>Mierniki rezystancji przewodów ochronnych i wyrównawczych powinny spełniać wymagania normy PN-EN 61557-4:2007. Napięcie pomiarowe może być napięciem stałym (DC) lub przemiennym (AC) o wartości od 4 V do 24 V przy obwodzie otwartym (w stanie jałowym, bez obciążenia). Prąd pomiarowy na najniższym zakresie pomiarowym nie powinien być mniejszy niż 0,2 A. Zakres pomiarowy, w którym nie powinien być przekroczony największy dopuszczalny błąd roboczy (± 30%), powinien obejmować wartości od 0,2 Ω do 2 Ω. Wymuszony w badanym obwodzie przepływ prądu pomiarowego powinien trwać co najmniej 10 s, aby wyeliminować wpływ zjawisk 20 przejściowych na wynik pomiaru i wykryć wadliwe połączenia.</a:t>
            </a:r>
          </a:p>
        </p:txBody>
      </p:sp>
      <p:sp>
        <p:nvSpPr>
          <p:cNvPr id="4" name="Tytuł 1">
            <a:extLst>
              <a:ext uri="{FF2B5EF4-FFF2-40B4-BE49-F238E27FC236}">
                <a16:creationId xmlns:a16="http://schemas.microsoft.com/office/drawing/2014/main" id="{05D43EF7-8A1B-4FAB-871D-CA67E7284C6E}"/>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8"/>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pomiar ciągłości przewodów ochronnych i połączeń wyrównawczych. </a:t>
            </a:r>
          </a:p>
        </p:txBody>
      </p:sp>
    </p:spTree>
    <p:extLst>
      <p:ext uri="{BB962C8B-B14F-4D97-AF65-F5344CB8AC3E}">
        <p14:creationId xmlns:p14="http://schemas.microsoft.com/office/powerpoint/2010/main" val="71723624"/>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D4117CF0-305B-4571-9E6F-26DC2D482C28}"/>
                  </a:ext>
                </a:extLst>
              </p:cNvPr>
              <p:cNvSpPr>
                <a:spLocks noGrp="1"/>
              </p:cNvSpPr>
              <p:nvPr>
                <p:ph idx="1"/>
              </p:nvPr>
            </p:nvSpPr>
            <p:spPr/>
            <p:txBody>
              <a:bodyPr/>
              <a:lstStyle/>
              <a:p>
                <a:pPr marL="0" indent="0">
                  <a:buNone/>
                </a:pPr>
                <a:r>
                  <a:rPr lang="pl-PL" dirty="0">
                    <a:solidFill>
                      <a:schemeClr val="bg1"/>
                    </a:solidFill>
                  </a:rPr>
                  <a:t>Pomiar rezystancji przewodów ochronnych polega na przeprowadzeniu pomiaru rezystancji R między każdą częścią przewodzącą dostępną a najbliższym punktem głównego przewodu wyrównawczego, który ma zachowaną ciągłość z uziomem.</a:t>
                </a:r>
              </a:p>
              <a:p>
                <a:pPr marL="0" indent="0">
                  <a:buNone/>
                </a:pPr>
                <a:r>
                  <a:rPr lang="pl-PL" dirty="0">
                    <a:solidFill>
                      <a:schemeClr val="bg1"/>
                    </a:solidFill>
                  </a:rPr>
                  <a:t>Według PN-IEC 60364-6-61 zmierzona rezystancja R powinna spełniać następujący warunek: </a:t>
                </a:r>
                <a14:m>
                  <m:oMath xmlns:m="http://schemas.openxmlformats.org/officeDocument/2006/math">
                    <m:r>
                      <a:rPr lang="pl-PL" b="1" i="1">
                        <a:solidFill>
                          <a:schemeClr val="bg1"/>
                        </a:solidFill>
                        <a:latin typeface="Cambria Math" panose="02040503050406030204" pitchFamily="18" charset="0"/>
                      </a:rPr>
                      <m:t>𝑹</m:t>
                    </m:r>
                    <m:r>
                      <a:rPr lang="pl-PL" b="1" i="1">
                        <a:solidFill>
                          <a:schemeClr val="bg1"/>
                        </a:solidFill>
                        <a:latin typeface="Cambria Math" panose="02040503050406030204" pitchFamily="18" charset="0"/>
                      </a:rPr>
                      <m:t>≤</m:t>
                    </m:r>
                    <m:f>
                      <m:fPr>
                        <m:ctrlPr>
                          <a:rPr lang="pl-PL" b="1" i="1">
                            <a:solidFill>
                              <a:schemeClr val="bg1"/>
                            </a:solidFill>
                            <a:latin typeface="Cambria Math" panose="02040503050406030204" pitchFamily="18" charset="0"/>
                          </a:rPr>
                        </m:ctrlPr>
                      </m:fPr>
                      <m:num>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𝒄</m:t>
                            </m:r>
                          </m:sub>
                        </m:sSub>
                      </m:num>
                      <m:den>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𝒂</m:t>
                            </m:r>
                          </m:sub>
                        </m:sSub>
                      </m:den>
                    </m:f>
                  </m:oMath>
                </a14:m>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D4117CF0-305B-4571-9E6F-26DC2D482C28}"/>
                  </a:ext>
                </a:extLst>
              </p:cNvPr>
              <p:cNvSpPr>
                <a:spLocks noGrp="1" noRot="1" noChangeAspect="1" noMove="1" noResize="1" noEditPoints="1" noAdjustHandles="1" noChangeArrowheads="1" noChangeShapeType="1" noTextEdit="1"/>
              </p:cNvSpPr>
              <p:nvPr>
                <p:ph idx="1"/>
              </p:nvPr>
            </p:nvSpPr>
            <p:spPr>
              <a:blipFill>
                <a:blip r:embed="rId2"/>
                <a:stretch>
                  <a:fillRect l="-923" t="-172"/>
                </a:stretch>
              </a:blipFill>
            </p:spPr>
            <p:txBody>
              <a:bodyPr/>
              <a:lstStyle/>
              <a:p>
                <a:r>
                  <a:rPr lang="pl-PL">
                    <a:noFill/>
                  </a:rPr>
                  <a:t> </a:t>
                </a:r>
              </a:p>
            </p:txBody>
          </p:sp>
        </mc:Fallback>
      </mc:AlternateContent>
      <p:sp>
        <p:nvSpPr>
          <p:cNvPr id="10" name="Tytuł 1">
            <a:extLst>
              <a:ext uri="{FF2B5EF4-FFF2-40B4-BE49-F238E27FC236}">
                <a16:creationId xmlns:a16="http://schemas.microsoft.com/office/drawing/2014/main" id="{A4243730-E530-4DEA-B8F4-D1AACA6260D6}"/>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8"/>
            </a:pPr>
            <a:r>
              <a:rPr lang="pl-PL" sz="2800">
                <a:solidFill>
                  <a:srgbClr val="002060"/>
                </a:solidFill>
              </a:rPr>
              <a:t>Wykonywanie Pomiarów elektrycznych.</a:t>
            </a:r>
            <a:br>
              <a:rPr lang="pl-PL">
                <a:solidFill>
                  <a:srgbClr val="002060"/>
                </a:solidFill>
              </a:rPr>
            </a:br>
            <a:r>
              <a:rPr lang="pl-PL" sz="2200">
                <a:solidFill>
                  <a:srgbClr val="002060"/>
                </a:solidFill>
              </a:rPr>
              <a:t>pomiar ciągłości przewodów ochronnych i połączeń wyrównawczych. </a:t>
            </a:r>
            <a:endParaRPr lang="pl-PL" sz="2200" dirty="0">
              <a:solidFill>
                <a:srgbClr val="002060"/>
              </a:solidFill>
            </a:endParaRPr>
          </a:p>
        </p:txBody>
      </p:sp>
    </p:spTree>
    <p:extLst>
      <p:ext uri="{BB962C8B-B14F-4D97-AF65-F5344CB8AC3E}">
        <p14:creationId xmlns:p14="http://schemas.microsoft.com/office/powerpoint/2010/main" val="1563686186"/>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B92A6BBA-E27E-4166-B94E-FC9AB0D6AEC4}"/>
                  </a:ext>
                </a:extLst>
              </p:cNvPr>
              <p:cNvSpPr>
                <a:spLocks noGrp="1"/>
              </p:cNvSpPr>
              <p:nvPr>
                <p:ph idx="1"/>
              </p:nvPr>
            </p:nvSpPr>
            <p:spPr>
              <a:xfrm>
                <a:off x="1141413" y="2097088"/>
                <a:ext cx="9905999" cy="4630283"/>
              </a:xfrm>
            </p:spPr>
            <p:txBody>
              <a:bodyPr>
                <a:normAutofit/>
              </a:bodyPr>
              <a:lstStyle/>
              <a:p>
                <a:pPr marL="0" indent="0">
                  <a:buNone/>
                </a:pPr>
                <a:r>
                  <a:rPr lang="pl-PL" dirty="0">
                    <a:solidFill>
                      <a:schemeClr val="bg1"/>
                    </a:solidFill>
                  </a:rPr>
                  <a:t>Gdzie: </a:t>
                </a:r>
                <a:br>
                  <a:rPr lang="pl-PL" b="1" i="1" dirty="0">
                    <a:solidFill>
                      <a:schemeClr val="bg1"/>
                    </a:solidFill>
                    <a:latin typeface="Cambria Math" panose="02040503050406030204" pitchFamily="18" charset="0"/>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𝒄</m:t>
                        </m:r>
                      </m:sub>
                    </m:sSub>
                  </m:oMath>
                </a14:m>
                <a:r>
                  <a:rPr lang="pl-PL" dirty="0">
                    <a:solidFill>
                      <a:schemeClr val="bg1"/>
                    </a:solidFill>
                  </a:rPr>
                  <a:t> - spodziewane napięcie dotykowe podane w tabeli </a:t>
                </a:r>
                <a:br>
                  <a:rPr lang="pl-PL" dirty="0">
                    <a:solidFill>
                      <a:schemeClr val="bg1"/>
                    </a:solidFill>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𝒂</m:t>
                        </m:r>
                      </m:sub>
                    </m:sSub>
                  </m:oMath>
                </a14:m>
                <a:r>
                  <a:rPr lang="pl-PL" dirty="0">
                    <a:solidFill>
                      <a:schemeClr val="bg1"/>
                    </a:solidFill>
                  </a:rPr>
                  <a:t> - prąd zapewniający samoczynne zadziałanie urządzenia ochronnego w wymaganym czasie.</a:t>
                </a:r>
                <a:br>
                  <a:rPr lang="pl-PL" dirty="0">
                    <a:solidFill>
                      <a:schemeClr val="bg1"/>
                    </a:solidFill>
                  </a:rPr>
                </a:br>
                <a:r>
                  <a:rPr lang="pl-PL" dirty="0">
                    <a:solidFill>
                      <a:schemeClr val="bg1"/>
                    </a:solidFill>
                  </a:rPr>
                  <a:t>Warunek ten dotyczy przypadków, gdy zapewnione jest  wyłączenie w czasie podanym w tabeli 5, lecz nie dotyczy połączeń wyrównawczych dodatkowych (miejscowych).</a:t>
                </a:r>
              </a:p>
            </p:txBody>
          </p:sp>
        </mc:Choice>
        <mc:Fallback xmlns="">
          <p:sp>
            <p:nvSpPr>
              <p:cNvPr id="3" name="Symbol zastępczy zawartości 2">
                <a:extLst>
                  <a:ext uri="{FF2B5EF4-FFF2-40B4-BE49-F238E27FC236}">
                    <a16:creationId xmlns:a16="http://schemas.microsoft.com/office/drawing/2014/main" id="{B92A6BBA-E27E-4166-B94E-FC9AB0D6AEC4}"/>
                  </a:ext>
                </a:extLst>
              </p:cNvPr>
              <p:cNvSpPr>
                <a:spLocks noGrp="1" noRot="1" noChangeAspect="1" noMove="1" noResize="1" noEditPoints="1" noAdjustHandles="1" noChangeArrowheads="1" noChangeShapeType="1" noTextEdit="1"/>
              </p:cNvSpPr>
              <p:nvPr>
                <p:ph idx="1"/>
              </p:nvPr>
            </p:nvSpPr>
            <p:spPr>
              <a:xfrm>
                <a:off x="1141413" y="2097088"/>
                <a:ext cx="9905999" cy="4630283"/>
              </a:xfrm>
              <a:blipFill>
                <a:blip r:embed="rId2"/>
                <a:stretch>
                  <a:fillRect l="-923" t="-132"/>
                </a:stretch>
              </a:blipFill>
            </p:spPr>
            <p:txBody>
              <a:bodyPr/>
              <a:lstStyle/>
              <a:p>
                <a:r>
                  <a:rPr lang="pl-PL">
                    <a:noFill/>
                  </a:rPr>
                  <a:t> </a:t>
                </a:r>
              </a:p>
            </p:txBody>
          </p:sp>
        </mc:Fallback>
      </mc:AlternateContent>
      <p:sp>
        <p:nvSpPr>
          <p:cNvPr id="10" name="Tytuł 1">
            <a:extLst>
              <a:ext uri="{FF2B5EF4-FFF2-40B4-BE49-F238E27FC236}">
                <a16:creationId xmlns:a16="http://schemas.microsoft.com/office/drawing/2014/main" id="{96366491-EC5E-401A-A5E7-E0E54D24AEDE}"/>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8"/>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pomiar ciągłości przewodów ochronnych i połączeń wyrównawczych. </a:t>
            </a:r>
          </a:p>
        </p:txBody>
      </p:sp>
    </p:spTree>
    <p:extLst>
      <p:ext uri="{BB962C8B-B14F-4D97-AF65-F5344CB8AC3E}">
        <p14:creationId xmlns:p14="http://schemas.microsoft.com/office/powerpoint/2010/main" val="2214659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91990E9-7570-4C24-AFF2-651BBC2E55C3}"/>
              </a:ext>
            </a:extLst>
          </p:cNvPr>
          <p:cNvSpPr>
            <a:spLocks noGrp="1"/>
          </p:cNvSpPr>
          <p:nvPr>
            <p:ph idx="1"/>
          </p:nvPr>
        </p:nvSpPr>
        <p:spPr>
          <a:xfrm>
            <a:off x="1141413" y="2514600"/>
            <a:ext cx="9905999" cy="3733800"/>
          </a:xfrm>
        </p:spPr>
        <p:txBody>
          <a:bodyPr>
            <a:normAutofit/>
          </a:bodyPr>
          <a:lstStyle/>
          <a:p>
            <a:pPr marL="0" indent="0">
              <a:buNone/>
            </a:pPr>
            <a:r>
              <a:rPr lang="pl-PL" dirty="0">
                <a:solidFill>
                  <a:schemeClr val="bg1"/>
                </a:solidFill>
              </a:rPr>
              <a:t>Norma PN-HD 60364.6:2008 zawiera aktualne wymagania dotyczące sprawdzania odbiorczego oraz okresowego instalacji elektrycznych. Sprawdzenie odbiorcze przeprowadza się po wykonaniu nowej instalacji lub po zakończeniu uzupełnień i zmian w instalacjach istniejących.</a:t>
            </a:r>
            <a:r>
              <a:rPr lang="pl-PL" b="1" dirty="0">
                <a:solidFill>
                  <a:srgbClr val="002060"/>
                </a:solidFill>
              </a:rPr>
              <a:t> </a:t>
            </a:r>
          </a:p>
          <a:p>
            <a:pPr marL="0" lvl="0" indent="0">
              <a:buNone/>
            </a:pPr>
            <a:r>
              <a:rPr lang="pl-PL" dirty="0">
                <a:solidFill>
                  <a:schemeClr val="bg1"/>
                </a:solidFill>
              </a:rPr>
              <a:t>Każda instalacja powinna być sprawdzana podczas montażu, na ile jest to możliwe w praktyce, oraz po jego ukończeniu, przed przekazaniem użytkownikowi do eksploatacji.</a:t>
            </a:r>
          </a:p>
        </p:txBody>
      </p:sp>
      <p:sp>
        <p:nvSpPr>
          <p:cNvPr id="5" name="Tytuł 1">
            <a:extLst>
              <a:ext uri="{FF2B5EF4-FFF2-40B4-BE49-F238E27FC236}">
                <a16:creationId xmlns:a16="http://schemas.microsoft.com/office/drawing/2014/main" id="{FFF473BE-629B-45E5-AEA7-97166A844DDC}"/>
              </a:ext>
            </a:extLst>
          </p:cNvPr>
          <p:cNvSpPr txBox="1">
            <a:spLocks noGrp="1"/>
          </p:cNvSpPr>
          <p:nvPr>
            <p:ph type="title"/>
          </p:nvPr>
        </p:nvSpPr>
        <p:spPr>
          <a:xfrm>
            <a:off x="1141413" y="684244"/>
            <a:ext cx="10298112" cy="1745634"/>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2.2.2. </a:t>
            </a:r>
            <a:r>
              <a:rPr lang="pl-PL" sz="2000" b="1" dirty="0">
                <a:solidFill>
                  <a:srgbClr val="002060"/>
                </a:solidFill>
              </a:rPr>
              <a:t>Wymagania normy</a:t>
            </a:r>
            <a:r>
              <a:rPr lang="pl-PL" sz="2000" dirty="0">
                <a:solidFill>
                  <a:srgbClr val="002060"/>
                </a:solidFill>
              </a:rPr>
              <a:t> </a:t>
            </a:r>
            <a:r>
              <a:rPr lang="pl-PL" sz="2000" b="1" dirty="0">
                <a:solidFill>
                  <a:srgbClr val="002060"/>
                </a:solidFill>
              </a:rPr>
              <a:t>PN-HD 60364 część 6  </a:t>
            </a:r>
            <a:br>
              <a:rPr lang="pl-PL" sz="2000" dirty="0">
                <a:solidFill>
                  <a:srgbClr val="002060"/>
                </a:solidFill>
              </a:rPr>
            </a:br>
            <a:endParaRPr lang="pl-PL" sz="2000" b="1" dirty="0">
              <a:solidFill>
                <a:srgbClr val="002060"/>
              </a:solidFill>
            </a:endParaRPr>
          </a:p>
        </p:txBody>
      </p:sp>
    </p:spTree>
    <p:extLst>
      <p:ext uri="{BB962C8B-B14F-4D97-AF65-F5344CB8AC3E}">
        <p14:creationId xmlns:p14="http://schemas.microsoft.com/office/powerpoint/2010/main" val="574754643"/>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611459C-B2DD-4791-8CC3-456A5EFB49B3}"/>
              </a:ext>
            </a:extLst>
          </p:cNvPr>
          <p:cNvSpPr>
            <a:spLocks noGrp="1"/>
          </p:cNvSpPr>
          <p:nvPr>
            <p:ph idx="1"/>
          </p:nvPr>
        </p:nvSpPr>
        <p:spPr>
          <a:xfrm>
            <a:off x="466725" y="2871991"/>
            <a:ext cx="4267200" cy="2027237"/>
          </a:xfrm>
        </p:spPr>
        <p:txBody>
          <a:bodyPr>
            <a:normAutofit fontScale="92500"/>
          </a:bodyPr>
          <a:lstStyle/>
          <a:p>
            <a:r>
              <a:rPr lang="pl-PL" dirty="0">
                <a:solidFill>
                  <a:schemeClr val="bg1"/>
                </a:solidFill>
              </a:rPr>
              <a:t>Tabela 5. Wartość spodziewanych napięć dotykowych w zależności od wymaganego czasu wyłączenia.</a:t>
            </a:r>
          </a:p>
        </p:txBody>
      </p:sp>
      <p:graphicFrame>
        <p:nvGraphicFramePr>
          <p:cNvPr id="5" name="Tabela 4">
            <a:extLst>
              <a:ext uri="{FF2B5EF4-FFF2-40B4-BE49-F238E27FC236}">
                <a16:creationId xmlns:a16="http://schemas.microsoft.com/office/drawing/2014/main" id="{BA21B55B-44C2-4700-8A30-3BEB7FF885DF}"/>
              </a:ext>
            </a:extLst>
          </p:cNvPr>
          <p:cNvGraphicFramePr>
            <a:graphicFrameLocks noGrp="1"/>
          </p:cNvGraphicFramePr>
          <p:nvPr>
            <p:extLst>
              <p:ext uri="{D42A27DB-BD31-4B8C-83A1-F6EECF244321}">
                <p14:modId xmlns:p14="http://schemas.microsoft.com/office/powerpoint/2010/main" val="1014380912"/>
              </p:ext>
            </p:extLst>
          </p:nvPr>
        </p:nvGraphicFramePr>
        <p:xfrm>
          <a:off x="4838700" y="2393301"/>
          <a:ext cx="4883181" cy="2984618"/>
        </p:xfrm>
        <a:graphic>
          <a:graphicData uri="http://schemas.openxmlformats.org/drawingml/2006/table">
            <a:tbl>
              <a:tblPr firstRow="1" firstCol="1" bandRow="1"/>
              <a:tblGrid>
                <a:gridCol w="1691078">
                  <a:extLst>
                    <a:ext uri="{9D8B030D-6E8A-4147-A177-3AD203B41FA5}">
                      <a16:colId xmlns:a16="http://schemas.microsoft.com/office/drawing/2014/main" val="2922026409"/>
                    </a:ext>
                  </a:extLst>
                </a:gridCol>
                <a:gridCol w="3192103">
                  <a:extLst>
                    <a:ext uri="{9D8B030D-6E8A-4147-A177-3AD203B41FA5}">
                      <a16:colId xmlns:a16="http://schemas.microsoft.com/office/drawing/2014/main" val="200879007"/>
                    </a:ext>
                  </a:extLst>
                </a:gridCol>
              </a:tblGrid>
              <a:tr h="494879">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Czas wyłączenia [s]</a:t>
                      </a:r>
                      <a:endPar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680" marR="51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Spodziewane napięcie dotykowe [V]</a:t>
                      </a:r>
                      <a:endPar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680" marR="51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2045816"/>
                  </a:ext>
                </a:extLst>
              </a:tr>
              <a:tr h="494879">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0,1</a:t>
                      </a:r>
                      <a:endPar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680" marR="51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350</a:t>
                      </a:r>
                      <a:endPar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680" marR="51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8868335"/>
                  </a:ext>
                </a:extLst>
              </a:tr>
              <a:tr h="494879">
                <a:tc>
                  <a:txBody>
                    <a:bodyPr/>
                    <a:lstStyle/>
                    <a:p>
                      <a:pPr algn="ctr">
                        <a:lnSpc>
                          <a:spcPct val="107000"/>
                        </a:lnSpc>
                        <a:spcAft>
                          <a:spcPts val="0"/>
                        </a:spcAft>
                      </a:pPr>
                      <a:r>
                        <a:rPr lang="pl-PL"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0,2</a:t>
                      </a:r>
                      <a:endPar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680" marR="51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210</a:t>
                      </a:r>
                      <a:endPar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680" marR="51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5547921"/>
                  </a:ext>
                </a:extLst>
              </a:tr>
              <a:tr h="494879">
                <a:tc>
                  <a:txBody>
                    <a:bodyPr/>
                    <a:lstStyle/>
                    <a:p>
                      <a:pPr algn="ctr">
                        <a:lnSpc>
                          <a:spcPct val="107000"/>
                        </a:lnSpc>
                        <a:spcAft>
                          <a:spcPts val="0"/>
                        </a:spcAft>
                      </a:pPr>
                      <a:r>
                        <a:rPr lang="pl-PL"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0,4</a:t>
                      </a:r>
                      <a:endPar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680" marR="51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105</a:t>
                      </a:r>
                      <a:endPar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680" marR="51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2820758"/>
                  </a:ext>
                </a:extLst>
              </a:tr>
              <a:tr h="494879">
                <a:tc>
                  <a:txBody>
                    <a:bodyPr/>
                    <a:lstStyle/>
                    <a:p>
                      <a:pPr algn="ctr">
                        <a:lnSpc>
                          <a:spcPct val="107000"/>
                        </a:lnSpc>
                        <a:spcAft>
                          <a:spcPts val="0"/>
                        </a:spcAft>
                      </a:pPr>
                      <a:r>
                        <a:rPr lang="pl-PL"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0,8</a:t>
                      </a:r>
                      <a:endPar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680" marR="51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68</a:t>
                      </a:r>
                      <a:endPar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680" marR="51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9856718"/>
                  </a:ext>
                </a:extLst>
              </a:tr>
              <a:tr h="494879">
                <a:tc>
                  <a:txBody>
                    <a:bodyPr/>
                    <a:lstStyle/>
                    <a:p>
                      <a:pPr algn="ctr">
                        <a:lnSpc>
                          <a:spcPct val="107000"/>
                        </a:lnSpc>
                        <a:spcAft>
                          <a:spcPts val="0"/>
                        </a:spcAft>
                      </a:pPr>
                      <a:r>
                        <a:rPr lang="pl-PL"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680" marR="51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50</a:t>
                      </a:r>
                      <a:endPar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680" marR="51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9624447"/>
                  </a:ext>
                </a:extLst>
              </a:tr>
            </a:tbl>
          </a:graphicData>
        </a:graphic>
      </p:graphicFrame>
      <p:sp>
        <p:nvSpPr>
          <p:cNvPr id="11" name="Tytuł 1">
            <a:extLst>
              <a:ext uri="{FF2B5EF4-FFF2-40B4-BE49-F238E27FC236}">
                <a16:creationId xmlns:a16="http://schemas.microsoft.com/office/drawing/2014/main" id="{B533976F-FDF8-4708-A3E6-DCEC4F43AF2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8"/>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pomiar ciągłości przewodów ochronnych i połączeń wyrównawczych. </a:t>
            </a:r>
          </a:p>
        </p:txBody>
      </p:sp>
    </p:spTree>
    <p:extLst>
      <p:ext uri="{BB962C8B-B14F-4D97-AF65-F5344CB8AC3E}">
        <p14:creationId xmlns:p14="http://schemas.microsoft.com/office/powerpoint/2010/main" val="2005947452"/>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00737D0-A777-4AEB-ACFF-86F90C6A92B9}"/>
              </a:ext>
            </a:extLst>
          </p:cNvPr>
          <p:cNvSpPr>
            <a:spLocks noGrp="1"/>
          </p:cNvSpPr>
          <p:nvPr>
            <p:ph idx="1"/>
          </p:nvPr>
        </p:nvSpPr>
        <p:spPr>
          <a:xfrm>
            <a:off x="1141412" y="2249486"/>
            <a:ext cx="10120637" cy="4449893"/>
          </a:xfrm>
        </p:spPr>
        <p:txBody>
          <a:bodyPr>
            <a:normAutofit/>
          </a:bodyPr>
          <a:lstStyle/>
          <a:p>
            <a:pPr marL="0" indent="0">
              <a:buNone/>
            </a:pPr>
            <a:r>
              <a:rPr lang="pl-PL" dirty="0">
                <a:solidFill>
                  <a:schemeClr val="bg1"/>
                </a:solidFill>
              </a:rPr>
              <a:t>Dla połączeń wyrównawczych dodatkowych oraz przy ochronie za pomocą obniżenia napięcia dotykowego i we wszystkich przypadkach budzących wątpliwość, co do wartości zapewnienia napięcia dopuszczalnego długotrwale, należy sprawdzać czy rezystancja połączeń wyrównawczych R między częściami przewodzącymi jednocześnie dostępnymi, lub rezystancja przewodu PE w przypadku obiektów zasilanych przez urządzenia energoelektroniczne, (gdy wymagana jest ochrona przez obniżenie napięcia dotykowego) należy sprawdzić czy spełniony jest warunek:</a:t>
            </a:r>
          </a:p>
        </p:txBody>
      </p:sp>
      <p:sp>
        <p:nvSpPr>
          <p:cNvPr id="6" name="Tytuł 1">
            <a:extLst>
              <a:ext uri="{FF2B5EF4-FFF2-40B4-BE49-F238E27FC236}">
                <a16:creationId xmlns:a16="http://schemas.microsoft.com/office/drawing/2014/main" id="{17DE6000-B07D-456A-B78D-E0907DE64BF8}"/>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8"/>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pomiar ciągłości przewodów ochronnych i połączeń wyrównawczych. </a:t>
            </a:r>
          </a:p>
        </p:txBody>
      </p:sp>
    </p:spTree>
    <p:extLst>
      <p:ext uri="{BB962C8B-B14F-4D97-AF65-F5344CB8AC3E}">
        <p14:creationId xmlns:p14="http://schemas.microsoft.com/office/powerpoint/2010/main" val="4033755586"/>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52CA1CC5-C995-4F8D-90A9-AFAD074DF387}"/>
                  </a:ext>
                </a:extLst>
              </p:cNvPr>
              <p:cNvSpPr>
                <a:spLocks noGrp="1"/>
              </p:cNvSpPr>
              <p:nvPr>
                <p:ph idx="1"/>
              </p:nvPr>
            </p:nvSpPr>
            <p:spPr/>
            <p:txBody>
              <a:bodyPr/>
              <a:lstStyle/>
              <a:p>
                <a:pPr marL="0" indent="0">
                  <a:buNone/>
                </a:pPr>
                <a14:m>
                  <m:oMathPara xmlns:m="http://schemas.openxmlformats.org/officeDocument/2006/math">
                    <m:oMathParaPr>
                      <m:jc m:val="centerGroup"/>
                    </m:oMathParaPr>
                    <m:oMath xmlns:m="http://schemas.openxmlformats.org/officeDocument/2006/math">
                      <m:r>
                        <a:rPr lang="pl-PL" b="1" i="1" smtClean="0">
                          <a:solidFill>
                            <a:schemeClr val="bg1"/>
                          </a:solidFill>
                          <a:latin typeface="Cambria Math" panose="02040503050406030204" pitchFamily="18" charset="0"/>
                        </a:rPr>
                        <m:t>𝑹</m:t>
                      </m:r>
                      <m:r>
                        <a:rPr lang="pl-PL" b="1" i="1" smtClean="0">
                          <a:solidFill>
                            <a:schemeClr val="bg1"/>
                          </a:solidFill>
                          <a:latin typeface="Cambria Math" panose="02040503050406030204" pitchFamily="18" charset="0"/>
                        </a:rPr>
                        <m:t>≤</m:t>
                      </m:r>
                      <m:f>
                        <m:fPr>
                          <m:ctrlPr>
                            <a:rPr lang="pl-PL" b="1" i="1">
                              <a:solidFill>
                                <a:schemeClr val="bg1"/>
                              </a:solidFill>
                              <a:latin typeface="Cambria Math" panose="02040503050406030204" pitchFamily="18" charset="0"/>
                            </a:rPr>
                          </m:ctrlPr>
                        </m:fPr>
                        <m:num>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𝑳</m:t>
                              </m:r>
                            </m:sub>
                          </m:sSub>
                        </m:num>
                        <m:den>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𝒂</m:t>
                              </m:r>
                            </m:sub>
                          </m:sSub>
                        </m:den>
                      </m:f>
                    </m:oMath>
                  </m:oMathPara>
                </a14:m>
                <a:endParaRPr lang="pl-PL" dirty="0">
                  <a:solidFill>
                    <a:schemeClr val="bg1"/>
                  </a:solidFill>
                </a:endParaRPr>
              </a:p>
              <a:p>
                <a:pPr marL="0" indent="0">
                  <a:buNone/>
                </a:pPr>
                <a:r>
                  <a:rPr lang="pl-PL" dirty="0">
                    <a:solidFill>
                      <a:schemeClr val="bg1"/>
                    </a:solidFill>
                  </a:rPr>
                  <a:t>Gdzie:</a:t>
                </a:r>
                <a:br>
                  <a:rPr lang="pl-PL" dirty="0">
                    <a:solidFill>
                      <a:schemeClr val="bg1"/>
                    </a:solidFill>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𝑳</m:t>
                        </m:r>
                      </m:sub>
                    </m:sSub>
                  </m:oMath>
                </a14:m>
                <a:r>
                  <a:rPr lang="pl-PL" dirty="0">
                    <a:solidFill>
                      <a:schemeClr val="bg1"/>
                    </a:solidFill>
                  </a:rPr>
                  <a:t> - napięcie dotykowe dopuszczalne długotrwale</a:t>
                </a:r>
                <a:br>
                  <a:rPr lang="pl-PL" dirty="0">
                    <a:solidFill>
                      <a:schemeClr val="bg1"/>
                    </a:solidFill>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𝒂</m:t>
                        </m:r>
                      </m:sub>
                    </m:sSub>
                  </m:oMath>
                </a14:m>
                <a:r>
                  <a:rPr lang="pl-PL" dirty="0">
                    <a:solidFill>
                      <a:schemeClr val="bg1"/>
                    </a:solidFill>
                  </a:rPr>
                  <a:t> - prąd zapewniający samoczynne zadziałanie urządzenia ochronnego w wymaganym czasie.</a:t>
                </a:r>
              </a:p>
            </p:txBody>
          </p:sp>
        </mc:Choice>
        <mc:Fallback xmlns="">
          <p:sp>
            <p:nvSpPr>
              <p:cNvPr id="3" name="Symbol zastępczy zawartości 2">
                <a:extLst>
                  <a:ext uri="{FF2B5EF4-FFF2-40B4-BE49-F238E27FC236}">
                    <a16:creationId xmlns:a16="http://schemas.microsoft.com/office/drawing/2014/main" id="{52CA1CC5-C995-4F8D-90A9-AFAD074DF387}"/>
                  </a:ext>
                </a:extLst>
              </p:cNvPr>
              <p:cNvSpPr>
                <a:spLocks noGrp="1" noRot="1" noChangeAspect="1" noMove="1" noResize="1" noEditPoints="1" noAdjustHandles="1" noChangeArrowheads="1" noChangeShapeType="1" noTextEdit="1"/>
              </p:cNvSpPr>
              <p:nvPr>
                <p:ph idx="1"/>
              </p:nvPr>
            </p:nvSpPr>
            <p:spPr>
              <a:blipFill>
                <a:blip r:embed="rId2"/>
                <a:stretch>
                  <a:fillRect l="-923"/>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A8CF3721-280A-442E-8FA3-1E16F214129F}"/>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8"/>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pomiar ciągłości przewodów ochronnych i połączeń wyrównawczych. </a:t>
            </a:r>
          </a:p>
        </p:txBody>
      </p:sp>
    </p:spTree>
    <p:extLst>
      <p:ext uri="{BB962C8B-B14F-4D97-AF65-F5344CB8AC3E}">
        <p14:creationId xmlns:p14="http://schemas.microsoft.com/office/powerpoint/2010/main" val="1540744282"/>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ytuł 1">
            <a:extLst>
              <a:ext uri="{FF2B5EF4-FFF2-40B4-BE49-F238E27FC236}">
                <a16:creationId xmlns:a16="http://schemas.microsoft.com/office/drawing/2014/main" id="{F1A4B3D6-0880-4703-B8F8-059F22FD537C}"/>
              </a:ext>
            </a:extLst>
          </p:cNvPr>
          <p:cNvSpPr>
            <a:spLocks noGrp="1"/>
          </p:cNvSpPr>
          <p:nvPr>
            <p:ph type="title"/>
          </p:nvPr>
        </p:nvSpPr>
        <p:spPr>
          <a:xfrm>
            <a:off x="1143000" y="2690018"/>
            <a:ext cx="9906000" cy="1477963"/>
          </a:xfrm>
        </p:spPr>
        <p:txBody>
          <a:bodyPr>
            <a:normAutofit/>
          </a:bodyPr>
          <a:lstStyle/>
          <a:p>
            <a:pPr marL="742950" indent="-560388" algn="ctr">
              <a:buFont typeface="+mj-lt"/>
              <a:buAutoNum type="arabicPeriod" startAt="19"/>
            </a:pPr>
            <a:r>
              <a:rPr lang="pl-PL" b="1" dirty="0">
                <a:solidFill>
                  <a:srgbClr val="002060"/>
                </a:solidFill>
              </a:rPr>
              <a:t>Wykonywanie Pomiarów</a:t>
            </a:r>
            <a:r>
              <a:rPr lang="pl-PL" sz="2800" b="1" dirty="0">
                <a:solidFill>
                  <a:srgbClr val="002060"/>
                </a:solidFill>
              </a:rPr>
              <a:t>.</a:t>
            </a:r>
            <a:br>
              <a:rPr lang="pl-PL" b="1" dirty="0">
                <a:solidFill>
                  <a:srgbClr val="002060"/>
                </a:solidFill>
              </a:rPr>
            </a:br>
            <a:r>
              <a:rPr lang="pl-PL" sz="2800" b="1" dirty="0">
                <a:solidFill>
                  <a:srgbClr val="002060"/>
                </a:solidFill>
              </a:rPr>
              <a:t>pomiar rezystancji izolacji. </a:t>
            </a:r>
          </a:p>
        </p:txBody>
      </p:sp>
    </p:spTree>
    <p:extLst>
      <p:ext uri="{BB962C8B-B14F-4D97-AF65-F5344CB8AC3E}">
        <p14:creationId xmlns:p14="http://schemas.microsoft.com/office/powerpoint/2010/main" val="1152165087"/>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24408E49-BD4A-42F1-835D-D4B756552B6A}"/>
              </a:ext>
            </a:extLst>
          </p:cNvPr>
          <p:cNvSpPr>
            <a:spLocks noGrp="1"/>
          </p:cNvSpPr>
          <p:nvPr>
            <p:ph idx="1"/>
          </p:nvPr>
        </p:nvSpPr>
        <p:spPr>
          <a:xfrm>
            <a:off x="1141412" y="2249486"/>
            <a:ext cx="9905999" cy="4067337"/>
          </a:xfrm>
        </p:spPr>
        <p:txBody>
          <a:bodyPr>
            <a:normAutofit/>
          </a:bodyPr>
          <a:lstStyle/>
          <a:p>
            <a:pPr marL="0" indent="0">
              <a:buNone/>
            </a:pPr>
            <a:r>
              <a:rPr lang="pl-PL" dirty="0">
                <a:solidFill>
                  <a:schemeClr val="bg1"/>
                </a:solidFill>
              </a:rPr>
              <a:t>Stan izolacji odgrywa kluczową rolę w zapewnieniu bezpieczeństwa obsługi oraz prawidłowego działania urządzeń elektrycznych.</a:t>
            </a:r>
            <a:br>
              <a:rPr lang="pl-PL" dirty="0">
                <a:solidFill>
                  <a:schemeClr val="bg1"/>
                </a:solidFill>
              </a:rPr>
            </a:br>
            <a:r>
              <a:rPr lang="pl-PL" dirty="0">
                <a:solidFill>
                  <a:schemeClr val="bg1"/>
                </a:solidFill>
              </a:rPr>
              <a:t>Wysoka jakość izolacji, obok innych środków ochrony, stanowi istotny element zabezpieczenia przed dotykiem bezpośrednim, a tym samym minimalizuje ryzyko porażenia prądem elektrycznym stwarzane przez urządzenia elektryczne.</a:t>
            </a:r>
            <a:br>
              <a:rPr lang="pl-PL" dirty="0">
                <a:solidFill>
                  <a:schemeClr val="bg1"/>
                </a:solidFill>
              </a:rPr>
            </a:br>
            <a:r>
              <a:rPr lang="pl-PL" dirty="0">
                <a:solidFill>
                  <a:schemeClr val="bg1"/>
                </a:solidFill>
              </a:rPr>
              <a:t>Pomiar rezystancji izolacji umożliwia ocenę skuteczności ochrony przed dotykiem bezpośrednim i pozwala na weryfikację stanu technicznego instalacji pod kątem bezpieczeństwa.</a:t>
            </a:r>
          </a:p>
        </p:txBody>
      </p:sp>
      <p:sp>
        <p:nvSpPr>
          <p:cNvPr id="4" name="Tytuł 1">
            <a:extLst>
              <a:ext uri="{FF2B5EF4-FFF2-40B4-BE49-F238E27FC236}">
                <a16:creationId xmlns:a16="http://schemas.microsoft.com/office/drawing/2014/main" id="{C0465EC9-C568-4047-BEFB-D10D5A4F4C87}"/>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9"/>
            </a:pPr>
            <a:r>
              <a:rPr lang="pl-PL" sz="2800" dirty="0">
                <a:solidFill>
                  <a:srgbClr val="002060"/>
                </a:solidFill>
              </a:rPr>
              <a:t>Wykonywanie Pomiarów.</a:t>
            </a:r>
            <a:br>
              <a:rPr lang="pl-PL" dirty="0">
                <a:solidFill>
                  <a:srgbClr val="002060"/>
                </a:solidFill>
              </a:rPr>
            </a:br>
            <a:r>
              <a:rPr lang="pl-PL" sz="2200" dirty="0">
                <a:solidFill>
                  <a:srgbClr val="002060"/>
                </a:solidFill>
              </a:rPr>
              <a:t>pomiar rezystancji izolacji. </a:t>
            </a:r>
          </a:p>
        </p:txBody>
      </p:sp>
    </p:spTree>
    <p:extLst>
      <p:ext uri="{BB962C8B-B14F-4D97-AF65-F5344CB8AC3E}">
        <p14:creationId xmlns:p14="http://schemas.microsoft.com/office/powerpoint/2010/main" val="3743787367"/>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632287C-F25F-4E6E-919C-2A8BDCA1FBB7}"/>
              </a:ext>
            </a:extLst>
          </p:cNvPr>
          <p:cNvSpPr>
            <a:spLocks noGrp="1"/>
          </p:cNvSpPr>
          <p:nvPr>
            <p:ph idx="1"/>
          </p:nvPr>
        </p:nvSpPr>
        <p:spPr>
          <a:xfrm>
            <a:off x="1141412" y="2249487"/>
            <a:ext cx="9905999" cy="4160644"/>
          </a:xfrm>
        </p:spPr>
        <p:txBody>
          <a:bodyPr>
            <a:normAutofit lnSpcReduction="10000"/>
          </a:bodyPr>
          <a:lstStyle/>
          <a:p>
            <a:pPr marL="0" indent="0">
              <a:buNone/>
            </a:pPr>
            <a:r>
              <a:rPr lang="pl-PL" dirty="0">
                <a:solidFill>
                  <a:schemeClr val="bg1"/>
                </a:solidFill>
              </a:rPr>
              <a:t>Wykonując pomiary rezystancji izolacji sprawdzamy ochronę podstawową w postaci izolacji podstawowej części czynnych. Pomiary rezystancji izolacji wykonywane są w instalacji odłączonej od zasilania. Rezystancję izolacji należy mierzyć pomiędzy kolejnymi parami przewodów czynnych oraz pomiędzy każdym przewodem czynnym i ziemią. Przewody ochronne PE i ochronno-neutralne PEN traktować należy jako ziemię, a przewód neutralny N jako przewód czynny. Przy urządzeniach z układami elektronicznymi pomiar rezystancji izolacji należy wykonywać pomiędzy przewodami czynnymi połączonymi razem a ziemią, celem uniknięcia uszkodzenia elementów elektroniki.</a:t>
            </a:r>
          </a:p>
        </p:txBody>
      </p:sp>
      <p:sp>
        <p:nvSpPr>
          <p:cNvPr id="6" name="Tytuł 1">
            <a:extLst>
              <a:ext uri="{FF2B5EF4-FFF2-40B4-BE49-F238E27FC236}">
                <a16:creationId xmlns:a16="http://schemas.microsoft.com/office/drawing/2014/main" id="{E942D1CC-79A4-46F9-851C-ADA50F8F2E8F}"/>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9"/>
            </a:pPr>
            <a:r>
              <a:rPr lang="pl-PL" sz="2800" dirty="0">
                <a:solidFill>
                  <a:srgbClr val="002060"/>
                </a:solidFill>
              </a:rPr>
              <a:t>Wykonywanie Pomiarów.</a:t>
            </a:r>
            <a:br>
              <a:rPr lang="pl-PL" dirty="0">
                <a:solidFill>
                  <a:srgbClr val="002060"/>
                </a:solidFill>
              </a:rPr>
            </a:br>
            <a:r>
              <a:rPr lang="pl-PL" sz="2200" dirty="0">
                <a:solidFill>
                  <a:srgbClr val="002060"/>
                </a:solidFill>
              </a:rPr>
              <a:t>pomiar rezystancji izolacji. </a:t>
            </a:r>
          </a:p>
        </p:txBody>
      </p:sp>
    </p:spTree>
    <p:extLst>
      <p:ext uri="{BB962C8B-B14F-4D97-AF65-F5344CB8AC3E}">
        <p14:creationId xmlns:p14="http://schemas.microsoft.com/office/powerpoint/2010/main" val="1582172052"/>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D2D8198-4C61-4E71-886E-28D793F5A890}"/>
              </a:ext>
            </a:extLst>
          </p:cNvPr>
          <p:cNvSpPr>
            <a:spLocks noGrp="1"/>
          </p:cNvSpPr>
          <p:nvPr>
            <p:ph idx="1"/>
          </p:nvPr>
        </p:nvSpPr>
        <p:spPr/>
        <p:txBody>
          <a:bodyPr/>
          <a:lstStyle/>
          <a:p>
            <a:pPr marL="0" indent="0">
              <a:buNone/>
            </a:pPr>
            <a:r>
              <a:rPr lang="pl-PL" dirty="0">
                <a:solidFill>
                  <a:schemeClr val="bg1"/>
                </a:solidFill>
              </a:rPr>
              <a:t>Podczas wykonywania pomiarów rezystancji izolacji należy uwzględnić obecność elementów elektronicznych w badanym układzie.</a:t>
            </a:r>
            <a:br>
              <a:rPr lang="pl-PL" dirty="0">
                <a:solidFill>
                  <a:schemeClr val="bg1"/>
                </a:solidFill>
              </a:rPr>
            </a:br>
            <a:r>
              <a:rPr lang="pl-PL" dirty="0">
                <a:solidFill>
                  <a:schemeClr val="bg1"/>
                </a:solidFill>
              </a:rPr>
              <a:t>Jeśli to możliwe, moduły zawierające układy elektroniczne powinny zostać wyjęte z obudowy na czas pomiaru.</a:t>
            </a:r>
            <a:br>
              <a:rPr lang="pl-PL" dirty="0">
                <a:solidFill>
                  <a:schemeClr val="bg1"/>
                </a:solidFill>
              </a:rPr>
            </a:br>
            <a:r>
              <a:rPr lang="pl-PL" dirty="0">
                <a:solidFill>
                  <a:schemeClr val="bg1"/>
                </a:solidFill>
              </a:rPr>
              <a:t>W przypadku pomiaru rezystancji izolacji kabli w obwodach wyposażonych w przemienniki częstotliwości lub falowniki, przed rozpoczęciem pomiarów należy obowiązkowo odłączyć kable od tych urządzeń energoelektronicznych.</a:t>
            </a:r>
          </a:p>
        </p:txBody>
      </p:sp>
      <p:sp>
        <p:nvSpPr>
          <p:cNvPr id="6" name="Tytuł 1">
            <a:extLst>
              <a:ext uri="{FF2B5EF4-FFF2-40B4-BE49-F238E27FC236}">
                <a16:creationId xmlns:a16="http://schemas.microsoft.com/office/drawing/2014/main" id="{69A23255-6749-4BE3-A9B2-50D8A5F87B85}"/>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9"/>
            </a:pPr>
            <a:r>
              <a:rPr lang="pl-PL" sz="2800" dirty="0">
                <a:solidFill>
                  <a:srgbClr val="002060"/>
                </a:solidFill>
              </a:rPr>
              <a:t>Wykonywanie Pomiarów.</a:t>
            </a:r>
            <a:br>
              <a:rPr lang="pl-PL" dirty="0">
                <a:solidFill>
                  <a:srgbClr val="002060"/>
                </a:solidFill>
              </a:rPr>
            </a:br>
            <a:r>
              <a:rPr lang="pl-PL" sz="2200" dirty="0">
                <a:solidFill>
                  <a:srgbClr val="002060"/>
                </a:solidFill>
              </a:rPr>
              <a:t>pomiar rezystancji izolacji. </a:t>
            </a:r>
          </a:p>
        </p:txBody>
      </p:sp>
    </p:spTree>
    <p:extLst>
      <p:ext uri="{BB962C8B-B14F-4D97-AF65-F5344CB8AC3E}">
        <p14:creationId xmlns:p14="http://schemas.microsoft.com/office/powerpoint/2010/main" val="3161513819"/>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9FF604A-22F5-40AC-B82E-E8F743DC517D}"/>
              </a:ext>
            </a:extLst>
          </p:cNvPr>
          <p:cNvSpPr>
            <a:spLocks noGrp="1"/>
          </p:cNvSpPr>
          <p:nvPr>
            <p:ph idx="1"/>
          </p:nvPr>
        </p:nvSpPr>
        <p:spPr/>
        <p:txBody>
          <a:bodyPr>
            <a:normAutofit fontScale="92500" lnSpcReduction="10000"/>
          </a:bodyPr>
          <a:lstStyle/>
          <a:p>
            <a:pPr marL="0" indent="0">
              <a:buSzPct val="100000"/>
              <a:buNone/>
            </a:pPr>
            <a:r>
              <a:rPr lang="pl-PL" dirty="0">
                <a:solidFill>
                  <a:schemeClr val="bg1"/>
                </a:solidFill>
              </a:rPr>
              <a:t>Wykonywanie pomiarów rezystancji izolacji instalacji.</a:t>
            </a:r>
            <a:br>
              <a:rPr lang="pl-PL" dirty="0">
                <a:solidFill>
                  <a:schemeClr val="bg1"/>
                </a:solidFill>
              </a:rPr>
            </a:br>
            <a:r>
              <a:rPr lang="pl-PL" dirty="0">
                <a:solidFill>
                  <a:schemeClr val="bg1"/>
                </a:solidFill>
              </a:rPr>
              <a:t>Rezystancja izolacji zależy od takich czynników jak:</a:t>
            </a:r>
          </a:p>
          <a:p>
            <a:pPr marL="457200" indent="-457200">
              <a:buSzPct val="100000"/>
              <a:buFont typeface="+mj-lt"/>
              <a:buAutoNum type="arabicPeriod"/>
            </a:pPr>
            <a:r>
              <a:rPr lang="pl-PL" dirty="0">
                <a:solidFill>
                  <a:schemeClr val="bg1"/>
                </a:solidFill>
              </a:rPr>
              <a:t>Wilgotności atmosfery,</a:t>
            </a:r>
          </a:p>
          <a:p>
            <a:pPr marL="457200" indent="-457200">
              <a:buSzPct val="100000"/>
              <a:buFont typeface="+mj-lt"/>
              <a:buAutoNum type="arabicPeriod"/>
            </a:pPr>
            <a:r>
              <a:rPr lang="pl-PL" dirty="0">
                <a:solidFill>
                  <a:schemeClr val="bg1"/>
                </a:solidFill>
              </a:rPr>
              <a:t>temperatury,</a:t>
            </a:r>
          </a:p>
          <a:p>
            <a:pPr marL="457200" indent="-457200">
              <a:buSzPct val="100000"/>
              <a:buFont typeface="+mj-lt"/>
              <a:buAutoNum type="arabicPeriod"/>
            </a:pPr>
            <a:r>
              <a:rPr lang="pl-PL" dirty="0">
                <a:solidFill>
                  <a:schemeClr val="bg1"/>
                </a:solidFill>
              </a:rPr>
              <a:t>napięcia przy, jakim przeprowadzany jest pomiar,</a:t>
            </a:r>
          </a:p>
          <a:p>
            <a:pPr marL="457200" indent="-457200">
              <a:buSzPct val="100000"/>
              <a:buFont typeface="+mj-lt"/>
              <a:buAutoNum type="arabicPeriod"/>
            </a:pPr>
            <a:r>
              <a:rPr lang="pl-PL" dirty="0">
                <a:solidFill>
                  <a:schemeClr val="bg1"/>
                </a:solidFill>
              </a:rPr>
              <a:t>czasu pomiaru,</a:t>
            </a:r>
          </a:p>
          <a:p>
            <a:pPr marL="457200" indent="-457200">
              <a:buSzPct val="100000"/>
              <a:buFont typeface="+mj-lt"/>
              <a:buAutoNum type="arabicPeriod"/>
            </a:pPr>
            <a:r>
              <a:rPr lang="pl-PL" dirty="0">
                <a:solidFill>
                  <a:schemeClr val="bg1"/>
                </a:solidFill>
              </a:rPr>
              <a:t>czystości powierzchni materiału izolacyjnego.</a:t>
            </a:r>
          </a:p>
          <a:p>
            <a:pPr marL="457200" indent="-457200">
              <a:buSzPct val="100000"/>
              <a:buFont typeface="+mj-lt"/>
              <a:buAutoNum type="arabicPeriod"/>
            </a:pPr>
            <a:endParaRPr lang="pl-PL" dirty="0">
              <a:solidFill>
                <a:schemeClr val="bg1"/>
              </a:solidFill>
            </a:endParaRPr>
          </a:p>
          <a:p>
            <a:endParaRPr lang="pl-PL" dirty="0">
              <a:solidFill>
                <a:schemeClr val="bg1"/>
              </a:solidFill>
            </a:endParaRPr>
          </a:p>
        </p:txBody>
      </p:sp>
      <p:sp>
        <p:nvSpPr>
          <p:cNvPr id="6" name="Tytuł 1">
            <a:extLst>
              <a:ext uri="{FF2B5EF4-FFF2-40B4-BE49-F238E27FC236}">
                <a16:creationId xmlns:a16="http://schemas.microsoft.com/office/drawing/2014/main" id="{25C4DFDD-56DA-4B80-8405-C712AEB7895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9"/>
            </a:pPr>
            <a:r>
              <a:rPr lang="pl-PL" sz="2800" dirty="0">
                <a:solidFill>
                  <a:srgbClr val="002060"/>
                </a:solidFill>
              </a:rPr>
              <a:t>Wykonywanie Pomiarów.</a:t>
            </a:r>
            <a:br>
              <a:rPr lang="pl-PL" dirty="0">
                <a:solidFill>
                  <a:srgbClr val="002060"/>
                </a:solidFill>
              </a:rPr>
            </a:br>
            <a:r>
              <a:rPr lang="pl-PL" sz="2200" dirty="0">
                <a:solidFill>
                  <a:srgbClr val="002060"/>
                </a:solidFill>
              </a:rPr>
              <a:t>pomiar rezystancji izolacji. </a:t>
            </a:r>
          </a:p>
        </p:txBody>
      </p:sp>
    </p:spTree>
    <p:extLst>
      <p:ext uri="{BB962C8B-B14F-4D97-AF65-F5344CB8AC3E}">
        <p14:creationId xmlns:p14="http://schemas.microsoft.com/office/powerpoint/2010/main" val="3127777298"/>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2AA9627-666E-4034-B736-D4742C75DF8B}"/>
              </a:ext>
            </a:extLst>
          </p:cNvPr>
          <p:cNvSpPr>
            <a:spLocks noGrp="1"/>
          </p:cNvSpPr>
          <p:nvPr>
            <p:ph idx="1"/>
          </p:nvPr>
        </p:nvSpPr>
        <p:spPr>
          <a:xfrm>
            <a:off x="1226099" y="2949342"/>
            <a:ext cx="2077648" cy="2387827"/>
          </a:xfrm>
        </p:spPr>
        <p:txBody>
          <a:bodyPr>
            <a:normAutofit/>
          </a:bodyPr>
          <a:lstStyle/>
          <a:p>
            <a:pPr marL="0" indent="0">
              <a:buNone/>
            </a:pPr>
            <a:r>
              <a:rPr lang="pl-PL" sz="2000" dirty="0">
                <a:solidFill>
                  <a:schemeClr val="bg1"/>
                </a:solidFill>
              </a:rPr>
              <a:t>Zależność rezystancji izolacji od temperatury, napięcia i czasu pomiaru</a:t>
            </a:r>
          </a:p>
        </p:txBody>
      </p:sp>
      <p:pic>
        <p:nvPicPr>
          <p:cNvPr id="5" name="Obraz 4">
            <a:extLst>
              <a:ext uri="{FF2B5EF4-FFF2-40B4-BE49-F238E27FC236}">
                <a16:creationId xmlns:a16="http://schemas.microsoft.com/office/drawing/2014/main" id="{DAB36E58-766F-4CE6-997E-80CD84C34FE0}"/>
              </a:ext>
            </a:extLst>
          </p:cNvPr>
          <p:cNvPicPr>
            <a:picLocks noChangeAspect="1"/>
          </p:cNvPicPr>
          <p:nvPr/>
        </p:nvPicPr>
        <p:blipFill>
          <a:blip r:embed="rId2"/>
          <a:stretch>
            <a:fillRect/>
          </a:stretch>
        </p:blipFill>
        <p:spPr>
          <a:xfrm>
            <a:off x="3303747" y="2949342"/>
            <a:ext cx="8142633" cy="1811571"/>
          </a:xfrm>
          <a:prstGeom prst="rect">
            <a:avLst/>
          </a:prstGeom>
        </p:spPr>
      </p:pic>
      <p:sp>
        <p:nvSpPr>
          <p:cNvPr id="7" name="Tytuł 1">
            <a:extLst>
              <a:ext uri="{FF2B5EF4-FFF2-40B4-BE49-F238E27FC236}">
                <a16:creationId xmlns:a16="http://schemas.microsoft.com/office/drawing/2014/main" id="{4ED4F253-BFC4-4D91-B79F-F4E1F7BCEEEE}"/>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9"/>
            </a:pPr>
            <a:r>
              <a:rPr lang="pl-PL" sz="2800" dirty="0">
                <a:solidFill>
                  <a:srgbClr val="002060"/>
                </a:solidFill>
              </a:rPr>
              <a:t>Wykonywanie Pomiarów.</a:t>
            </a:r>
            <a:br>
              <a:rPr lang="pl-PL" dirty="0">
                <a:solidFill>
                  <a:srgbClr val="002060"/>
                </a:solidFill>
              </a:rPr>
            </a:br>
            <a:r>
              <a:rPr lang="pl-PL" sz="2200" dirty="0">
                <a:solidFill>
                  <a:srgbClr val="002060"/>
                </a:solidFill>
              </a:rPr>
              <a:t>pomiar rezystancji izolacji. </a:t>
            </a:r>
          </a:p>
        </p:txBody>
      </p:sp>
    </p:spTree>
    <p:extLst>
      <p:ext uri="{BB962C8B-B14F-4D97-AF65-F5344CB8AC3E}">
        <p14:creationId xmlns:p14="http://schemas.microsoft.com/office/powerpoint/2010/main" val="1317791490"/>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6C92141-F70D-4E75-A4C7-C38F398F1664}"/>
              </a:ext>
            </a:extLst>
          </p:cNvPr>
          <p:cNvSpPr>
            <a:spLocks noGrp="1"/>
          </p:cNvSpPr>
          <p:nvPr>
            <p:ph idx="1"/>
          </p:nvPr>
        </p:nvSpPr>
        <p:spPr/>
        <p:txBody>
          <a:bodyPr/>
          <a:lstStyle/>
          <a:p>
            <a:pPr marL="0" indent="0">
              <a:buNone/>
            </a:pPr>
            <a:r>
              <a:rPr lang="pl-PL" dirty="0">
                <a:solidFill>
                  <a:schemeClr val="bg1"/>
                </a:solidFill>
              </a:rPr>
              <a:t>Przy pomiarze rezystancji izolacji w temperaturze innej niż 20 </a:t>
            </a:r>
            <a:r>
              <a:rPr lang="pl-PL" baseline="30000" dirty="0" err="1">
                <a:solidFill>
                  <a:schemeClr val="bg1"/>
                </a:solidFill>
              </a:rPr>
              <a:t>o</a:t>
            </a:r>
            <a:r>
              <a:rPr lang="pl-PL" dirty="0" err="1">
                <a:solidFill>
                  <a:schemeClr val="bg1"/>
                </a:solidFill>
              </a:rPr>
              <a:t>C</a:t>
            </a:r>
            <a:r>
              <a:rPr lang="pl-PL" dirty="0">
                <a:solidFill>
                  <a:schemeClr val="bg1"/>
                </a:solidFill>
              </a:rPr>
              <a:t> należy wyniki przeliczyć do temperatury odniesienia 20 </a:t>
            </a:r>
            <a:r>
              <a:rPr lang="pl-PL" baseline="30000" dirty="0" err="1">
                <a:solidFill>
                  <a:schemeClr val="bg1"/>
                </a:solidFill>
              </a:rPr>
              <a:t>o</a:t>
            </a:r>
            <a:r>
              <a:rPr lang="pl-PL" dirty="0" err="1">
                <a:solidFill>
                  <a:schemeClr val="bg1"/>
                </a:solidFill>
              </a:rPr>
              <a:t>C</a:t>
            </a:r>
            <a:r>
              <a:rPr lang="pl-PL" dirty="0">
                <a:solidFill>
                  <a:schemeClr val="bg1"/>
                </a:solidFill>
              </a:rPr>
              <a:t> zgodnie z tabelą 6.</a:t>
            </a:r>
          </a:p>
        </p:txBody>
      </p:sp>
      <p:sp>
        <p:nvSpPr>
          <p:cNvPr id="7" name="Tytuł 1">
            <a:extLst>
              <a:ext uri="{FF2B5EF4-FFF2-40B4-BE49-F238E27FC236}">
                <a16:creationId xmlns:a16="http://schemas.microsoft.com/office/drawing/2014/main" id="{9FABD227-ADBB-481A-BDB2-D00EA96A6E4A}"/>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9"/>
            </a:pPr>
            <a:r>
              <a:rPr lang="pl-PL" sz="2800" dirty="0">
                <a:solidFill>
                  <a:srgbClr val="002060"/>
                </a:solidFill>
              </a:rPr>
              <a:t>Wykonywanie Pomiarów.</a:t>
            </a:r>
            <a:br>
              <a:rPr lang="pl-PL" dirty="0">
                <a:solidFill>
                  <a:srgbClr val="002060"/>
                </a:solidFill>
              </a:rPr>
            </a:br>
            <a:r>
              <a:rPr lang="pl-PL" sz="2200" dirty="0">
                <a:solidFill>
                  <a:srgbClr val="002060"/>
                </a:solidFill>
              </a:rPr>
              <a:t>pomiar rezystancji izolacji. </a:t>
            </a:r>
          </a:p>
        </p:txBody>
      </p:sp>
    </p:spTree>
    <p:extLst>
      <p:ext uri="{BB962C8B-B14F-4D97-AF65-F5344CB8AC3E}">
        <p14:creationId xmlns:p14="http://schemas.microsoft.com/office/powerpoint/2010/main" val="5398126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D58068B-B8A5-460D-A0EA-53F79C1AED53}"/>
              </a:ext>
            </a:extLst>
          </p:cNvPr>
          <p:cNvSpPr>
            <a:spLocks noGrp="1"/>
          </p:cNvSpPr>
          <p:nvPr>
            <p:ph idx="1"/>
          </p:nvPr>
        </p:nvSpPr>
        <p:spPr/>
        <p:txBody>
          <a:bodyPr>
            <a:normAutofit/>
          </a:bodyPr>
          <a:lstStyle/>
          <a:p>
            <a:pPr marL="0" lvl="0" indent="0">
              <a:buNone/>
            </a:pPr>
            <a:r>
              <a:rPr lang="pl-PL" dirty="0">
                <a:solidFill>
                  <a:prstClr val="black"/>
                </a:solidFill>
              </a:rPr>
              <a:t>Osobie dokonującej sprawdzania odbiorczego należy udostępnić informacje o wymaganiach zawartych w punkcie 514.5 z Części 5-51 (schematy, wykresy, tablice, rodzaj i układ obwodów, liczbę i przekroje przewodów, rodzaje </a:t>
            </a:r>
            <a:r>
              <a:rPr lang="pl-PL" dirty="0" err="1">
                <a:solidFill>
                  <a:prstClr val="black"/>
                </a:solidFill>
              </a:rPr>
              <a:t>oprzewodowania</a:t>
            </a:r>
            <a:r>
              <a:rPr lang="pl-PL" dirty="0">
                <a:solidFill>
                  <a:prstClr val="black"/>
                </a:solidFill>
              </a:rPr>
              <a:t>, miejsce lokalizacji aparatów w celu ich identyfikacji) oraz inne informacje niezbędne do przeprowadzenia tego sprawdzenia.</a:t>
            </a:r>
          </a:p>
          <a:p>
            <a:endParaRPr lang="pl-PL" dirty="0"/>
          </a:p>
        </p:txBody>
      </p:sp>
      <p:sp>
        <p:nvSpPr>
          <p:cNvPr id="5" name="Tytuł 1">
            <a:extLst>
              <a:ext uri="{FF2B5EF4-FFF2-40B4-BE49-F238E27FC236}">
                <a16:creationId xmlns:a16="http://schemas.microsoft.com/office/drawing/2014/main" id="{66BF4325-F33E-491B-AD27-E46750A22A6A}"/>
              </a:ext>
            </a:extLst>
          </p:cNvPr>
          <p:cNvSpPr txBox="1">
            <a:spLocks noGrp="1"/>
          </p:cNvSpPr>
          <p:nvPr>
            <p:ph type="title"/>
          </p:nvPr>
        </p:nvSpPr>
        <p:spPr>
          <a:xfrm>
            <a:off x="1141412" y="619125"/>
            <a:ext cx="10307637"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2.2.2. </a:t>
            </a:r>
            <a:r>
              <a:rPr lang="pl-PL" sz="2000" b="1" dirty="0">
                <a:solidFill>
                  <a:srgbClr val="002060"/>
                </a:solidFill>
              </a:rPr>
              <a:t>Wymagania normy</a:t>
            </a:r>
            <a:r>
              <a:rPr lang="pl-PL" sz="2000" dirty="0">
                <a:solidFill>
                  <a:srgbClr val="002060"/>
                </a:solidFill>
              </a:rPr>
              <a:t> </a:t>
            </a:r>
            <a:r>
              <a:rPr lang="pl-PL" sz="2000" b="1" dirty="0">
                <a:solidFill>
                  <a:srgbClr val="002060"/>
                </a:solidFill>
              </a:rPr>
              <a:t>PN-HD 60364 część 6  </a:t>
            </a:r>
            <a:br>
              <a:rPr lang="pl-PL" sz="2000" dirty="0">
                <a:solidFill>
                  <a:srgbClr val="002060"/>
                </a:solidFill>
              </a:rPr>
            </a:br>
            <a:endParaRPr lang="pl-PL" sz="2000" b="1" dirty="0">
              <a:solidFill>
                <a:srgbClr val="002060"/>
              </a:solidFill>
            </a:endParaRPr>
          </a:p>
        </p:txBody>
      </p:sp>
    </p:spTree>
    <p:extLst>
      <p:ext uri="{BB962C8B-B14F-4D97-AF65-F5344CB8AC3E}">
        <p14:creationId xmlns:p14="http://schemas.microsoft.com/office/powerpoint/2010/main" val="3620227977"/>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15419D9-F4BB-4576-AEC1-E2E50D4502FF}"/>
              </a:ext>
            </a:extLst>
          </p:cNvPr>
          <p:cNvSpPr>
            <a:spLocks noGrp="1"/>
          </p:cNvSpPr>
          <p:nvPr>
            <p:ph idx="1"/>
          </p:nvPr>
        </p:nvSpPr>
        <p:spPr>
          <a:xfrm>
            <a:off x="1141412" y="2249487"/>
            <a:ext cx="9905998" cy="1036638"/>
          </a:xfrm>
        </p:spPr>
        <p:txBody>
          <a:bodyPr>
            <a:normAutofit lnSpcReduction="10000"/>
          </a:bodyPr>
          <a:lstStyle/>
          <a:p>
            <a:pPr marL="0" indent="0">
              <a:buNone/>
            </a:pPr>
            <a:endParaRPr lang="pl-PL" dirty="0">
              <a:solidFill>
                <a:schemeClr val="bg1"/>
              </a:solidFill>
            </a:endParaRPr>
          </a:p>
          <a:p>
            <a:pPr marL="0" indent="0">
              <a:buNone/>
            </a:pPr>
            <a:r>
              <a:rPr lang="pl-PL" dirty="0">
                <a:solidFill>
                  <a:schemeClr val="bg1"/>
                </a:solidFill>
              </a:rPr>
              <a:t>Tabela 6. Współczynniki korygujące do temperatury odniesienia 20 </a:t>
            </a:r>
            <a:r>
              <a:rPr lang="pl-PL" baseline="30000" dirty="0">
                <a:solidFill>
                  <a:schemeClr val="bg1"/>
                </a:solidFill>
              </a:rPr>
              <a:t>o</a:t>
            </a:r>
            <a:r>
              <a:rPr lang="pl-PL" dirty="0">
                <a:solidFill>
                  <a:schemeClr val="bg1"/>
                </a:solidFill>
              </a:rPr>
              <a:t> C.</a:t>
            </a:r>
          </a:p>
        </p:txBody>
      </p:sp>
      <p:graphicFrame>
        <p:nvGraphicFramePr>
          <p:cNvPr id="4" name="Tabela 3">
            <a:extLst>
              <a:ext uri="{FF2B5EF4-FFF2-40B4-BE49-F238E27FC236}">
                <a16:creationId xmlns:a16="http://schemas.microsoft.com/office/drawing/2014/main" id="{4279B187-A0B8-4320-AA07-C320B978A923}"/>
              </a:ext>
            </a:extLst>
          </p:cNvPr>
          <p:cNvGraphicFramePr>
            <a:graphicFrameLocks noGrp="1"/>
          </p:cNvGraphicFramePr>
          <p:nvPr>
            <p:extLst>
              <p:ext uri="{D42A27DB-BD31-4B8C-83A1-F6EECF244321}">
                <p14:modId xmlns:p14="http://schemas.microsoft.com/office/powerpoint/2010/main" val="1555859303"/>
              </p:ext>
            </p:extLst>
          </p:nvPr>
        </p:nvGraphicFramePr>
        <p:xfrm>
          <a:off x="1141412" y="3286125"/>
          <a:ext cx="9906001" cy="2367084"/>
        </p:xfrm>
        <a:graphic>
          <a:graphicData uri="http://schemas.openxmlformats.org/drawingml/2006/table">
            <a:tbl>
              <a:tblPr firstRow="1" firstCol="1" bandRow="1"/>
              <a:tblGrid>
                <a:gridCol w="2915143">
                  <a:extLst>
                    <a:ext uri="{9D8B030D-6E8A-4147-A177-3AD203B41FA5}">
                      <a16:colId xmlns:a16="http://schemas.microsoft.com/office/drawing/2014/main" val="1007650217"/>
                    </a:ext>
                  </a:extLst>
                </a:gridCol>
                <a:gridCol w="776762">
                  <a:extLst>
                    <a:ext uri="{9D8B030D-6E8A-4147-A177-3AD203B41FA5}">
                      <a16:colId xmlns:a16="http://schemas.microsoft.com/office/drawing/2014/main" val="104218069"/>
                    </a:ext>
                  </a:extLst>
                </a:gridCol>
                <a:gridCol w="776762">
                  <a:extLst>
                    <a:ext uri="{9D8B030D-6E8A-4147-A177-3AD203B41FA5}">
                      <a16:colId xmlns:a16="http://schemas.microsoft.com/office/drawing/2014/main" val="509005340"/>
                    </a:ext>
                  </a:extLst>
                </a:gridCol>
                <a:gridCol w="776762">
                  <a:extLst>
                    <a:ext uri="{9D8B030D-6E8A-4147-A177-3AD203B41FA5}">
                      <a16:colId xmlns:a16="http://schemas.microsoft.com/office/drawing/2014/main" val="2707321385"/>
                    </a:ext>
                  </a:extLst>
                </a:gridCol>
                <a:gridCol w="776762">
                  <a:extLst>
                    <a:ext uri="{9D8B030D-6E8A-4147-A177-3AD203B41FA5}">
                      <a16:colId xmlns:a16="http://schemas.microsoft.com/office/drawing/2014/main" val="1537609415"/>
                    </a:ext>
                  </a:extLst>
                </a:gridCol>
                <a:gridCol w="776762">
                  <a:extLst>
                    <a:ext uri="{9D8B030D-6E8A-4147-A177-3AD203B41FA5}">
                      <a16:colId xmlns:a16="http://schemas.microsoft.com/office/drawing/2014/main" val="699590383"/>
                    </a:ext>
                  </a:extLst>
                </a:gridCol>
                <a:gridCol w="776762">
                  <a:extLst>
                    <a:ext uri="{9D8B030D-6E8A-4147-A177-3AD203B41FA5}">
                      <a16:colId xmlns:a16="http://schemas.microsoft.com/office/drawing/2014/main" val="2930343961"/>
                    </a:ext>
                  </a:extLst>
                </a:gridCol>
                <a:gridCol w="776762">
                  <a:extLst>
                    <a:ext uri="{9D8B030D-6E8A-4147-A177-3AD203B41FA5}">
                      <a16:colId xmlns:a16="http://schemas.microsoft.com/office/drawing/2014/main" val="3770851523"/>
                    </a:ext>
                  </a:extLst>
                </a:gridCol>
                <a:gridCol w="776762">
                  <a:extLst>
                    <a:ext uri="{9D8B030D-6E8A-4147-A177-3AD203B41FA5}">
                      <a16:colId xmlns:a16="http://schemas.microsoft.com/office/drawing/2014/main" val="1251513639"/>
                    </a:ext>
                  </a:extLst>
                </a:gridCol>
                <a:gridCol w="776762">
                  <a:extLst>
                    <a:ext uri="{9D8B030D-6E8A-4147-A177-3AD203B41FA5}">
                      <a16:colId xmlns:a16="http://schemas.microsoft.com/office/drawing/2014/main" val="384116241"/>
                    </a:ext>
                  </a:extLst>
                </a:gridCol>
              </a:tblGrid>
              <a:tr h="430884">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Temperatura [</a:t>
                      </a:r>
                      <a:r>
                        <a:rPr lang="pl-PL" sz="1400" b="1" baseline="3000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o</a:t>
                      </a:r>
                      <a:r>
                        <a:rPr lang="pl-PL" sz="1400" b="1"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a:t>
                      </a: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8</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12</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16</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24</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26</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28</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5394180"/>
                  </a:ext>
                </a:extLst>
              </a:tr>
              <a:tr h="462812">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Współczynnik K</a:t>
                      </a:r>
                      <a:r>
                        <a:rPr lang="pl-PL" sz="1400" b="1" baseline="-25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a:t>
                      </a: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dla uzwojeń silnika</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0,63</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0,67</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0,7</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0,77</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0,87</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1,13</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1,21</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1,30</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517589"/>
                  </a:ext>
                </a:extLst>
              </a:tr>
              <a:tr h="483078">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Izolacja papierowa kabla</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0,21</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0,30</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0,37</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0,42</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0,61</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1,57</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2,07</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2,51</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5645390"/>
                  </a:ext>
                </a:extLst>
              </a:tr>
              <a:tr h="495155">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Izolacja gumowa kabla</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0,47</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0,57</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0,62</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0,68</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0,83</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1,18</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1,26</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1,38</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246169"/>
                  </a:ext>
                </a:extLst>
              </a:tr>
              <a:tr h="495155">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Izolacja </a:t>
                      </a:r>
                      <a:r>
                        <a:rPr lang="pl-PL" sz="1400" b="1"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polwinitowa</a:t>
                      </a: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kabla</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0,11</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0,19</a:t>
                      </a:r>
                      <a:endParaRPr lang="pl-PL" sz="1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0,25</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0,33</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0,625</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1,85</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2,38</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4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3,125</a:t>
                      </a:r>
                      <a:endParaRPr lang="pl-PL"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964557"/>
                  </a:ext>
                </a:extLst>
              </a:tr>
            </a:tbl>
          </a:graphicData>
        </a:graphic>
      </p:graphicFrame>
      <p:sp>
        <p:nvSpPr>
          <p:cNvPr id="8" name="Tytuł 1">
            <a:extLst>
              <a:ext uri="{FF2B5EF4-FFF2-40B4-BE49-F238E27FC236}">
                <a16:creationId xmlns:a16="http://schemas.microsoft.com/office/drawing/2014/main" id="{2E89A9C1-8B79-414F-BD76-C6621EB8853F}"/>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9"/>
            </a:pPr>
            <a:r>
              <a:rPr lang="pl-PL" sz="2800" dirty="0">
                <a:solidFill>
                  <a:srgbClr val="002060"/>
                </a:solidFill>
              </a:rPr>
              <a:t>Wykonywanie Pomiarów.</a:t>
            </a:r>
            <a:br>
              <a:rPr lang="pl-PL" dirty="0">
                <a:solidFill>
                  <a:srgbClr val="002060"/>
                </a:solidFill>
              </a:rPr>
            </a:br>
            <a:r>
              <a:rPr lang="pl-PL" sz="2200" dirty="0">
                <a:solidFill>
                  <a:srgbClr val="002060"/>
                </a:solidFill>
              </a:rPr>
              <a:t>pomiar rezystancji izolacji. </a:t>
            </a:r>
          </a:p>
        </p:txBody>
      </p:sp>
    </p:spTree>
    <p:extLst>
      <p:ext uri="{BB962C8B-B14F-4D97-AF65-F5344CB8AC3E}">
        <p14:creationId xmlns:p14="http://schemas.microsoft.com/office/powerpoint/2010/main" val="3559073668"/>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09E08D2-519C-458D-A5A3-EEF8F2E3D3C0}"/>
              </a:ext>
            </a:extLst>
          </p:cNvPr>
          <p:cNvSpPr>
            <a:spLocks noGrp="1"/>
          </p:cNvSpPr>
          <p:nvPr>
            <p:ph idx="1"/>
          </p:nvPr>
        </p:nvSpPr>
        <p:spPr>
          <a:xfrm>
            <a:off x="1141412" y="2249487"/>
            <a:ext cx="9905999" cy="1093788"/>
          </a:xfrm>
        </p:spPr>
        <p:txBody>
          <a:bodyPr/>
          <a:lstStyle/>
          <a:p>
            <a:pPr marL="0" indent="0">
              <a:buNone/>
            </a:pPr>
            <a:r>
              <a:rPr lang="pl-PL" dirty="0">
                <a:solidFill>
                  <a:schemeClr val="bg1"/>
                </a:solidFill>
              </a:rPr>
              <a:t>Tabela 7. Aktualnie wymagane wartości napięć probierczych i minimalnych wartości rezystancji izolacji wg. PN-HD 60364-6.</a:t>
            </a:r>
          </a:p>
          <a:p>
            <a:pPr marL="0" indent="0">
              <a:buNone/>
            </a:pPr>
            <a:endParaRPr lang="pl-PL" dirty="0">
              <a:solidFill>
                <a:schemeClr val="bg1"/>
              </a:solidFill>
            </a:endParaRPr>
          </a:p>
        </p:txBody>
      </p:sp>
      <p:graphicFrame>
        <p:nvGraphicFramePr>
          <p:cNvPr id="4" name="Tabela 3">
            <a:extLst>
              <a:ext uri="{FF2B5EF4-FFF2-40B4-BE49-F238E27FC236}">
                <a16:creationId xmlns:a16="http://schemas.microsoft.com/office/drawing/2014/main" id="{B5FF7922-E5D1-47E7-B92A-7E576ACA8F71}"/>
              </a:ext>
            </a:extLst>
          </p:cNvPr>
          <p:cNvGraphicFramePr>
            <a:graphicFrameLocks noGrp="1"/>
          </p:cNvGraphicFramePr>
          <p:nvPr>
            <p:extLst>
              <p:ext uri="{D42A27DB-BD31-4B8C-83A1-F6EECF244321}">
                <p14:modId xmlns:p14="http://schemas.microsoft.com/office/powerpoint/2010/main" val="4262599205"/>
              </p:ext>
            </p:extLst>
          </p:nvPr>
        </p:nvGraphicFramePr>
        <p:xfrm>
          <a:off x="1141412" y="3343275"/>
          <a:ext cx="9609775" cy="2651731"/>
        </p:xfrm>
        <a:graphic>
          <a:graphicData uri="http://schemas.openxmlformats.org/drawingml/2006/table">
            <a:tbl>
              <a:tblPr firstRow="1" firstCol="1" bandRow="1"/>
              <a:tblGrid>
                <a:gridCol w="3202551">
                  <a:extLst>
                    <a:ext uri="{9D8B030D-6E8A-4147-A177-3AD203B41FA5}">
                      <a16:colId xmlns:a16="http://schemas.microsoft.com/office/drawing/2014/main" val="1706565796"/>
                    </a:ext>
                  </a:extLst>
                </a:gridCol>
                <a:gridCol w="3203612">
                  <a:extLst>
                    <a:ext uri="{9D8B030D-6E8A-4147-A177-3AD203B41FA5}">
                      <a16:colId xmlns:a16="http://schemas.microsoft.com/office/drawing/2014/main" val="2590617513"/>
                    </a:ext>
                  </a:extLst>
                </a:gridCol>
                <a:gridCol w="3203612">
                  <a:extLst>
                    <a:ext uri="{9D8B030D-6E8A-4147-A177-3AD203B41FA5}">
                      <a16:colId xmlns:a16="http://schemas.microsoft.com/office/drawing/2014/main" val="1272592318"/>
                    </a:ext>
                  </a:extLst>
                </a:gridCol>
              </a:tblGrid>
              <a:tr h="1075291">
                <a:tc>
                  <a:txBody>
                    <a:bodyPr/>
                    <a:lstStyle/>
                    <a:p>
                      <a:pPr algn="ctr">
                        <a:lnSpc>
                          <a:spcPct val="107000"/>
                        </a:lnSpc>
                        <a:spcAft>
                          <a:spcPts val="0"/>
                        </a:spcAft>
                      </a:pPr>
                      <a:r>
                        <a:rPr lang="pl-PL" sz="20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Napięcie znamionowe badanego obwodu [V]</a:t>
                      </a:r>
                      <a:endParaRPr lang="pl-PL"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93" marR="771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2000" b="1"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Napiecie</a:t>
                      </a:r>
                      <a:r>
                        <a:rPr lang="pl-PL" sz="20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probiercze prądu stałego [V]</a:t>
                      </a:r>
                      <a:endParaRPr lang="pl-PL"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93" marR="771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20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Minimalna wartość rezystancji izolacji [M</a:t>
                      </a:r>
                      <a:r>
                        <a:rPr lang="pl-PL" sz="20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Ω</a:t>
                      </a:r>
                      <a:r>
                        <a:rPr lang="pl-PL" sz="20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pl-PL"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93" marR="771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6440709"/>
                  </a:ext>
                </a:extLst>
              </a:tr>
              <a:tr h="525480">
                <a:tc>
                  <a:txBody>
                    <a:bodyPr/>
                    <a:lstStyle/>
                    <a:p>
                      <a:pPr algn="ctr">
                        <a:lnSpc>
                          <a:spcPct val="107000"/>
                        </a:lnSpc>
                        <a:spcAft>
                          <a:spcPts val="0"/>
                        </a:spcAft>
                      </a:pPr>
                      <a:r>
                        <a:rPr lang="pl-PL" sz="20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 50 SELV i PELV</a:t>
                      </a:r>
                      <a:endParaRPr lang="pl-PL"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93" marR="771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20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250</a:t>
                      </a:r>
                      <a:endParaRPr lang="pl-PL"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93" marR="771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20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t>
                      </a:r>
                      <a:r>
                        <a:rPr lang="pl-PL" sz="20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0,5</a:t>
                      </a:r>
                      <a:endParaRPr lang="pl-PL"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93" marR="771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3653939"/>
                  </a:ext>
                </a:extLst>
              </a:tr>
              <a:tr h="525480">
                <a:tc>
                  <a:txBody>
                    <a:bodyPr/>
                    <a:lstStyle/>
                    <a:p>
                      <a:pPr marL="228600" algn="ctr">
                        <a:lnSpc>
                          <a:spcPct val="107000"/>
                        </a:lnSpc>
                        <a:spcAft>
                          <a:spcPts val="0"/>
                        </a:spcAft>
                      </a:pPr>
                      <a:r>
                        <a:rPr lang="pl-PL" sz="20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50 &lt; U </a:t>
                      </a:r>
                      <a:r>
                        <a:rPr lang="pl-PL" sz="20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500</a:t>
                      </a:r>
                      <a:endParaRPr lang="pl-PL" sz="20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93" marR="771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20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500</a:t>
                      </a:r>
                      <a:endParaRPr lang="pl-PL" sz="20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93" marR="771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20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1</a:t>
                      </a:r>
                      <a:endParaRPr lang="pl-PL"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93" marR="771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6926427"/>
                  </a:ext>
                </a:extLst>
              </a:tr>
              <a:tr h="525480">
                <a:tc>
                  <a:txBody>
                    <a:bodyPr/>
                    <a:lstStyle/>
                    <a:p>
                      <a:pPr marL="228600" algn="ctr">
                        <a:lnSpc>
                          <a:spcPct val="107000"/>
                        </a:lnSpc>
                        <a:spcAft>
                          <a:spcPts val="0"/>
                        </a:spcAft>
                      </a:pPr>
                      <a:r>
                        <a:rPr lang="pl-PL" sz="20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&gt; 500</a:t>
                      </a:r>
                      <a:endParaRPr lang="pl-PL" sz="20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93" marR="771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20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1000</a:t>
                      </a:r>
                      <a:endParaRPr lang="pl-PL" sz="20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93" marR="771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20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1</a:t>
                      </a:r>
                      <a:endParaRPr lang="pl-PL"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93" marR="7719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2855205"/>
                  </a:ext>
                </a:extLst>
              </a:tr>
            </a:tbl>
          </a:graphicData>
        </a:graphic>
      </p:graphicFrame>
      <p:sp>
        <p:nvSpPr>
          <p:cNvPr id="7" name="Tytuł 1">
            <a:extLst>
              <a:ext uri="{FF2B5EF4-FFF2-40B4-BE49-F238E27FC236}">
                <a16:creationId xmlns:a16="http://schemas.microsoft.com/office/drawing/2014/main" id="{FDDD4541-5FC7-43F3-A8A7-7A021649ED0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9"/>
            </a:pPr>
            <a:r>
              <a:rPr lang="pl-PL" sz="2800" dirty="0">
                <a:solidFill>
                  <a:srgbClr val="002060"/>
                </a:solidFill>
              </a:rPr>
              <a:t>Wykonywanie Pomiarów.</a:t>
            </a:r>
            <a:br>
              <a:rPr lang="pl-PL" dirty="0">
                <a:solidFill>
                  <a:srgbClr val="002060"/>
                </a:solidFill>
              </a:rPr>
            </a:br>
            <a:r>
              <a:rPr lang="pl-PL" sz="2200" dirty="0">
                <a:solidFill>
                  <a:srgbClr val="002060"/>
                </a:solidFill>
              </a:rPr>
              <a:t>pomiar rezystancji izolacji. </a:t>
            </a:r>
          </a:p>
        </p:txBody>
      </p:sp>
    </p:spTree>
    <p:extLst>
      <p:ext uri="{BB962C8B-B14F-4D97-AF65-F5344CB8AC3E}">
        <p14:creationId xmlns:p14="http://schemas.microsoft.com/office/powerpoint/2010/main" val="3836705939"/>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2DB79AD-BAD1-47A7-BE77-3E7FC9294A45}"/>
              </a:ext>
            </a:extLst>
          </p:cNvPr>
          <p:cNvSpPr>
            <a:spLocks noGrp="1"/>
          </p:cNvSpPr>
          <p:nvPr>
            <p:ph idx="1"/>
          </p:nvPr>
        </p:nvSpPr>
        <p:spPr>
          <a:xfrm>
            <a:off x="1141412" y="2249487"/>
            <a:ext cx="9905999" cy="3541714"/>
          </a:xfrm>
        </p:spPr>
        <p:txBody>
          <a:bodyPr>
            <a:normAutofit lnSpcReduction="10000"/>
          </a:bodyPr>
          <a:lstStyle/>
          <a:p>
            <a:pPr marL="0" indent="0">
              <a:buNone/>
            </a:pPr>
            <a:r>
              <a:rPr lang="pl-PL" b="1" dirty="0">
                <a:solidFill>
                  <a:schemeClr val="bg1"/>
                </a:solidFill>
              </a:rPr>
              <a:t>Pomiar rezystancji izolacji obwodów oświetleniowych.</a:t>
            </a:r>
          </a:p>
          <a:p>
            <a:pPr marL="0" indent="0">
              <a:buNone/>
            </a:pPr>
            <a:r>
              <a:rPr lang="pl-PL" dirty="0">
                <a:solidFill>
                  <a:schemeClr val="bg1"/>
                </a:solidFill>
              </a:rPr>
              <a:t>Instalację oświetleniową należy odpowiednio przygotować do pomiaru rezystancji izolacji. Przygotowanie badanych obwodów oświetleniowych do pomiaru polega na złączeniu wszystkich wyłączników oświetleniowych i wyłączeniu zabezpieczenia obwodu, aby pomiar obejmował całą instalację łącznie z częścią sufitową obwodu oświetleniowego. W układzie sieciowym TN-S jeżeli zabezpieczenie występuje tylko w przewodzie fazowym, należy wykonać przerwę również w przewodzie neutralnym N.</a:t>
            </a:r>
          </a:p>
        </p:txBody>
      </p:sp>
      <p:sp>
        <p:nvSpPr>
          <p:cNvPr id="6" name="Tytuł 1">
            <a:extLst>
              <a:ext uri="{FF2B5EF4-FFF2-40B4-BE49-F238E27FC236}">
                <a16:creationId xmlns:a16="http://schemas.microsoft.com/office/drawing/2014/main" id="{8825132C-5743-4639-BF98-8CDC83CF8649}"/>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9"/>
            </a:pPr>
            <a:r>
              <a:rPr lang="pl-PL" sz="2800" dirty="0">
                <a:solidFill>
                  <a:srgbClr val="002060"/>
                </a:solidFill>
              </a:rPr>
              <a:t>Wykonywanie Pomiarów.</a:t>
            </a:r>
            <a:br>
              <a:rPr lang="pl-PL" dirty="0">
                <a:solidFill>
                  <a:srgbClr val="002060"/>
                </a:solidFill>
              </a:rPr>
            </a:br>
            <a:r>
              <a:rPr lang="pl-PL" sz="2200" dirty="0">
                <a:solidFill>
                  <a:srgbClr val="002060"/>
                </a:solidFill>
              </a:rPr>
              <a:t>pomiar rezystancji izolacji. </a:t>
            </a:r>
          </a:p>
        </p:txBody>
      </p:sp>
    </p:spTree>
    <p:extLst>
      <p:ext uri="{BB962C8B-B14F-4D97-AF65-F5344CB8AC3E}">
        <p14:creationId xmlns:p14="http://schemas.microsoft.com/office/powerpoint/2010/main" val="1668884482"/>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DFD8FE4-87DA-40CC-BA83-92B9692E833A}"/>
              </a:ext>
            </a:extLst>
          </p:cNvPr>
          <p:cNvSpPr>
            <a:spLocks noGrp="1"/>
          </p:cNvSpPr>
          <p:nvPr>
            <p:ph idx="1"/>
          </p:nvPr>
        </p:nvSpPr>
        <p:spPr>
          <a:xfrm>
            <a:off x="1141412" y="2249486"/>
            <a:ext cx="9905999" cy="4235289"/>
          </a:xfrm>
        </p:spPr>
        <p:txBody>
          <a:bodyPr>
            <a:normAutofit/>
          </a:bodyPr>
          <a:lstStyle/>
          <a:p>
            <a:pPr marL="0" indent="0">
              <a:buNone/>
            </a:pPr>
            <a:r>
              <a:rPr lang="pl-PL" dirty="0">
                <a:solidFill>
                  <a:schemeClr val="bg1"/>
                </a:solidFill>
              </a:rPr>
              <a:t>W układzie sieciowym TN-C należy wykonać przerwę w przewodzie ochronno-neutralnym PEN, aby przerwać połączenie obwodu przez źródła światła z ziemią. 32 Taki sposób wykonania pomiaru rezystancji izolacji powoduje sprawdzenie całej instalacji oświetleniowej łącznie z jej częścią sufitową.</a:t>
            </a:r>
          </a:p>
          <a:p>
            <a:endParaRPr lang="pl-PL" dirty="0">
              <a:solidFill>
                <a:schemeClr val="bg1"/>
              </a:solidFill>
            </a:endParaRPr>
          </a:p>
        </p:txBody>
      </p:sp>
      <p:sp>
        <p:nvSpPr>
          <p:cNvPr id="6" name="Tytuł 1">
            <a:extLst>
              <a:ext uri="{FF2B5EF4-FFF2-40B4-BE49-F238E27FC236}">
                <a16:creationId xmlns:a16="http://schemas.microsoft.com/office/drawing/2014/main" id="{32D2F5D8-A597-4944-A694-25C4506C9CB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9"/>
            </a:pPr>
            <a:r>
              <a:rPr lang="pl-PL" sz="2800" dirty="0">
                <a:solidFill>
                  <a:srgbClr val="002060"/>
                </a:solidFill>
              </a:rPr>
              <a:t>Wykonywanie Pomiarów.</a:t>
            </a:r>
            <a:br>
              <a:rPr lang="pl-PL" dirty="0">
                <a:solidFill>
                  <a:srgbClr val="002060"/>
                </a:solidFill>
              </a:rPr>
            </a:br>
            <a:r>
              <a:rPr lang="pl-PL" sz="2200" dirty="0">
                <a:solidFill>
                  <a:srgbClr val="002060"/>
                </a:solidFill>
              </a:rPr>
              <a:t>pomiar rezystancji izolacji. </a:t>
            </a:r>
          </a:p>
        </p:txBody>
      </p:sp>
    </p:spTree>
    <p:extLst>
      <p:ext uri="{BB962C8B-B14F-4D97-AF65-F5344CB8AC3E}">
        <p14:creationId xmlns:p14="http://schemas.microsoft.com/office/powerpoint/2010/main" val="671890428"/>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C2E05CD-E74D-4BCF-A7C4-553CB2FBE4C3}"/>
              </a:ext>
            </a:extLst>
          </p:cNvPr>
          <p:cNvSpPr>
            <a:spLocks noGrp="1"/>
          </p:cNvSpPr>
          <p:nvPr>
            <p:ph idx="1"/>
          </p:nvPr>
        </p:nvSpPr>
        <p:spPr/>
        <p:txBody>
          <a:bodyPr/>
          <a:lstStyle/>
          <a:p>
            <a:pPr marL="0" lvl="0" indent="0">
              <a:buNone/>
            </a:pPr>
            <a:r>
              <a:rPr lang="pl-PL" dirty="0">
                <a:solidFill>
                  <a:prstClr val="black"/>
                </a:solidFill>
              </a:rPr>
              <a:t>Do wykonywania pomiarów rezystancji izolacji stosuje się megaomomierze:</a:t>
            </a:r>
          </a:p>
          <a:p>
            <a:pPr lvl="0">
              <a:buSzPct val="100000"/>
            </a:pPr>
            <a:r>
              <a:rPr lang="pl-PL" dirty="0">
                <a:solidFill>
                  <a:prstClr val="black"/>
                </a:solidFill>
              </a:rPr>
              <a:t>Induktorowe – starsza konstrukcja w której jako źródło napięcia wykorzystano prądnicę prądu stałego. </a:t>
            </a:r>
          </a:p>
          <a:p>
            <a:pPr lvl="0">
              <a:buSzPct val="100000"/>
            </a:pPr>
            <a:r>
              <a:rPr lang="pl-PL" dirty="0">
                <a:solidFill>
                  <a:prstClr val="black"/>
                </a:solidFill>
              </a:rPr>
              <a:t>Elektroniczne mierniki rezystancji izolacji – napięcie pomiarowe generowane przez miernik z wykorzystaniem baterii lub akumulatora jako źródła napięcia.</a:t>
            </a:r>
          </a:p>
          <a:p>
            <a:endParaRPr lang="pl-PL" dirty="0"/>
          </a:p>
        </p:txBody>
      </p:sp>
      <p:sp>
        <p:nvSpPr>
          <p:cNvPr id="7" name="Tytuł 1">
            <a:extLst>
              <a:ext uri="{FF2B5EF4-FFF2-40B4-BE49-F238E27FC236}">
                <a16:creationId xmlns:a16="http://schemas.microsoft.com/office/drawing/2014/main" id="{39593935-CFCC-48A5-92D4-323FC950DAA8}"/>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9"/>
            </a:pPr>
            <a:r>
              <a:rPr lang="pl-PL" sz="2800" dirty="0">
                <a:solidFill>
                  <a:srgbClr val="002060"/>
                </a:solidFill>
              </a:rPr>
              <a:t>Wykonywanie Pomiarów.</a:t>
            </a:r>
            <a:br>
              <a:rPr lang="pl-PL" dirty="0">
                <a:solidFill>
                  <a:srgbClr val="002060"/>
                </a:solidFill>
              </a:rPr>
            </a:br>
            <a:r>
              <a:rPr lang="pl-PL" sz="2200" dirty="0">
                <a:solidFill>
                  <a:srgbClr val="002060"/>
                </a:solidFill>
              </a:rPr>
              <a:t>pomiar rezystancji izolacji. </a:t>
            </a:r>
          </a:p>
        </p:txBody>
      </p:sp>
    </p:spTree>
    <p:extLst>
      <p:ext uri="{BB962C8B-B14F-4D97-AF65-F5344CB8AC3E}">
        <p14:creationId xmlns:p14="http://schemas.microsoft.com/office/powerpoint/2010/main" val="2423176055"/>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a:extLst>
              <a:ext uri="{FF2B5EF4-FFF2-40B4-BE49-F238E27FC236}">
                <a16:creationId xmlns:a16="http://schemas.microsoft.com/office/drawing/2014/main" id="{9F4FE4C9-01CE-4E5F-8ECD-C0F9D36FB2A2}"/>
              </a:ext>
            </a:extLst>
          </p:cNvPr>
          <p:cNvPicPr>
            <a:picLocks noGrp="1" noChangeAspect="1"/>
          </p:cNvPicPr>
          <p:nvPr>
            <p:ph idx="1"/>
          </p:nvPr>
        </p:nvPicPr>
        <p:blipFill>
          <a:blip r:embed="rId2"/>
          <a:stretch>
            <a:fillRect/>
          </a:stretch>
        </p:blipFill>
        <p:spPr>
          <a:xfrm>
            <a:off x="4431633" y="2535238"/>
            <a:ext cx="6615780" cy="3541712"/>
          </a:xfrm>
          <a:prstGeom prst="rect">
            <a:avLst/>
          </a:prstGeom>
        </p:spPr>
      </p:pic>
      <p:sp>
        <p:nvSpPr>
          <p:cNvPr id="6" name="Symbol zastępczy zawartości 2">
            <a:extLst>
              <a:ext uri="{FF2B5EF4-FFF2-40B4-BE49-F238E27FC236}">
                <a16:creationId xmlns:a16="http://schemas.microsoft.com/office/drawing/2014/main" id="{755107B7-9AFE-4C9C-BFC2-AC2C8D114C78}"/>
              </a:ext>
            </a:extLst>
          </p:cNvPr>
          <p:cNvSpPr txBox="1">
            <a:spLocks/>
          </p:cNvSpPr>
          <p:nvPr/>
        </p:nvSpPr>
        <p:spPr>
          <a:xfrm>
            <a:off x="829595" y="3429000"/>
            <a:ext cx="3602038" cy="13985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pl-PL" dirty="0">
                <a:solidFill>
                  <a:prstClr val="black"/>
                </a:solidFill>
              </a:rPr>
              <a:t>Pomiar rezystancji izolacji kabla 5 żyłowego (obwodu).</a:t>
            </a:r>
          </a:p>
          <a:p>
            <a:endParaRPr lang="pl-PL" dirty="0"/>
          </a:p>
        </p:txBody>
      </p:sp>
      <p:sp>
        <p:nvSpPr>
          <p:cNvPr id="8" name="Tytuł 1">
            <a:extLst>
              <a:ext uri="{FF2B5EF4-FFF2-40B4-BE49-F238E27FC236}">
                <a16:creationId xmlns:a16="http://schemas.microsoft.com/office/drawing/2014/main" id="{D4502A49-9655-49B6-8CEB-6C3CCEB49B93}"/>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19"/>
            </a:pPr>
            <a:r>
              <a:rPr lang="pl-PL" sz="2800" dirty="0">
                <a:solidFill>
                  <a:srgbClr val="002060"/>
                </a:solidFill>
              </a:rPr>
              <a:t>Wykonywanie Pomiarów.</a:t>
            </a:r>
            <a:br>
              <a:rPr lang="pl-PL" dirty="0">
                <a:solidFill>
                  <a:srgbClr val="002060"/>
                </a:solidFill>
              </a:rPr>
            </a:br>
            <a:r>
              <a:rPr lang="pl-PL" sz="2200" dirty="0">
                <a:solidFill>
                  <a:srgbClr val="002060"/>
                </a:solidFill>
              </a:rPr>
              <a:t>pomiar rezystancji izolacji. </a:t>
            </a:r>
          </a:p>
        </p:txBody>
      </p:sp>
    </p:spTree>
    <p:extLst>
      <p:ext uri="{BB962C8B-B14F-4D97-AF65-F5344CB8AC3E}">
        <p14:creationId xmlns:p14="http://schemas.microsoft.com/office/powerpoint/2010/main" val="1883470246"/>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2A3FB40C-E2C7-41EA-82A3-792F87F9CD37}"/>
              </a:ext>
            </a:extLst>
          </p:cNvPr>
          <p:cNvSpPr txBox="1">
            <a:spLocks/>
          </p:cNvSpPr>
          <p:nvPr/>
        </p:nvSpPr>
        <p:spPr>
          <a:xfrm>
            <a:off x="1270505" y="2690018"/>
            <a:ext cx="9906000" cy="14779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742950" indent="-560388" algn="ctr">
              <a:buFont typeface="+mj-lt"/>
              <a:buAutoNum type="arabicPeriod" startAt="20"/>
            </a:pPr>
            <a:r>
              <a:rPr lang="pl-PL" b="1" dirty="0">
                <a:solidFill>
                  <a:srgbClr val="002060"/>
                </a:solidFill>
              </a:rPr>
              <a:t>Wykonywanie Pomiarów</a:t>
            </a:r>
            <a:br>
              <a:rPr lang="pl-PL" b="1" dirty="0">
                <a:solidFill>
                  <a:srgbClr val="002060"/>
                </a:solidFill>
              </a:rPr>
            </a:br>
            <a:r>
              <a:rPr lang="pl-PL" sz="2800" b="1" dirty="0">
                <a:solidFill>
                  <a:srgbClr val="002060"/>
                </a:solidFill>
              </a:rPr>
              <a:t>pomiar impedancji pętli zwarcia w sieci TN. </a:t>
            </a:r>
          </a:p>
        </p:txBody>
      </p:sp>
    </p:spTree>
    <p:extLst>
      <p:ext uri="{BB962C8B-B14F-4D97-AF65-F5344CB8AC3E}">
        <p14:creationId xmlns:p14="http://schemas.microsoft.com/office/powerpoint/2010/main" val="428722594"/>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2A1E99B-3C02-4FBA-80BC-BAF5BAD166E1}"/>
              </a:ext>
            </a:extLst>
          </p:cNvPr>
          <p:cNvSpPr>
            <a:spLocks noGrp="1"/>
          </p:cNvSpPr>
          <p:nvPr>
            <p:ph idx="1"/>
          </p:nvPr>
        </p:nvSpPr>
        <p:spPr>
          <a:xfrm>
            <a:off x="1141412" y="2249486"/>
            <a:ext cx="9905999" cy="4113991"/>
          </a:xfrm>
        </p:spPr>
        <p:txBody>
          <a:bodyPr>
            <a:normAutofit/>
          </a:bodyPr>
          <a:lstStyle/>
          <a:p>
            <a:pPr marL="0" indent="0">
              <a:buNone/>
            </a:pPr>
            <a:r>
              <a:rPr lang="pl-PL" dirty="0">
                <a:solidFill>
                  <a:schemeClr val="bg1"/>
                </a:solidFill>
              </a:rPr>
              <a:t>Pomiar impedancji pętli zwarcia wykonuje się w celu sprawdzenia ochrony przy uszkodzeniu w postaci samoczynnego wyłączenia zasilania. Jedną z najczęściej stosowanych układów sieciowych jest układ sieci TN w którym pomiar impedancji pętli zwarcia pełni kluczową rolę.</a:t>
            </a:r>
            <a:br>
              <a:rPr lang="pl-PL" dirty="0">
                <a:solidFill>
                  <a:schemeClr val="bg1"/>
                </a:solidFill>
              </a:rPr>
            </a:br>
            <a:r>
              <a:rPr lang="pl-PL" dirty="0">
                <a:solidFill>
                  <a:schemeClr val="bg1"/>
                </a:solidFill>
              </a:rPr>
              <a:t>Wykonuje się go najczęściej metodą techniczną, wywołując tzw. sztuczne zwarcie. Urządzenie mierzy wówczas napięcie bez obciążenia i podczas krótkotrwałego obciążenia rezystorem zwarciowym. Impedancję pętli zwarcia wylicza się na podstawie różnicy spadków napięć, a właściwie robią to współczesne mierniki elektroniczne.</a:t>
            </a:r>
          </a:p>
        </p:txBody>
      </p:sp>
      <p:sp>
        <p:nvSpPr>
          <p:cNvPr id="4" name="Tytuł 1">
            <a:extLst>
              <a:ext uri="{FF2B5EF4-FFF2-40B4-BE49-F238E27FC236}">
                <a16:creationId xmlns:a16="http://schemas.microsoft.com/office/drawing/2014/main" id="{D391C152-FD91-477C-B1AE-34285E162A77}"/>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2433416834"/>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2DD6D53C-3E62-40DD-B134-3C820B2DD1DB}"/>
              </a:ext>
            </a:extLst>
          </p:cNvPr>
          <p:cNvSpPr>
            <a:spLocks noGrp="1"/>
          </p:cNvSpPr>
          <p:nvPr>
            <p:ph idx="1"/>
          </p:nvPr>
        </p:nvSpPr>
        <p:spPr>
          <a:xfrm>
            <a:off x="1141412" y="2276475"/>
            <a:ext cx="9905999" cy="3419476"/>
          </a:xfrm>
        </p:spPr>
        <p:txBody>
          <a:bodyPr>
            <a:normAutofit/>
          </a:bodyPr>
          <a:lstStyle/>
          <a:p>
            <a:pPr marL="0" indent="0">
              <a:buNone/>
            </a:pPr>
            <a:r>
              <a:rPr lang="pl-PL" dirty="0">
                <a:solidFill>
                  <a:schemeClr val="bg1"/>
                </a:solidFill>
              </a:rPr>
              <a:t>Pierwsze modele elektronicznych mierników impedancji pętli zwarcia w celach pomiarowych generowała stosunkowo duży prąd zwarciowy, w celu uzyskania odpowiedniej dokładności wyniku pomiaru. Problem pojawił się kiedy instalacje elektryczne zaczęto wyposażać w wyłączniki różnicowoprądowe. W takiej sytuacji wykonanie pomiaru impedancji pętli zwarcia wymagało na czas pomiaru założenia mostków na wyłącznikach różnicowoprądowych, gdyż pomiar powodował zadziałanie wyłączników różnicowoprądowych. </a:t>
            </a:r>
          </a:p>
        </p:txBody>
      </p:sp>
      <p:sp>
        <p:nvSpPr>
          <p:cNvPr id="6" name="Tytuł 1">
            <a:extLst>
              <a:ext uri="{FF2B5EF4-FFF2-40B4-BE49-F238E27FC236}">
                <a16:creationId xmlns:a16="http://schemas.microsoft.com/office/drawing/2014/main" id="{F98E2564-F1A3-476F-A39F-A5BB06F24D04}"/>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2708614745"/>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A7EA4DEB-9975-44C5-914A-07B2FC3E5828}"/>
                  </a:ext>
                </a:extLst>
              </p:cNvPr>
              <p:cNvSpPr>
                <a:spLocks noGrp="1"/>
              </p:cNvSpPr>
              <p:nvPr>
                <p:ph idx="1"/>
              </p:nvPr>
            </p:nvSpPr>
            <p:spPr/>
            <p:txBody>
              <a:bodyPr/>
              <a:lstStyle/>
              <a:p>
                <a:pPr marL="0" lvl="0" indent="0">
                  <a:buNone/>
                </a:pPr>
                <a:r>
                  <a:rPr lang="pl-PL" dirty="0">
                    <a:solidFill>
                      <a:prstClr val="black"/>
                    </a:solidFill>
                  </a:rPr>
                  <a:t>Nowoczesne technologie umożliwiają dzisiaj pomiar impedancji pętli zwarcia z wymaganą dokładnością. Zastosowanie metod pomiarowych prądem nie większym niż 15 </a:t>
                </a:r>
                <a:r>
                  <a:rPr lang="pl-PL" dirty="0" err="1">
                    <a:solidFill>
                      <a:prstClr val="black"/>
                    </a:solidFill>
                  </a:rPr>
                  <a:t>mA</a:t>
                </a:r>
                <a:r>
                  <a:rPr lang="pl-PL" dirty="0">
                    <a:solidFill>
                      <a:prstClr val="black"/>
                    </a:solidFill>
                  </a:rPr>
                  <a:t> pozwala wykonać pomiar nie powodując wyzwolenia wyłączników różnicowoprądowych (dla </a:t>
                </a:r>
                <a14:m>
                  <m:oMath xmlns:m="http://schemas.openxmlformats.org/officeDocument/2006/math">
                    <m:sSub>
                      <m:sSubPr>
                        <m:ctrlPr>
                          <a:rPr lang="pl-PL" i="1">
                            <a:solidFill>
                              <a:prstClr val="black"/>
                            </a:solidFill>
                            <a:latin typeface="Cambria Math" panose="02040503050406030204" pitchFamily="18" charset="0"/>
                          </a:rPr>
                        </m:ctrlPr>
                      </m:sSubPr>
                      <m:e>
                        <m:r>
                          <m:rPr>
                            <m:sty m:val="p"/>
                          </m:rPr>
                          <a:rPr lang="pl-PL">
                            <a:solidFill>
                              <a:prstClr val="black"/>
                            </a:solidFill>
                            <a:latin typeface="Cambria Math" panose="02040503050406030204" pitchFamily="18" charset="0"/>
                          </a:rPr>
                          <m:t>I</m:t>
                        </m:r>
                      </m:e>
                      <m:sub>
                        <m:r>
                          <a:rPr lang="pl-PL">
                            <a:solidFill>
                              <a:prstClr val="black"/>
                            </a:solidFill>
                            <a:latin typeface="Cambria Math" panose="02040503050406030204" pitchFamily="18" charset="0"/>
                            <a:sym typeface="Symbol" panose="05050102010706020507" pitchFamily="18" charset="2"/>
                          </a:rPr>
                          <m:t></m:t>
                        </m:r>
                        <m:r>
                          <m:rPr>
                            <m:sty m:val="p"/>
                          </m:rPr>
                          <a:rPr lang="pl-PL">
                            <a:solidFill>
                              <a:prstClr val="black"/>
                            </a:solidFill>
                            <a:latin typeface="Cambria Math" panose="02040503050406030204" pitchFamily="18" charset="0"/>
                          </a:rPr>
                          <m:t>N</m:t>
                        </m:r>
                      </m:sub>
                    </m:sSub>
                    <m:r>
                      <a:rPr lang="pl-PL">
                        <a:solidFill>
                          <a:prstClr val="black"/>
                        </a:solidFill>
                        <a:latin typeface="Cambria Math" panose="02040503050406030204" pitchFamily="18" charset="0"/>
                      </a:rPr>
                      <m:t>≥30</m:t>
                    </m:r>
                    <m:r>
                      <m:rPr>
                        <m:sty m:val="p"/>
                      </m:rPr>
                      <a:rPr lang="pl-PL">
                        <a:solidFill>
                          <a:prstClr val="black"/>
                        </a:solidFill>
                        <a:latin typeface="Cambria Math" panose="02040503050406030204" pitchFamily="18" charset="0"/>
                      </a:rPr>
                      <m:t>mA</m:t>
                    </m:r>
                  </m:oMath>
                </a14:m>
                <a:r>
                  <a:rPr lang="pl-PL" dirty="0">
                    <a:solidFill>
                      <a:prstClr val="black"/>
                    </a:solidFill>
                  </a:rPr>
                  <a:t>)</a:t>
                </a:r>
              </a:p>
              <a:p>
                <a:endParaRPr lang="pl-PL" dirty="0"/>
              </a:p>
            </p:txBody>
          </p:sp>
        </mc:Choice>
        <mc:Fallback xmlns="">
          <p:sp>
            <p:nvSpPr>
              <p:cNvPr id="3" name="Symbol zastępczy zawartości 2">
                <a:extLst>
                  <a:ext uri="{FF2B5EF4-FFF2-40B4-BE49-F238E27FC236}">
                    <a16:creationId xmlns:a16="http://schemas.microsoft.com/office/drawing/2014/main" id="{A7EA4DEB-9975-44C5-914A-07B2FC3E5828}"/>
                  </a:ext>
                </a:extLst>
              </p:cNvPr>
              <p:cNvSpPr>
                <a:spLocks noGrp="1" noRot="1" noChangeAspect="1" noMove="1" noResize="1" noEditPoints="1" noAdjustHandles="1" noChangeArrowheads="1" noChangeShapeType="1" noTextEdit="1"/>
              </p:cNvSpPr>
              <p:nvPr>
                <p:ph idx="1"/>
              </p:nvPr>
            </p:nvSpPr>
            <p:spPr>
              <a:blipFill>
                <a:blip r:embed="rId2"/>
                <a:stretch>
                  <a:fillRect l="-923" t="-172"/>
                </a:stretch>
              </a:blipFill>
            </p:spPr>
            <p:txBody>
              <a:bodyPr/>
              <a:lstStyle/>
              <a:p>
                <a:r>
                  <a:rPr lang="pl-PL">
                    <a:noFill/>
                  </a:rPr>
                  <a:t> </a:t>
                </a:r>
              </a:p>
            </p:txBody>
          </p:sp>
        </mc:Fallback>
      </mc:AlternateContent>
      <p:sp>
        <p:nvSpPr>
          <p:cNvPr id="7" name="Tytuł 1">
            <a:extLst>
              <a:ext uri="{FF2B5EF4-FFF2-40B4-BE49-F238E27FC236}">
                <a16:creationId xmlns:a16="http://schemas.microsoft.com/office/drawing/2014/main" id="{EF1555B9-CBAE-4D52-9585-ED13EFC2C752}"/>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1716411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D6B4D2E-44B5-4B8D-BE27-9E9DAA2CA031}"/>
              </a:ext>
            </a:extLst>
          </p:cNvPr>
          <p:cNvSpPr>
            <a:spLocks noGrp="1"/>
          </p:cNvSpPr>
          <p:nvPr>
            <p:ph idx="1"/>
          </p:nvPr>
        </p:nvSpPr>
        <p:spPr>
          <a:xfrm>
            <a:off x="1141414" y="2181225"/>
            <a:ext cx="9905999" cy="4330327"/>
          </a:xfrm>
        </p:spPr>
        <p:txBody>
          <a:bodyPr>
            <a:noAutofit/>
          </a:bodyPr>
          <a:lstStyle/>
          <a:p>
            <a:pPr marL="0" lvl="0" indent="0">
              <a:buNone/>
            </a:pPr>
            <a:r>
              <a:rPr lang="pl-PL" dirty="0">
                <a:solidFill>
                  <a:schemeClr val="bg1"/>
                </a:solidFill>
              </a:rPr>
              <a:t>Sprawdzanie odbiorcze powinno polegać na porównaniu wyników z odpowiednimi kryteriami, aby upewnić się, że wymagania PN-HD 60364 zostały spełnione.</a:t>
            </a:r>
          </a:p>
          <a:p>
            <a:pPr marL="0" lvl="0" indent="0">
              <a:buNone/>
            </a:pPr>
            <a:r>
              <a:rPr lang="pl-PL" dirty="0">
                <a:solidFill>
                  <a:schemeClr val="bg1"/>
                </a:solidFill>
              </a:rPr>
              <a:t>Należy zastosować środki ostrożności, aby sprawdzanie nie stwarzało zagrożenia dla osób lub zwierząt domowych oraz nie spowodowało uszkodzeń obiektu i wyposażenia, nawet jeśli obwód jest wadliwy.</a:t>
            </a:r>
          </a:p>
          <a:p>
            <a:pPr marL="0" indent="0">
              <a:buNone/>
            </a:pPr>
            <a:r>
              <a:rPr lang="pl-PL" dirty="0">
                <a:solidFill>
                  <a:schemeClr val="bg1"/>
                </a:solidFill>
              </a:rPr>
              <a:t>W przypadku rozbudowy lub zmiany istniejącej instalacji należy sprawdzić, czy ta rozbudowa lub zmiana jest zgodna z wymaganiami PN-HD 60364 oraz czy nie pogorszy bezpieczeństwa istniejącej instalacji.</a:t>
            </a:r>
          </a:p>
        </p:txBody>
      </p:sp>
      <p:sp>
        <p:nvSpPr>
          <p:cNvPr id="6" name="Tytuł 1">
            <a:extLst>
              <a:ext uri="{FF2B5EF4-FFF2-40B4-BE49-F238E27FC236}">
                <a16:creationId xmlns:a16="http://schemas.microsoft.com/office/drawing/2014/main" id="{6BE79913-16D7-4372-A945-6CCAFB4BE141}"/>
              </a:ext>
            </a:extLst>
          </p:cNvPr>
          <p:cNvSpPr txBox="1">
            <a:spLocks noGrp="1"/>
          </p:cNvSpPr>
          <p:nvPr>
            <p:ph type="title"/>
          </p:nvPr>
        </p:nvSpPr>
        <p:spPr>
          <a:xfrm>
            <a:off x="1141413" y="634483"/>
            <a:ext cx="10092643" cy="1884782"/>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2.2.2. </a:t>
            </a:r>
            <a:r>
              <a:rPr lang="pl-PL" sz="2000" b="1" dirty="0">
                <a:solidFill>
                  <a:srgbClr val="002060"/>
                </a:solidFill>
              </a:rPr>
              <a:t>Wymagania normy</a:t>
            </a:r>
            <a:r>
              <a:rPr lang="pl-PL" sz="2000" dirty="0">
                <a:solidFill>
                  <a:srgbClr val="002060"/>
                </a:solidFill>
              </a:rPr>
              <a:t> </a:t>
            </a:r>
            <a:r>
              <a:rPr lang="pl-PL" sz="2000" b="1" dirty="0">
                <a:solidFill>
                  <a:srgbClr val="002060"/>
                </a:solidFill>
              </a:rPr>
              <a:t>PN-HD 60364 część 6  </a:t>
            </a:r>
            <a:br>
              <a:rPr lang="pl-PL" sz="2000" dirty="0">
                <a:solidFill>
                  <a:srgbClr val="002060"/>
                </a:solidFill>
              </a:rPr>
            </a:br>
            <a:endParaRPr lang="pl-PL" sz="2000" b="1" dirty="0">
              <a:solidFill>
                <a:srgbClr val="002060"/>
              </a:solidFill>
            </a:endParaRPr>
          </a:p>
        </p:txBody>
      </p:sp>
    </p:spTree>
    <p:extLst>
      <p:ext uri="{BB962C8B-B14F-4D97-AF65-F5344CB8AC3E}">
        <p14:creationId xmlns:p14="http://schemas.microsoft.com/office/powerpoint/2010/main" val="3484733176"/>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58AD2BD-D2F1-4354-9AFC-3F197AC031A5}"/>
              </a:ext>
            </a:extLst>
          </p:cNvPr>
          <p:cNvSpPr>
            <a:spLocks noGrp="1"/>
          </p:cNvSpPr>
          <p:nvPr>
            <p:ph idx="1"/>
          </p:nvPr>
        </p:nvSpPr>
        <p:spPr>
          <a:xfrm>
            <a:off x="1415143" y="3602425"/>
            <a:ext cx="3290628" cy="932252"/>
          </a:xfrm>
        </p:spPr>
        <p:txBody>
          <a:bodyPr>
            <a:normAutofit/>
          </a:bodyPr>
          <a:lstStyle/>
          <a:p>
            <a:pPr marL="0" indent="0">
              <a:buNone/>
            </a:pPr>
            <a:r>
              <a:rPr lang="pl-PL" sz="2000" dirty="0">
                <a:solidFill>
                  <a:schemeClr val="bg1"/>
                </a:solidFill>
              </a:rPr>
              <a:t>Przykładowy rysunek pomiaru impedancji pętli zwarcia.</a:t>
            </a:r>
          </a:p>
        </p:txBody>
      </p:sp>
      <p:pic>
        <p:nvPicPr>
          <p:cNvPr id="5" name="Obraz 4">
            <a:extLst>
              <a:ext uri="{FF2B5EF4-FFF2-40B4-BE49-F238E27FC236}">
                <a16:creationId xmlns:a16="http://schemas.microsoft.com/office/drawing/2014/main" id="{85FA5DC7-638D-48DF-89C4-E5A0CE9CCBFB}"/>
              </a:ext>
            </a:extLst>
          </p:cNvPr>
          <p:cNvPicPr>
            <a:picLocks noChangeAspect="1"/>
          </p:cNvPicPr>
          <p:nvPr/>
        </p:nvPicPr>
        <p:blipFill>
          <a:blip r:embed="rId2"/>
          <a:stretch>
            <a:fillRect/>
          </a:stretch>
        </p:blipFill>
        <p:spPr>
          <a:xfrm>
            <a:off x="5218103" y="1989268"/>
            <a:ext cx="5558754" cy="4711383"/>
          </a:xfrm>
          <a:prstGeom prst="rect">
            <a:avLst/>
          </a:prstGeom>
        </p:spPr>
      </p:pic>
      <p:sp>
        <p:nvSpPr>
          <p:cNvPr id="7" name="Tytuł 1">
            <a:extLst>
              <a:ext uri="{FF2B5EF4-FFF2-40B4-BE49-F238E27FC236}">
                <a16:creationId xmlns:a16="http://schemas.microsoft.com/office/drawing/2014/main" id="{EEBFCF42-24A4-4E32-AA71-45C8E107C2D0}"/>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4106994829"/>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DE818C5-54BD-467E-A78A-2DE5AED48AE0}"/>
              </a:ext>
            </a:extLst>
          </p:cNvPr>
          <p:cNvSpPr>
            <a:spLocks noGrp="1"/>
          </p:cNvSpPr>
          <p:nvPr>
            <p:ph idx="1"/>
          </p:nvPr>
        </p:nvSpPr>
        <p:spPr/>
        <p:txBody>
          <a:bodyPr/>
          <a:lstStyle/>
          <a:p>
            <a:pPr marL="0" indent="0">
              <a:buNone/>
            </a:pPr>
            <a:r>
              <a:rPr lang="pl-PL" dirty="0">
                <a:solidFill>
                  <a:schemeClr val="bg1"/>
                </a:solidFill>
              </a:rPr>
              <a:t>Skuteczność ochrony przy uszkodzeniu w sieci TN wymaga spełnienia trzech warunków: </a:t>
            </a:r>
          </a:p>
          <a:p>
            <a:pPr>
              <a:buSzPct val="100000"/>
            </a:pPr>
            <a:r>
              <a:rPr lang="pl-PL" dirty="0">
                <a:solidFill>
                  <a:schemeClr val="bg1"/>
                </a:solidFill>
              </a:rPr>
              <a:t>Samoczynnego wyłączenia w wymaganym czasie (tabela 2); </a:t>
            </a:r>
          </a:p>
          <a:p>
            <a:pPr>
              <a:buSzPct val="100000"/>
            </a:pPr>
            <a:r>
              <a:rPr lang="pl-PL" dirty="0">
                <a:solidFill>
                  <a:schemeClr val="bg1"/>
                </a:solidFill>
              </a:rPr>
              <a:t>wykonania w sieci zasilającej i w instalacji wymaganych uziemień przewodu PEN (PE);</a:t>
            </a:r>
          </a:p>
          <a:p>
            <a:pPr>
              <a:buSzPct val="100000"/>
            </a:pPr>
            <a:r>
              <a:rPr lang="pl-PL" dirty="0">
                <a:solidFill>
                  <a:schemeClr val="bg1"/>
                </a:solidFill>
              </a:rPr>
              <a:t>Wykonania wymaganych połączeń wyrównawczych.</a:t>
            </a:r>
          </a:p>
        </p:txBody>
      </p:sp>
      <p:sp>
        <p:nvSpPr>
          <p:cNvPr id="6" name="Tytuł 1">
            <a:extLst>
              <a:ext uri="{FF2B5EF4-FFF2-40B4-BE49-F238E27FC236}">
                <a16:creationId xmlns:a16="http://schemas.microsoft.com/office/drawing/2014/main" id="{A04CD623-76AC-4A0D-B42A-0882F2FEE2E2}"/>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1352242059"/>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959C9E38-0189-4A40-BFCD-600F5079499A}"/>
                  </a:ext>
                </a:extLst>
              </p:cNvPr>
              <p:cNvSpPr>
                <a:spLocks noGrp="1"/>
              </p:cNvSpPr>
              <p:nvPr>
                <p:ph idx="1"/>
              </p:nvPr>
            </p:nvSpPr>
            <p:spPr>
              <a:xfrm>
                <a:off x="1141412" y="2249486"/>
                <a:ext cx="9905999" cy="4608514"/>
              </a:xfrm>
            </p:spPr>
            <p:txBody>
              <a:bodyPr>
                <a:normAutofit/>
              </a:bodyPr>
              <a:lstStyle/>
              <a:p>
                <a:pPr>
                  <a:buSzPct val="100000"/>
                </a:pPr>
                <a:r>
                  <a:rPr lang="pl-PL" dirty="0">
                    <a:solidFill>
                      <a:schemeClr val="bg1"/>
                    </a:solidFill>
                  </a:rPr>
                  <a:t>Sprawdzenie skuteczności ochrony przez samoczynne wyłączenie zasilania w sieci TN polega na sprawdzeniu, czy spełniony jest warunek:</a:t>
                </a:r>
                <a:endParaRPr lang="pl-PL" i="1" dirty="0">
                  <a:solidFill>
                    <a:schemeClr val="bg1"/>
                  </a:solidFill>
                  <a:latin typeface="Cambria Math" panose="02040503050406030204" pitchFamily="18" charset="0"/>
                </a:endParaRPr>
              </a:p>
              <a:p>
                <a:pPr marL="0" indent="0">
                  <a:buSzPct val="100000"/>
                  <a:buNone/>
                </a:pPr>
                <a14:m>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0</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den>
                    </m:f>
                  </m:oMath>
                </a14:m>
                <a:r>
                  <a:rPr lang="pl-PL" dirty="0">
                    <a:solidFill>
                      <a:schemeClr val="bg1"/>
                    </a:solidFill>
                  </a:rPr>
                  <a:t> </a:t>
                </a:r>
              </a:p>
              <a:p>
                <a:pPr marL="0" indent="0">
                  <a:buSzPct val="100000"/>
                  <a:buNone/>
                </a:pPr>
                <a:r>
                  <a:rPr lang="pl-PL" dirty="0">
                    <a:solidFill>
                      <a:schemeClr val="bg1"/>
                    </a:solidFill>
                  </a:rPr>
                  <a:t>Gdzie:</a:t>
                </a:r>
                <a:br>
                  <a:rPr lang="pl-PL" i="1" dirty="0">
                    <a:solidFill>
                      <a:schemeClr val="bg1"/>
                    </a:solidFill>
                    <a:latin typeface="Cambria Math" panose="02040503050406030204" pitchFamily="18" charset="0"/>
                  </a:rPr>
                </a:br>
                <a14:m>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 </m:t>
                    </m:r>
                  </m:oMath>
                </a14:m>
                <a:r>
                  <a:rPr lang="pl-PL" dirty="0">
                    <a:solidFill>
                      <a:schemeClr val="bg1"/>
                    </a:solidFill>
                  </a:rPr>
                  <a:t> - impedancja pętli zwarcia</a:t>
                </a:r>
                <a:br>
                  <a:rPr lang="pl-PL" i="1" dirty="0">
                    <a:solidFill>
                      <a:schemeClr val="bg1"/>
                    </a:solidFill>
                    <a:latin typeface="Cambria Math" panose="02040503050406030204" pitchFamily="18" charset="0"/>
                  </a:rPr>
                </a:br>
                <a14:m>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0</m:t>
                        </m:r>
                      </m:sub>
                    </m:sSub>
                  </m:oMath>
                </a14:m>
                <a:r>
                  <a:rPr lang="pl-PL" dirty="0">
                    <a:solidFill>
                      <a:schemeClr val="bg1"/>
                    </a:solidFill>
                  </a:rPr>
                  <a:t> - napięcie sieci względem ziemi</a:t>
                </a:r>
                <a:br>
                  <a:rPr lang="pl-PL" dirty="0">
                    <a:solidFill>
                      <a:schemeClr val="bg1"/>
                    </a:solidFill>
                  </a:rPr>
                </a:br>
                <a14:m>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oMath>
                </a14:m>
                <a:r>
                  <a:rPr lang="pl-PL" dirty="0">
                    <a:solidFill>
                      <a:schemeClr val="bg1"/>
                    </a:solidFill>
                  </a:rPr>
                  <a:t> - prąd zapewniający zadziałanie urządzenia zabezpieczającego w wymaganym czasie.</a:t>
                </a:r>
                <a:br>
                  <a:rPr lang="pl-PL" dirty="0">
                    <a:solidFill>
                      <a:schemeClr val="bg1"/>
                    </a:solidFill>
                  </a:rPr>
                </a:br>
                <a:endParaRPr lang="pl-PL" dirty="0"/>
              </a:p>
            </p:txBody>
          </p:sp>
        </mc:Choice>
        <mc:Fallback xmlns="">
          <p:sp>
            <p:nvSpPr>
              <p:cNvPr id="3" name="Symbol zastępczy zawartości 2">
                <a:extLst>
                  <a:ext uri="{FF2B5EF4-FFF2-40B4-BE49-F238E27FC236}">
                    <a16:creationId xmlns:a16="http://schemas.microsoft.com/office/drawing/2014/main" id="{959C9E38-0189-4A40-BFCD-600F5079499A}"/>
                  </a:ext>
                </a:extLst>
              </p:cNvPr>
              <p:cNvSpPr>
                <a:spLocks noGrp="1" noRot="1" noChangeAspect="1" noMove="1" noResize="1" noEditPoints="1" noAdjustHandles="1" noChangeArrowheads="1" noChangeShapeType="1" noTextEdit="1"/>
              </p:cNvSpPr>
              <p:nvPr>
                <p:ph idx="1"/>
              </p:nvPr>
            </p:nvSpPr>
            <p:spPr>
              <a:xfrm>
                <a:off x="1141412" y="2249486"/>
                <a:ext cx="9905999" cy="4608514"/>
              </a:xfrm>
              <a:blipFill>
                <a:blip r:embed="rId2"/>
                <a:stretch>
                  <a:fillRect l="-923" t="-132"/>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5B97F3D9-C7AF-4A45-9E9D-B4D09B350E85}"/>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2782695919"/>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4761E68-CC7E-488A-97E3-2672809BB4AF}"/>
                  </a:ext>
                </a:extLst>
              </p:cNvPr>
              <p:cNvSpPr>
                <a:spLocks noGrp="1"/>
              </p:cNvSpPr>
              <p:nvPr>
                <p:ph idx="1"/>
              </p:nvPr>
            </p:nvSpPr>
            <p:spPr/>
            <p:txBody>
              <a:bodyPr>
                <a:normAutofit fontScale="92500"/>
              </a:bodyPr>
              <a:lstStyle/>
              <a:p>
                <a:pPr marL="0" indent="0">
                  <a:buNone/>
                </a:pPr>
                <a:r>
                  <a:rPr lang="pl-PL" dirty="0">
                    <a:solidFill>
                      <a:schemeClr val="bg1"/>
                    </a:solidFill>
                  </a:rPr>
                  <a:t>Jeżeli obwód w sieci TN jest chroniony przez wyłącznik nadprądowy, to w celu określenia prąd </a:t>
                </a:r>
                <a14:m>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oMath>
                </a14:m>
                <a:r>
                  <a:rPr lang="pl-PL" dirty="0">
                    <a:solidFill>
                      <a:schemeClr val="bg1"/>
                    </a:solidFill>
                  </a:rPr>
                  <a:t> należy posłużyć się charakterystyką czasowo-prądową (zobacz rozdział 4.1). O wiele większą trudność sprawiać może określenia prądu </a:t>
                </a:r>
                <a14:m>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oMath>
                </a14:m>
                <a:r>
                  <a:rPr lang="pl-PL" dirty="0">
                    <a:solidFill>
                      <a:schemeClr val="bg1"/>
                    </a:solidFill>
                  </a:rPr>
                  <a:t> w obwodach chronionych przez bezpieczniki topikowe. Publikowane charakterystyki są niedokładne i nie pozwalają na precyzyjne określenie wielkości prądu. W takim przypadku należy posłużyć się publikacjami producentów w formie tabelarycznej dla najczęściej używanych maksymalnych czasów wyłączenie czyli 0,2s, 0,4s, 5s. Przykłady zamieszczono w tabeli 8,9,10,11.</a:t>
                </a:r>
              </a:p>
            </p:txBody>
          </p:sp>
        </mc:Choice>
        <mc:Fallback xmlns="">
          <p:sp>
            <p:nvSpPr>
              <p:cNvPr id="3" name="Symbol zastępczy zawartości 2">
                <a:extLst>
                  <a:ext uri="{FF2B5EF4-FFF2-40B4-BE49-F238E27FC236}">
                    <a16:creationId xmlns:a16="http://schemas.microsoft.com/office/drawing/2014/main" id="{34761E68-CC7E-488A-97E3-2672809BB4AF}"/>
                  </a:ext>
                </a:extLst>
              </p:cNvPr>
              <p:cNvSpPr>
                <a:spLocks noGrp="1" noRot="1" noChangeAspect="1" noMove="1" noResize="1" noEditPoints="1" noAdjustHandles="1" noChangeArrowheads="1" noChangeShapeType="1" noTextEdit="1"/>
              </p:cNvSpPr>
              <p:nvPr>
                <p:ph idx="1"/>
              </p:nvPr>
            </p:nvSpPr>
            <p:spPr>
              <a:blipFill>
                <a:blip r:embed="rId2"/>
                <a:stretch>
                  <a:fillRect l="-800" r="-862"/>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917A6933-B431-4F4E-9073-AA326F4983CE}"/>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750100455"/>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3AD2251-0612-4392-BD5A-8B640F7DEE1C}"/>
              </a:ext>
            </a:extLst>
          </p:cNvPr>
          <p:cNvSpPr>
            <a:spLocks noGrp="1"/>
          </p:cNvSpPr>
          <p:nvPr>
            <p:ph idx="1"/>
          </p:nvPr>
        </p:nvSpPr>
        <p:spPr>
          <a:xfrm>
            <a:off x="1275118" y="2566728"/>
            <a:ext cx="3076025" cy="2469642"/>
          </a:xfrm>
        </p:spPr>
        <p:txBody>
          <a:bodyPr>
            <a:normAutofit/>
          </a:bodyPr>
          <a:lstStyle/>
          <a:p>
            <a:pPr marL="0" indent="0">
              <a:buNone/>
            </a:pPr>
            <a:r>
              <a:rPr lang="pl-PL" sz="2000" b="1" dirty="0">
                <a:solidFill>
                  <a:schemeClr val="bg1"/>
                </a:solidFill>
              </a:rPr>
              <a:t>Tabela 8.</a:t>
            </a:r>
            <a:r>
              <a:rPr lang="pl-PL" sz="2000" dirty="0">
                <a:solidFill>
                  <a:schemeClr val="bg1"/>
                </a:solidFill>
              </a:rPr>
              <a:t> Największe wartości prądów wyłączenia wkładek topikowych D01, D02 </a:t>
            </a:r>
            <a:r>
              <a:rPr lang="pl-PL" sz="2000" dirty="0" err="1">
                <a:solidFill>
                  <a:schemeClr val="bg1"/>
                </a:solidFill>
              </a:rPr>
              <a:t>gG</a:t>
            </a:r>
            <a:r>
              <a:rPr lang="pl-PL" sz="2000" dirty="0">
                <a:solidFill>
                  <a:schemeClr val="bg1"/>
                </a:solidFill>
              </a:rPr>
              <a:t>/</a:t>
            </a:r>
            <a:r>
              <a:rPr lang="pl-PL" sz="2000" dirty="0" err="1">
                <a:solidFill>
                  <a:schemeClr val="bg1"/>
                </a:solidFill>
              </a:rPr>
              <a:t>gL</a:t>
            </a:r>
            <a:r>
              <a:rPr lang="pl-PL" sz="2000" dirty="0">
                <a:solidFill>
                  <a:schemeClr val="bg1"/>
                </a:solidFill>
              </a:rPr>
              <a:t> NEOZED (małogabarytowe zwłoczne)</a:t>
            </a:r>
          </a:p>
        </p:txBody>
      </p:sp>
      <p:graphicFrame>
        <p:nvGraphicFramePr>
          <p:cNvPr id="7" name="Tabela 6">
            <a:extLst>
              <a:ext uri="{FF2B5EF4-FFF2-40B4-BE49-F238E27FC236}">
                <a16:creationId xmlns:a16="http://schemas.microsoft.com/office/drawing/2014/main" id="{0AC8E51C-7031-4552-9EB4-482CDDBB5E5E}"/>
              </a:ext>
            </a:extLst>
          </p:cNvPr>
          <p:cNvGraphicFramePr>
            <a:graphicFrameLocks noGrp="1"/>
          </p:cNvGraphicFramePr>
          <p:nvPr>
            <p:extLst>
              <p:ext uri="{D42A27DB-BD31-4B8C-83A1-F6EECF244321}">
                <p14:modId xmlns:p14="http://schemas.microsoft.com/office/powerpoint/2010/main" val="471507248"/>
              </p:ext>
            </p:extLst>
          </p:nvPr>
        </p:nvGraphicFramePr>
        <p:xfrm>
          <a:off x="4337162" y="2097087"/>
          <a:ext cx="6823138" cy="3705306"/>
        </p:xfrm>
        <a:graphic>
          <a:graphicData uri="http://schemas.openxmlformats.org/drawingml/2006/table">
            <a:tbl>
              <a:tblPr firstRow="1" firstCol="1" bandRow="1"/>
              <a:tblGrid>
                <a:gridCol w="974734">
                  <a:extLst>
                    <a:ext uri="{9D8B030D-6E8A-4147-A177-3AD203B41FA5}">
                      <a16:colId xmlns:a16="http://schemas.microsoft.com/office/drawing/2014/main" val="3914145096"/>
                    </a:ext>
                  </a:extLst>
                </a:gridCol>
                <a:gridCol w="974734">
                  <a:extLst>
                    <a:ext uri="{9D8B030D-6E8A-4147-A177-3AD203B41FA5}">
                      <a16:colId xmlns:a16="http://schemas.microsoft.com/office/drawing/2014/main" val="210868232"/>
                    </a:ext>
                  </a:extLst>
                </a:gridCol>
                <a:gridCol w="974734">
                  <a:extLst>
                    <a:ext uri="{9D8B030D-6E8A-4147-A177-3AD203B41FA5}">
                      <a16:colId xmlns:a16="http://schemas.microsoft.com/office/drawing/2014/main" val="2857982416"/>
                    </a:ext>
                  </a:extLst>
                </a:gridCol>
                <a:gridCol w="974734">
                  <a:extLst>
                    <a:ext uri="{9D8B030D-6E8A-4147-A177-3AD203B41FA5}">
                      <a16:colId xmlns:a16="http://schemas.microsoft.com/office/drawing/2014/main" val="1314044634"/>
                    </a:ext>
                  </a:extLst>
                </a:gridCol>
                <a:gridCol w="974734">
                  <a:extLst>
                    <a:ext uri="{9D8B030D-6E8A-4147-A177-3AD203B41FA5}">
                      <a16:colId xmlns:a16="http://schemas.microsoft.com/office/drawing/2014/main" val="3991728768"/>
                    </a:ext>
                  </a:extLst>
                </a:gridCol>
                <a:gridCol w="974734">
                  <a:extLst>
                    <a:ext uri="{9D8B030D-6E8A-4147-A177-3AD203B41FA5}">
                      <a16:colId xmlns:a16="http://schemas.microsoft.com/office/drawing/2014/main" val="3674656739"/>
                    </a:ext>
                  </a:extLst>
                </a:gridCol>
                <a:gridCol w="974734">
                  <a:extLst>
                    <a:ext uri="{9D8B030D-6E8A-4147-A177-3AD203B41FA5}">
                      <a16:colId xmlns:a16="http://schemas.microsoft.com/office/drawing/2014/main" val="4014899485"/>
                    </a:ext>
                  </a:extLst>
                </a:gridCol>
              </a:tblGrid>
              <a:tr h="219434">
                <a:tc>
                  <a:txBody>
                    <a:bodyPr/>
                    <a:lstStyle/>
                    <a:p>
                      <a:pPr algn="ctr">
                        <a:lnSpc>
                          <a:spcPct val="115000"/>
                        </a:lnSpc>
                        <a:spcAft>
                          <a:spcPts val="0"/>
                        </a:spcAft>
                      </a:pPr>
                      <a:r>
                        <a:rPr lang="en-US"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I</a:t>
                      </a:r>
                      <a:r>
                        <a:rPr lang="en-US" sz="1600" b="1" i="1" baseline="-250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n</a:t>
                      </a:r>
                      <a:r>
                        <a:rPr lang="en-US"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 [A]</a:t>
                      </a:r>
                      <a:endParaRPr lang="pl-PL"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en-US"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I</a:t>
                      </a:r>
                      <a:r>
                        <a:rPr lang="en-US" sz="1600" b="1" i="1" baseline="-250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max</a:t>
                      </a:r>
                      <a:r>
                        <a:rPr lang="en-US"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 </a:t>
                      </a:r>
                      <a:r>
                        <a:rPr lang="en-US" sz="1600" b="1" i="1" dirty="0" err="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dla</a:t>
                      </a:r>
                      <a:r>
                        <a:rPr lang="en-US"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 t = 0,2 s</a:t>
                      </a:r>
                      <a:endParaRPr lang="pl-PL"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113745" marR="113745" marT="56873" marB="5687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15000"/>
                        </a:lnSpc>
                        <a:spcAft>
                          <a:spcPts val="0"/>
                        </a:spcAft>
                      </a:pPr>
                      <a:r>
                        <a:rPr lang="en-US"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I</a:t>
                      </a:r>
                      <a:r>
                        <a:rPr lang="en-US" sz="1600" b="1" i="1" baseline="-250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max</a:t>
                      </a:r>
                      <a:r>
                        <a:rPr lang="en-US"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 </a:t>
                      </a:r>
                      <a:r>
                        <a:rPr lang="en-US" sz="1600" b="1" i="1" dirty="0" err="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dla</a:t>
                      </a:r>
                      <a:r>
                        <a:rPr lang="en-US"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 t = 0,4 s</a:t>
                      </a:r>
                      <a:endParaRPr lang="pl-PL"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113745" marR="113745" marT="56873" marB="5687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15000"/>
                        </a:lnSpc>
                        <a:spcAft>
                          <a:spcPts val="0"/>
                        </a:spcAft>
                      </a:pPr>
                      <a:r>
                        <a:rPr lang="en-US"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I</a:t>
                      </a:r>
                      <a:r>
                        <a:rPr lang="en-US" sz="1600" b="1" i="1" baseline="-250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max</a:t>
                      </a:r>
                      <a:r>
                        <a:rPr lang="en-US"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 </a:t>
                      </a:r>
                      <a:r>
                        <a:rPr lang="en-US" sz="1600" b="1" i="1" dirty="0" err="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dla</a:t>
                      </a:r>
                      <a:r>
                        <a:rPr lang="en-US"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 t = 5 s</a:t>
                      </a:r>
                      <a:endParaRPr lang="pl-PL" sz="1600" b="1" i="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113745" marR="113745" marT="56873" marB="5687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extLst>
                  <a:ext uri="{0D108BD9-81ED-4DB2-BD59-A6C34878D82A}">
                    <a16:rowId xmlns:a16="http://schemas.microsoft.com/office/drawing/2014/main" val="1239259158"/>
                  </a:ext>
                </a:extLst>
              </a:tr>
              <a:tr h="219434">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A</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A</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k</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A</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k</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A</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k</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2360059"/>
                  </a:ext>
                </a:extLst>
              </a:tr>
              <a:tr h="219434">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2</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19,0</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9,5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16,0</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8,0</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8,70</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4,3</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8254621"/>
                  </a:ext>
                </a:extLst>
              </a:tr>
              <a:tr h="219434">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34,5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8,6</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31,0</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7,7</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18,70</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4,6</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2525397"/>
                  </a:ext>
                </a:extLst>
              </a:tr>
              <a:tr h="219434">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6</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59,7</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9,9</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49,2</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8,2</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25,3</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4,2</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7075548"/>
                  </a:ext>
                </a:extLst>
              </a:tr>
              <a:tr h="219434">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10</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87,0</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8,7</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74,2</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7,2</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43,5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4,3</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074398"/>
                  </a:ext>
                </a:extLst>
              </a:tr>
              <a:tr h="219434">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16</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133,6</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8,3</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115,9</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7,5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67,5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4,2</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9584784"/>
                  </a:ext>
                </a:extLst>
              </a:tr>
              <a:tr h="219434">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20</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173,6</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8,6</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145,5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7,2</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82,2</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4,1</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2689462"/>
                  </a:ext>
                </a:extLst>
              </a:tr>
              <a:tr h="219434">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25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229,1</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9,1</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202,5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8,1</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110,5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4,4</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3511598"/>
                  </a:ext>
                </a:extLst>
              </a:tr>
              <a:tr h="219434">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32*</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268,0</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8,3</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228,0</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7,1</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132,5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4,1</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4332072"/>
                  </a:ext>
                </a:extLst>
              </a:tr>
              <a:tr h="219434">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35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335,4</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9,5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275,5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7,8</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155,5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4,4</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3516416"/>
                  </a:ext>
                </a:extLst>
              </a:tr>
              <a:tr h="219434">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40*</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424,0</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10,6</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348,0</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8,7</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202,0</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5,0</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7387315"/>
                  </a:ext>
                </a:extLst>
              </a:tr>
              <a:tr h="219434">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50</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532,5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10,6</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485,5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9,7</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245,5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4,9</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6420135"/>
                  </a:ext>
                </a:extLst>
              </a:tr>
              <a:tr h="219434">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63</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735,5</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11,6</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628,8</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9,9</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338,3</a:t>
                      </a:r>
                      <a:endParaRPr lang="pl-PL" sz="1600" b="1">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rPr>
                        <a:t>5,3</a:t>
                      </a:r>
                      <a:endParaRPr lang="pl-PL" sz="1600" b="1"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85309" marR="853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6679672"/>
                  </a:ext>
                </a:extLst>
              </a:tr>
            </a:tbl>
          </a:graphicData>
        </a:graphic>
      </p:graphicFrame>
      <p:sp>
        <p:nvSpPr>
          <p:cNvPr id="8" name="Tytuł 1">
            <a:extLst>
              <a:ext uri="{FF2B5EF4-FFF2-40B4-BE49-F238E27FC236}">
                <a16:creationId xmlns:a16="http://schemas.microsoft.com/office/drawing/2014/main" id="{6CACE3C9-4F20-489F-BF90-7EBCBFA6F2DA}"/>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2861157968"/>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BE2D894-3381-4388-8108-789F86C384C5}"/>
              </a:ext>
            </a:extLst>
          </p:cNvPr>
          <p:cNvSpPr>
            <a:spLocks noGrp="1"/>
          </p:cNvSpPr>
          <p:nvPr>
            <p:ph idx="1"/>
          </p:nvPr>
        </p:nvSpPr>
        <p:spPr>
          <a:xfrm>
            <a:off x="1063765" y="2647951"/>
            <a:ext cx="2443768" cy="2417374"/>
          </a:xfrm>
        </p:spPr>
        <p:txBody>
          <a:bodyPr>
            <a:normAutofit/>
          </a:bodyPr>
          <a:lstStyle/>
          <a:p>
            <a:pPr marL="0" indent="0">
              <a:buNone/>
            </a:pPr>
            <a:r>
              <a:rPr lang="pl-PL" sz="2000" b="1" dirty="0">
                <a:solidFill>
                  <a:schemeClr val="bg1"/>
                </a:solidFill>
              </a:rPr>
              <a:t>Tabela 9.</a:t>
            </a:r>
            <a:r>
              <a:rPr lang="pl-PL" sz="2000" dirty="0">
                <a:solidFill>
                  <a:schemeClr val="bg1"/>
                </a:solidFill>
              </a:rPr>
              <a:t> Największe wartości prądów wyłączania wkładek topikowych </a:t>
            </a:r>
            <a:r>
              <a:rPr lang="pl-PL" sz="2000" dirty="0" err="1">
                <a:solidFill>
                  <a:schemeClr val="bg1"/>
                </a:solidFill>
              </a:rPr>
              <a:t>BiWts</a:t>
            </a:r>
            <a:r>
              <a:rPr lang="pl-PL" sz="2000" dirty="0">
                <a:solidFill>
                  <a:schemeClr val="bg1"/>
                </a:solidFill>
              </a:rPr>
              <a:t> </a:t>
            </a:r>
            <a:r>
              <a:rPr lang="pl-PL" sz="2000" dirty="0" err="1">
                <a:solidFill>
                  <a:schemeClr val="bg1"/>
                </a:solidFill>
              </a:rPr>
              <a:t>gF</a:t>
            </a:r>
            <a:r>
              <a:rPr lang="pl-PL" sz="2000" dirty="0">
                <a:solidFill>
                  <a:schemeClr val="bg1"/>
                </a:solidFill>
              </a:rPr>
              <a:t> D II E27, D III E 33 (instalacyjne szybkie)</a:t>
            </a:r>
          </a:p>
        </p:txBody>
      </p:sp>
      <p:graphicFrame>
        <p:nvGraphicFramePr>
          <p:cNvPr id="4" name="Tabela 3">
            <a:extLst>
              <a:ext uri="{FF2B5EF4-FFF2-40B4-BE49-F238E27FC236}">
                <a16:creationId xmlns:a16="http://schemas.microsoft.com/office/drawing/2014/main" id="{850083B2-8822-4F13-9804-28BEBC503657}"/>
              </a:ext>
            </a:extLst>
          </p:cNvPr>
          <p:cNvGraphicFramePr>
            <a:graphicFrameLocks noGrp="1"/>
          </p:cNvGraphicFramePr>
          <p:nvPr>
            <p:extLst>
              <p:ext uri="{D42A27DB-BD31-4B8C-83A1-F6EECF244321}">
                <p14:modId xmlns:p14="http://schemas.microsoft.com/office/powerpoint/2010/main" val="4002050333"/>
              </p:ext>
            </p:extLst>
          </p:nvPr>
        </p:nvGraphicFramePr>
        <p:xfrm>
          <a:off x="3507533" y="2390775"/>
          <a:ext cx="7798644" cy="3528987"/>
        </p:xfrm>
        <a:graphic>
          <a:graphicData uri="http://schemas.openxmlformats.org/drawingml/2006/table">
            <a:tbl>
              <a:tblPr firstRow="1" firstCol="1" bandRow="1"/>
              <a:tblGrid>
                <a:gridCol w="1114092">
                  <a:extLst>
                    <a:ext uri="{9D8B030D-6E8A-4147-A177-3AD203B41FA5}">
                      <a16:colId xmlns:a16="http://schemas.microsoft.com/office/drawing/2014/main" val="2257090887"/>
                    </a:ext>
                  </a:extLst>
                </a:gridCol>
                <a:gridCol w="1114092">
                  <a:extLst>
                    <a:ext uri="{9D8B030D-6E8A-4147-A177-3AD203B41FA5}">
                      <a16:colId xmlns:a16="http://schemas.microsoft.com/office/drawing/2014/main" val="2727552345"/>
                    </a:ext>
                  </a:extLst>
                </a:gridCol>
                <a:gridCol w="1114092">
                  <a:extLst>
                    <a:ext uri="{9D8B030D-6E8A-4147-A177-3AD203B41FA5}">
                      <a16:colId xmlns:a16="http://schemas.microsoft.com/office/drawing/2014/main" val="1110243582"/>
                    </a:ext>
                  </a:extLst>
                </a:gridCol>
                <a:gridCol w="1114092">
                  <a:extLst>
                    <a:ext uri="{9D8B030D-6E8A-4147-A177-3AD203B41FA5}">
                      <a16:colId xmlns:a16="http://schemas.microsoft.com/office/drawing/2014/main" val="1057747468"/>
                    </a:ext>
                  </a:extLst>
                </a:gridCol>
                <a:gridCol w="1114092">
                  <a:extLst>
                    <a:ext uri="{9D8B030D-6E8A-4147-A177-3AD203B41FA5}">
                      <a16:colId xmlns:a16="http://schemas.microsoft.com/office/drawing/2014/main" val="2154613605"/>
                    </a:ext>
                  </a:extLst>
                </a:gridCol>
                <a:gridCol w="1114092">
                  <a:extLst>
                    <a:ext uri="{9D8B030D-6E8A-4147-A177-3AD203B41FA5}">
                      <a16:colId xmlns:a16="http://schemas.microsoft.com/office/drawing/2014/main" val="393362159"/>
                    </a:ext>
                  </a:extLst>
                </a:gridCol>
                <a:gridCol w="1114092">
                  <a:extLst>
                    <a:ext uri="{9D8B030D-6E8A-4147-A177-3AD203B41FA5}">
                      <a16:colId xmlns:a16="http://schemas.microsoft.com/office/drawing/2014/main" val="3586975950"/>
                    </a:ext>
                  </a:extLst>
                </a:gridCol>
              </a:tblGrid>
              <a:tr h="316348">
                <a:tc>
                  <a:txBody>
                    <a:bodyPr/>
                    <a:lstStyle/>
                    <a:p>
                      <a:pPr algn="ctr">
                        <a:lnSpc>
                          <a:spcPct val="107000"/>
                        </a:lnSpc>
                        <a:spcAft>
                          <a:spcPts val="0"/>
                        </a:spcAft>
                      </a:pPr>
                      <a:r>
                        <a:rPr lang="pl-PL" sz="16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a:t>
                      </a:r>
                      <a:r>
                        <a:rPr lang="pl-PL" sz="1600" b="1" i="1" baseline="-25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t>
                      </a:r>
                      <a:r>
                        <a:rPr lang="pl-PL" sz="16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a:t>
                      </a:r>
                      <a:endPar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pl-PL" sz="1600" b="1"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a:t>
                      </a:r>
                      <a:r>
                        <a:rPr lang="pl-PL" sz="1600" b="1" i="1" baseline="-250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max</a:t>
                      </a:r>
                      <a:r>
                        <a:rPr lang="pl-PL" sz="16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dla t = 0,2 s</a:t>
                      </a:r>
                      <a:endPar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9651" marR="99651" marT="49826" marB="4982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r>
                        <a:rPr lang="pl-PL" sz="1600" b="1" i="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a:t>
                      </a:r>
                      <a:r>
                        <a:rPr lang="pl-PL" sz="1600" b="1" i="1" baseline="-250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max</a:t>
                      </a:r>
                      <a:r>
                        <a:rPr lang="pl-PL" sz="1600" b="1" i="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dla t = 0,4 s</a:t>
                      </a:r>
                      <a:endPar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9651" marR="99651" marT="49826" marB="4982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r>
                        <a:rPr lang="pl-PL" sz="1600" b="1" i="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a:t>
                      </a:r>
                      <a:r>
                        <a:rPr lang="pl-PL" sz="1600" b="1" i="1" baseline="-250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max</a:t>
                      </a:r>
                      <a:r>
                        <a:rPr lang="pl-PL" sz="1600" b="1" i="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dla t = 5 s</a:t>
                      </a:r>
                      <a:endPar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9651" marR="99651" marT="49826" marB="4982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extLst>
                  <a:ext uri="{0D108BD9-81ED-4DB2-BD59-A6C34878D82A}">
                    <a16:rowId xmlns:a16="http://schemas.microsoft.com/office/drawing/2014/main" val="2347052765"/>
                  </a:ext>
                </a:extLst>
              </a:tr>
              <a:tr h="289094">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9532544"/>
                  </a:ext>
                </a:extLst>
              </a:tr>
              <a:tr h="289094">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11,3</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5,6</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9,3</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4,6</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5,3</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2,6</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5391630"/>
                  </a:ext>
                </a:extLst>
              </a:tr>
              <a:tr h="289094">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24,38</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21</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3259169"/>
                  </a:ext>
                </a:extLst>
              </a:tr>
              <a:tr h="289094">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44,5</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7,4</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37,3</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6,2</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18,3</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8498301"/>
                  </a:ext>
                </a:extLst>
              </a:tr>
              <a:tr h="289094">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51,8</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5,1</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43,7</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4,3</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26,1</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2,6</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1615623"/>
                  </a:ext>
                </a:extLst>
              </a:tr>
              <a:tr h="289094">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16</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90,0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5,6</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72,2</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4,5</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49,8</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3,1</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1953435"/>
                  </a:ext>
                </a:extLst>
              </a:tr>
              <a:tr h="289094">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115,9</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5,8</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99,3</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4,9</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60,0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2406446"/>
                  </a:ext>
                </a:extLst>
              </a:tr>
              <a:tr h="289094">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25</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152,6</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6,1</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124,1</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4,9</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73,6</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2,9</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2936884"/>
                  </a:ext>
                </a:extLst>
              </a:tr>
              <a:tr h="289094">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35</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233,5</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6,6</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187,8</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5,3</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102,2</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2,9</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0208875"/>
                  </a:ext>
                </a:extLst>
              </a:tr>
              <a:tr h="289094">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350,3</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7,0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295,3</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5,9</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153,7</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0936757"/>
                  </a:ext>
                </a:extLst>
              </a:tr>
              <a:tr h="289094">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63</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504,0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415</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6,5</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201,0</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3,1</a:t>
                      </a:r>
                    </a:p>
                  </a:txBody>
                  <a:tcPr marL="74739" marR="747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51746"/>
                  </a:ext>
                </a:extLst>
              </a:tr>
            </a:tbl>
          </a:graphicData>
        </a:graphic>
      </p:graphicFrame>
      <p:sp>
        <p:nvSpPr>
          <p:cNvPr id="7" name="Tytuł 1">
            <a:extLst>
              <a:ext uri="{FF2B5EF4-FFF2-40B4-BE49-F238E27FC236}">
                <a16:creationId xmlns:a16="http://schemas.microsoft.com/office/drawing/2014/main" id="{4207B958-FFD8-43C6-9274-3B0DB4F21FF8}"/>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3722722119"/>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a:extLst>
              <a:ext uri="{FF2B5EF4-FFF2-40B4-BE49-F238E27FC236}">
                <a16:creationId xmlns:a16="http://schemas.microsoft.com/office/drawing/2014/main" id="{BE506A1E-308A-4EBF-BD80-3BB62A995A3D}"/>
              </a:ext>
            </a:extLst>
          </p:cNvPr>
          <p:cNvSpPr>
            <a:spLocks noGrp="1"/>
          </p:cNvSpPr>
          <p:nvPr>
            <p:ph idx="1"/>
          </p:nvPr>
        </p:nvSpPr>
        <p:spPr>
          <a:xfrm>
            <a:off x="911293" y="2990057"/>
            <a:ext cx="2561852" cy="3541712"/>
          </a:xfrm>
        </p:spPr>
        <p:txBody>
          <a:bodyPr>
            <a:normAutofit/>
          </a:bodyPr>
          <a:lstStyle/>
          <a:p>
            <a:pPr marL="0" indent="0">
              <a:buNone/>
            </a:pPr>
            <a:r>
              <a:rPr lang="pl-PL" sz="2000" b="1" dirty="0">
                <a:solidFill>
                  <a:schemeClr val="bg1"/>
                </a:solidFill>
              </a:rPr>
              <a:t>Tabela 10. </a:t>
            </a:r>
            <a:r>
              <a:rPr lang="pl-PL" sz="2000" dirty="0">
                <a:solidFill>
                  <a:schemeClr val="bg1"/>
                </a:solidFill>
              </a:rPr>
              <a:t>Największe wartości prądów wyłączania wkładek topikowych </a:t>
            </a:r>
            <a:r>
              <a:rPr lang="pl-PL" sz="2000" dirty="0" err="1">
                <a:solidFill>
                  <a:schemeClr val="bg1"/>
                </a:solidFill>
              </a:rPr>
              <a:t>BiWts</a:t>
            </a:r>
            <a:r>
              <a:rPr lang="pl-PL" sz="2000" dirty="0">
                <a:solidFill>
                  <a:schemeClr val="bg1"/>
                </a:solidFill>
              </a:rPr>
              <a:t> </a:t>
            </a:r>
            <a:r>
              <a:rPr lang="pl-PL" sz="2000" dirty="0" err="1">
                <a:solidFill>
                  <a:schemeClr val="bg1"/>
                </a:solidFill>
              </a:rPr>
              <a:t>gG</a:t>
            </a:r>
            <a:r>
              <a:rPr lang="pl-PL" sz="2000" dirty="0">
                <a:solidFill>
                  <a:schemeClr val="bg1"/>
                </a:solidFill>
              </a:rPr>
              <a:t> D II E27, D III E 33 (instalacyjne zwłoczne)</a:t>
            </a:r>
          </a:p>
        </p:txBody>
      </p:sp>
      <p:graphicFrame>
        <p:nvGraphicFramePr>
          <p:cNvPr id="5" name="Tabela 4">
            <a:extLst>
              <a:ext uri="{FF2B5EF4-FFF2-40B4-BE49-F238E27FC236}">
                <a16:creationId xmlns:a16="http://schemas.microsoft.com/office/drawing/2014/main" id="{737B9B87-FC42-434D-A5C0-4080E442B265}"/>
              </a:ext>
            </a:extLst>
          </p:cNvPr>
          <p:cNvGraphicFramePr>
            <a:graphicFrameLocks noGrp="1"/>
          </p:cNvGraphicFramePr>
          <p:nvPr>
            <p:extLst>
              <p:ext uri="{D42A27DB-BD31-4B8C-83A1-F6EECF244321}">
                <p14:modId xmlns:p14="http://schemas.microsoft.com/office/powerpoint/2010/main" val="2549212504"/>
              </p:ext>
            </p:extLst>
          </p:nvPr>
        </p:nvGraphicFramePr>
        <p:xfrm>
          <a:off x="3473145" y="2097088"/>
          <a:ext cx="7807562" cy="3882810"/>
        </p:xfrm>
        <a:graphic>
          <a:graphicData uri="http://schemas.openxmlformats.org/drawingml/2006/table">
            <a:tbl>
              <a:tblPr firstRow="1" firstCol="1" bandRow="1"/>
              <a:tblGrid>
                <a:gridCol w="1115366">
                  <a:extLst>
                    <a:ext uri="{9D8B030D-6E8A-4147-A177-3AD203B41FA5}">
                      <a16:colId xmlns:a16="http://schemas.microsoft.com/office/drawing/2014/main" val="951369502"/>
                    </a:ext>
                  </a:extLst>
                </a:gridCol>
                <a:gridCol w="1115366">
                  <a:extLst>
                    <a:ext uri="{9D8B030D-6E8A-4147-A177-3AD203B41FA5}">
                      <a16:colId xmlns:a16="http://schemas.microsoft.com/office/drawing/2014/main" val="1861056840"/>
                    </a:ext>
                  </a:extLst>
                </a:gridCol>
                <a:gridCol w="1115366">
                  <a:extLst>
                    <a:ext uri="{9D8B030D-6E8A-4147-A177-3AD203B41FA5}">
                      <a16:colId xmlns:a16="http://schemas.microsoft.com/office/drawing/2014/main" val="1171001078"/>
                    </a:ext>
                  </a:extLst>
                </a:gridCol>
                <a:gridCol w="1115366">
                  <a:extLst>
                    <a:ext uri="{9D8B030D-6E8A-4147-A177-3AD203B41FA5}">
                      <a16:colId xmlns:a16="http://schemas.microsoft.com/office/drawing/2014/main" val="2309482612"/>
                    </a:ext>
                  </a:extLst>
                </a:gridCol>
                <a:gridCol w="1115366">
                  <a:extLst>
                    <a:ext uri="{9D8B030D-6E8A-4147-A177-3AD203B41FA5}">
                      <a16:colId xmlns:a16="http://schemas.microsoft.com/office/drawing/2014/main" val="2499623001"/>
                    </a:ext>
                  </a:extLst>
                </a:gridCol>
                <a:gridCol w="1115366">
                  <a:extLst>
                    <a:ext uri="{9D8B030D-6E8A-4147-A177-3AD203B41FA5}">
                      <a16:colId xmlns:a16="http://schemas.microsoft.com/office/drawing/2014/main" val="1649240449"/>
                    </a:ext>
                  </a:extLst>
                </a:gridCol>
                <a:gridCol w="1115366">
                  <a:extLst>
                    <a:ext uri="{9D8B030D-6E8A-4147-A177-3AD203B41FA5}">
                      <a16:colId xmlns:a16="http://schemas.microsoft.com/office/drawing/2014/main" val="197274506"/>
                    </a:ext>
                  </a:extLst>
                </a:gridCol>
              </a:tblGrid>
              <a:tr h="380332">
                <a:tc>
                  <a:txBody>
                    <a:bodyPr/>
                    <a:lstStyle/>
                    <a:p>
                      <a:pPr algn="ctr">
                        <a:lnSpc>
                          <a:spcPct val="107000"/>
                        </a:lnSpc>
                        <a:spcAft>
                          <a:spcPts val="0"/>
                        </a:spcAft>
                      </a:pPr>
                      <a:r>
                        <a:rPr lang="pl-PL" sz="16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a:t>
                      </a:r>
                      <a:r>
                        <a:rPr lang="pl-PL" sz="1600" b="1" i="1" baseline="-25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t>
                      </a:r>
                      <a:r>
                        <a:rPr lang="pl-PL" sz="16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a:t>
                      </a:r>
                      <a:endPar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pl-PL" sz="1600" b="1"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a:t>
                      </a:r>
                      <a:r>
                        <a:rPr lang="pl-PL" sz="1600" b="1" i="1" baseline="-250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max</a:t>
                      </a:r>
                      <a:r>
                        <a:rPr lang="pl-PL" sz="16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dla t = 0,2 s</a:t>
                      </a:r>
                      <a:endPar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4847" marR="104847" marT="52424" marB="5242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r>
                        <a:rPr lang="pl-PL" sz="1600" b="1"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a:t>
                      </a:r>
                      <a:r>
                        <a:rPr lang="pl-PL" sz="1600" b="1" i="1" baseline="-250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max</a:t>
                      </a:r>
                      <a:r>
                        <a:rPr lang="pl-PL" sz="16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dla t = 0,4 s</a:t>
                      </a:r>
                      <a:endPar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4847" marR="104847" marT="52424" marB="5242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r>
                        <a:rPr lang="pl-PL" sz="1600" b="1" i="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a:t>
                      </a:r>
                      <a:r>
                        <a:rPr lang="pl-PL" sz="1600" b="1" i="1" baseline="-250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max</a:t>
                      </a:r>
                      <a:r>
                        <a:rPr lang="pl-PL" sz="1600" b="1" i="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dla t = 5 s</a:t>
                      </a:r>
                      <a:endPar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4847" marR="104847" marT="52424" marB="5242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extLst>
                  <a:ext uri="{0D108BD9-81ED-4DB2-BD59-A6C34878D82A}">
                    <a16:rowId xmlns:a16="http://schemas.microsoft.com/office/drawing/2014/main" val="3046853403"/>
                  </a:ext>
                </a:extLst>
              </a:tr>
              <a:tr h="250177">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9350785"/>
                  </a:ext>
                </a:extLst>
              </a:tr>
              <a:tr h="250177">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19</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16</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6523532"/>
                  </a:ext>
                </a:extLst>
              </a:tr>
              <a:tr h="250177">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39</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9,7</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17</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879686"/>
                  </a:ext>
                </a:extLst>
              </a:tr>
              <a:tr h="250177">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37,2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5,3</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18,9</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3,1</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7776654"/>
                  </a:ext>
                </a:extLst>
              </a:tr>
              <a:tr h="250177">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98,4</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9,8</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83</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8,3</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46</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4,6</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0310090"/>
                  </a:ext>
                </a:extLst>
              </a:tr>
              <a:tr h="250177">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16</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192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148,8</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9,3</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84,5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3590404"/>
                  </a:ext>
                </a:extLst>
              </a:tr>
              <a:tr h="250177">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20</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226,4</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112,3</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195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9,7</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104,8</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4658169"/>
                  </a:ext>
                </a:extLst>
              </a:tr>
              <a:tr h="250177">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315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12,6</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255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131</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961428"/>
                  </a:ext>
                </a:extLst>
              </a:tr>
              <a:tr h="250177">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398</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12,4</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325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10,1</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175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5,4</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3715660"/>
                  </a:ext>
                </a:extLst>
              </a:tr>
              <a:tr h="250177">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441,1</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12,6</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359,4</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198,6</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5,6</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5414809"/>
                  </a:ext>
                </a:extLst>
              </a:tr>
              <a:tr h="250177">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40</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492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12,3</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405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10,1</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205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5,1</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1718292"/>
                  </a:ext>
                </a:extLst>
              </a:tr>
              <a:tr h="250177">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50</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694</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13,8</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565,9</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11,3</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298,6</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5,9</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3286110"/>
                  </a:ext>
                </a:extLst>
              </a:tr>
              <a:tr h="250177">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63</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820</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13</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653,5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10,3</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354,2</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5,6</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8272940"/>
                  </a:ext>
                </a:extLst>
              </a:tr>
              <a:tr h="250177">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80</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1000</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840</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10,5</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436</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5,4</a:t>
                      </a:r>
                    </a:p>
                  </a:txBody>
                  <a:tcPr marL="97618" marR="976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6468043"/>
                  </a:ext>
                </a:extLst>
              </a:tr>
            </a:tbl>
          </a:graphicData>
        </a:graphic>
      </p:graphicFrame>
      <p:sp>
        <p:nvSpPr>
          <p:cNvPr id="7" name="Tytuł 1">
            <a:extLst>
              <a:ext uri="{FF2B5EF4-FFF2-40B4-BE49-F238E27FC236}">
                <a16:creationId xmlns:a16="http://schemas.microsoft.com/office/drawing/2014/main" id="{6C60496D-1409-4881-B19B-A55EF0B3FD3E}"/>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2299640533"/>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a:extLst>
              <a:ext uri="{FF2B5EF4-FFF2-40B4-BE49-F238E27FC236}">
                <a16:creationId xmlns:a16="http://schemas.microsoft.com/office/drawing/2014/main" id="{A9E4A95A-934E-4581-8032-F36512C67A22}"/>
              </a:ext>
            </a:extLst>
          </p:cNvPr>
          <p:cNvSpPr>
            <a:spLocks noGrp="1"/>
          </p:cNvSpPr>
          <p:nvPr>
            <p:ph idx="1"/>
          </p:nvPr>
        </p:nvSpPr>
        <p:spPr>
          <a:xfrm>
            <a:off x="1141413" y="2827987"/>
            <a:ext cx="2628154" cy="2901010"/>
          </a:xfrm>
        </p:spPr>
        <p:txBody>
          <a:bodyPr>
            <a:normAutofit lnSpcReduction="10000"/>
          </a:bodyPr>
          <a:lstStyle/>
          <a:p>
            <a:pPr marL="0" indent="0">
              <a:buNone/>
            </a:pPr>
            <a:r>
              <a:rPr lang="pl-PL" sz="2000" b="1" dirty="0">
                <a:solidFill>
                  <a:schemeClr val="bg1"/>
                </a:solidFill>
              </a:rPr>
              <a:t>Tabela 11. </a:t>
            </a:r>
            <a:r>
              <a:rPr lang="pl-PL" sz="2000" dirty="0">
                <a:solidFill>
                  <a:schemeClr val="bg1"/>
                </a:solidFill>
              </a:rPr>
              <a:t>Największe wartości prądów wyłączania wkładek topikowych WT-00C/</a:t>
            </a:r>
            <a:r>
              <a:rPr lang="pl-PL" sz="2000" dirty="0" err="1">
                <a:solidFill>
                  <a:schemeClr val="bg1"/>
                </a:solidFill>
              </a:rPr>
              <a:t>gG</a:t>
            </a:r>
            <a:r>
              <a:rPr lang="pl-PL" sz="2000" dirty="0">
                <a:solidFill>
                  <a:schemeClr val="bg1"/>
                </a:solidFill>
              </a:rPr>
              <a:t>, WT-00/</a:t>
            </a:r>
            <a:r>
              <a:rPr lang="pl-PL" sz="2000" dirty="0" err="1">
                <a:solidFill>
                  <a:schemeClr val="bg1"/>
                </a:solidFill>
              </a:rPr>
              <a:t>gG</a:t>
            </a:r>
            <a:r>
              <a:rPr lang="pl-PL" sz="2000" dirty="0">
                <a:solidFill>
                  <a:schemeClr val="bg1"/>
                </a:solidFill>
              </a:rPr>
              <a:t>, WT-1C/</a:t>
            </a:r>
            <a:r>
              <a:rPr lang="pl-PL" sz="2000" dirty="0" err="1">
                <a:solidFill>
                  <a:schemeClr val="bg1"/>
                </a:solidFill>
              </a:rPr>
              <a:t>gG</a:t>
            </a:r>
            <a:r>
              <a:rPr lang="pl-PL" sz="2000" dirty="0">
                <a:solidFill>
                  <a:schemeClr val="bg1"/>
                </a:solidFill>
              </a:rPr>
              <a:t>, WT-1/</a:t>
            </a:r>
            <a:r>
              <a:rPr lang="pl-PL" sz="2000" dirty="0" err="1">
                <a:solidFill>
                  <a:schemeClr val="bg1"/>
                </a:solidFill>
              </a:rPr>
              <a:t>gG</a:t>
            </a:r>
            <a:r>
              <a:rPr lang="pl-PL" sz="2000" dirty="0">
                <a:solidFill>
                  <a:schemeClr val="bg1"/>
                </a:solidFill>
              </a:rPr>
              <a:t>, WT-2C/</a:t>
            </a:r>
            <a:r>
              <a:rPr lang="pl-PL" sz="2000" dirty="0" err="1">
                <a:solidFill>
                  <a:schemeClr val="bg1"/>
                </a:solidFill>
              </a:rPr>
              <a:t>gG</a:t>
            </a:r>
            <a:r>
              <a:rPr lang="pl-PL" sz="2000" dirty="0">
                <a:solidFill>
                  <a:schemeClr val="bg1"/>
                </a:solidFill>
              </a:rPr>
              <a:t> (przemysłowe zwłoczne)</a:t>
            </a:r>
          </a:p>
        </p:txBody>
      </p:sp>
      <p:graphicFrame>
        <p:nvGraphicFramePr>
          <p:cNvPr id="6" name="Tabela 5">
            <a:extLst>
              <a:ext uri="{FF2B5EF4-FFF2-40B4-BE49-F238E27FC236}">
                <a16:creationId xmlns:a16="http://schemas.microsoft.com/office/drawing/2014/main" id="{444AAF38-FF4C-4A5C-A54C-1F48435C33AF}"/>
              </a:ext>
            </a:extLst>
          </p:cNvPr>
          <p:cNvGraphicFramePr>
            <a:graphicFrameLocks noGrp="1"/>
          </p:cNvGraphicFramePr>
          <p:nvPr>
            <p:extLst>
              <p:ext uri="{D42A27DB-BD31-4B8C-83A1-F6EECF244321}">
                <p14:modId xmlns:p14="http://schemas.microsoft.com/office/powerpoint/2010/main" val="31242453"/>
              </p:ext>
            </p:extLst>
          </p:nvPr>
        </p:nvGraphicFramePr>
        <p:xfrm>
          <a:off x="3769567" y="2121281"/>
          <a:ext cx="7395430" cy="4441136"/>
        </p:xfrm>
        <a:graphic>
          <a:graphicData uri="http://schemas.openxmlformats.org/drawingml/2006/table">
            <a:tbl>
              <a:tblPr firstRow="1" firstCol="1" bandRow="1"/>
              <a:tblGrid>
                <a:gridCol w="1056490">
                  <a:extLst>
                    <a:ext uri="{9D8B030D-6E8A-4147-A177-3AD203B41FA5}">
                      <a16:colId xmlns:a16="http://schemas.microsoft.com/office/drawing/2014/main" val="1426846642"/>
                    </a:ext>
                  </a:extLst>
                </a:gridCol>
                <a:gridCol w="1056490">
                  <a:extLst>
                    <a:ext uri="{9D8B030D-6E8A-4147-A177-3AD203B41FA5}">
                      <a16:colId xmlns:a16="http://schemas.microsoft.com/office/drawing/2014/main" val="1971516967"/>
                    </a:ext>
                  </a:extLst>
                </a:gridCol>
                <a:gridCol w="1056490">
                  <a:extLst>
                    <a:ext uri="{9D8B030D-6E8A-4147-A177-3AD203B41FA5}">
                      <a16:colId xmlns:a16="http://schemas.microsoft.com/office/drawing/2014/main" val="1106074573"/>
                    </a:ext>
                  </a:extLst>
                </a:gridCol>
                <a:gridCol w="1056490">
                  <a:extLst>
                    <a:ext uri="{9D8B030D-6E8A-4147-A177-3AD203B41FA5}">
                      <a16:colId xmlns:a16="http://schemas.microsoft.com/office/drawing/2014/main" val="3036561396"/>
                    </a:ext>
                  </a:extLst>
                </a:gridCol>
                <a:gridCol w="1056490">
                  <a:extLst>
                    <a:ext uri="{9D8B030D-6E8A-4147-A177-3AD203B41FA5}">
                      <a16:colId xmlns:a16="http://schemas.microsoft.com/office/drawing/2014/main" val="4116299883"/>
                    </a:ext>
                  </a:extLst>
                </a:gridCol>
                <a:gridCol w="1056490">
                  <a:extLst>
                    <a:ext uri="{9D8B030D-6E8A-4147-A177-3AD203B41FA5}">
                      <a16:colId xmlns:a16="http://schemas.microsoft.com/office/drawing/2014/main" val="83820558"/>
                    </a:ext>
                  </a:extLst>
                </a:gridCol>
                <a:gridCol w="1056490">
                  <a:extLst>
                    <a:ext uri="{9D8B030D-6E8A-4147-A177-3AD203B41FA5}">
                      <a16:colId xmlns:a16="http://schemas.microsoft.com/office/drawing/2014/main" val="1551638048"/>
                    </a:ext>
                  </a:extLst>
                </a:gridCol>
              </a:tblGrid>
              <a:tr h="210000">
                <a:tc>
                  <a:txBody>
                    <a:bodyPr/>
                    <a:lstStyle/>
                    <a:p>
                      <a:pPr algn="ctr">
                        <a:lnSpc>
                          <a:spcPct val="107000"/>
                        </a:lnSpc>
                        <a:spcAft>
                          <a:spcPts val="0"/>
                        </a:spcAft>
                      </a:pPr>
                      <a:r>
                        <a:rPr lang="pl-PL" sz="15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a:t>
                      </a:r>
                      <a:r>
                        <a:rPr lang="pl-PL" sz="1500" b="1" i="1" baseline="-25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t>
                      </a:r>
                      <a:r>
                        <a:rPr lang="pl-PL" sz="15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a:t>
                      </a:r>
                      <a:endPar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pl-PL" sz="1500" b="1" i="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a:t>
                      </a:r>
                      <a:r>
                        <a:rPr lang="pl-PL" sz="1500" b="1" i="1" baseline="-250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max</a:t>
                      </a:r>
                      <a:r>
                        <a:rPr lang="pl-PL" sz="15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dla t = 0,2 s</a:t>
                      </a:r>
                      <a:endPar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r>
                        <a:rPr lang="pl-PL" sz="1500" b="1" i="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a:t>
                      </a:r>
                      <a:r>
                        <a:rPr lang="pl-PL" sz="1500" b="1" i="1" baseline="-250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max</a:t>
                      </a:r>
                      <a:r>
                        <a:rPr lang="pl-PL" sz="1500" b="1" i="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dla t = 0,4 s</a:t>
                      </a:r>
                      <a:endPar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tc gridSpan="2">
                  <a:txBody>
                    <a:bodyPr/>
                    <a:lstStyle/>
                    <a:p>
                      <a:pPr algn="ctr">
                        <a:lnSpc>
                          <a:spcPct val="107000"/>
                        </a:lnSpc>
                        <a:spcAft>
                          <a:spcPts val="0"/>
                        </a:spcAft>
                      </a:pPr>
                      <a:r>
                        <a:rPr lang="pl-PL" sz="1500" b="1" i="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a:t>
                      </a:r>
                      <a:r>
                        <a:rPr lang="pl-PL" sz="1500" b="1" i="1" baseline="-250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max</a:t>
                      </a:r>
                      <a:r>
                        <a:rPr lang="pl-PL" sz="1500" b="1" i="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dla t = 5 s</a:t>
                      </a:r>
                      <a:endPar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l-PL"/>
                    </a:p>
                  </a:txBody>
                  <a:tcPr/>
                </a:tc>
                <a:extLst>
                  <a:ext uri="{0D108BD9-81ED-4DB2-BD59-A6C34878D82A}">
                    <a16:rowId xmlns:a16="http://schemas.microsoft.com/office/drawing/2014/main" val="341536630"/>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8371450"/>
                  </a:ext>
                </a:extLst>
              </a:tr>
              <a:tr h="210000">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9879578"/>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7,3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8131939"/>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75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7,5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2961157"/>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7,6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580505"/>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172,2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135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4403750"/>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215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192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7,6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5571760"/>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302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252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7,8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153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3732091"/>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335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293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179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1085402"/>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398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195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2865890"/>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538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455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281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3647319"/>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675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578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314,8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6925116"/>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945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11,8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800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432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5179472"/>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1200,3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1001,9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595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0146549"/>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1730,3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13,8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1486,2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11,8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723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749084"/>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160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2120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13,2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1818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925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5,7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5698677"/>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2990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14,9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2410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1310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3612389"/>
                  </a:ext>
                </a:extLst>
              </a:tr>
              <a:tr h="210000">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250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3509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2977,4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11,9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1584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pl-PL" sz="15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6,3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2821009"/>
                  </a:ext>
                </a:extLst>
              </a:tr>
            </a:tbl>
          </a:graphicData>
        </a:graphic>
      </p:graphicFrame>
      <p:sp>
        <p:nvSpPr>
          <p:cNvPr id="7" name="Tytuł 1">
            <a:extLst>
              <a:ext uri="{FF2B5EF4-FFF2-40B4-BE49-F238E27FC236}">
                <a16:creationId xmlns:a16="http://schemas.microsoft.com/office/drawing/2014/main" id="{CB202FEB-8ED9-4895-B7C2-CEDE79895665}"/>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1509356895"/>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BCFEA5DE-B5C6-47BD-9650-A2607FFC405B}"/>
                  </a:ext>
                </a:extLst>
              </p:cNvPr>
              <p:cNvSpPr>
                <a:spLocks noGrp="1"/>
              </p:cNvSpPr>
              <p:nvPr>
                <p:ph idx="1"/>
              </p:nvPr>
            </p:nvSpPr>
            <p:spPr>
              <a:xfrm>
                <a:off x="1141412" y="2249487"/>
                <a:ext cx="9905999" cy="3582146"/>
              </a:xfrm>
            </p:spPr>
            <p:txBody>
              <a:bodyPr>
                <a:normAutofit/>
              </a:bodyPr>
              <a:lstStyle/>
              <a:p>
                <a:pPr marL="0" indent="0">
                  <a:buNone/>
                </a:pPr>
                <a:r>
                  <a:rPr lang="pl-PL" b="1" i="1" dirty="0">
                    <a:solidFill>
                      <a:schemeClr val="bg1"/>
                    </a:solidFill>
                  </a:rPr>
                  <a:t>Najwyższe impedancje pętli zwarcia zapewniające skuteczną ochronę przez samoczynne wyłączenie zasilania w sieci TN dla różnych zabezpieczeń w czasie t=0,4 s.</a:t>
                </a:r>
              </a:p>
              <a:p>
                <a:pPr marL="0" indent="0">
                  <a:buNone/>
                </a:pPr>
                <a:r>
                  <a:rPr lang="pl-PL" dirty="0">
                    <a:solidFill>
                      <a:schemeClr val="bg1"/>
                    </a:solidFill>
                  </a:rPr>
                  <a:t>Dla wyłącznika nadprądowego charakterystyce B i prądzie I</a:t>
                </a:r>
                <a:r>
                  <a:rPr lang="pl-PL" baseline="-25000" dirty="0">
                    <a:solidFill>
                      <a:schemeClr val="bg1"/>
                    </a:solidFill>
                  </a:rPr>
                  <a:t>n</a:t>
                </a:r>
                <a:r>
                  <a:rPr lang="pl-PL" dirty="0">
                    <a:solidFill>
                      <a:schemeClr val="bg1"/>
                    </a:solidFill>
                  </a:rPr>
                  <a:t> = 16 A</a:t>
                </a:r>
              </a:p>
              <a:p>
                <a:pPr marL="0" indent="0">
                  <a:buNone/>
                </a:pP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0</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den>
                      </m:f>
                      <m:r>
                        <a:rPr lang="pl-PL" b="0" i="1" smtClean="0">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r>
                            <a:rPr lang="pl-PL" i="1">
                              <a:solidFill>
                                <a:schemeClr val="bg1"/>
                              </a:solidFill>
                              <a:latin typeface="Cambria Math" panose="02040503050406030204" pitchFamily="18" charset="0"/>
                            </a:rPr>
                            <m:t>230 </m:t>
                          </m:r>
                          <m:r>
                            <a:rPr lang="pl-PL" i="1">
                              <a:solidFill>
                                <a:schemeClr val="bg1"/>
                              </a:solidFill>
                              <a:latin typeface="Cambria Math" panose="02040503050406030204" pitchFamily="18" charset="0"/>
                            </a:rPr>
                            <m:t>𝑉</m:t>
                          </m:r>
                        </m:num>
                        <m:den>
                          <m:r>
                            <a:rPr lang="pl-PL" i="1">
                              <a:solidFill>
                                <a:schemeClr val="bg1"/>
                              </a:solidFill>
                              <a:latin typeface="Cambria Math" panose="02040503050406030204" pitchFamily="18" charset="0"/>
                            </a:rPr>
                            <m:t>80 </m:t>
                          </m:r>
                          <m:r>
                            <a:rPr lang="pl-PL" i="1">
                              <a:solidFill>
                                <a:schemeClr val="bg1"/>
                              </a:solidFill>
                              <a:latin typeface="Cambria Math" panose="02040503050406030204" pitchFamily="18" charset="0"/>
                            </a:rPr>
                            <m:t>𝐴</m:t>
                          </m:r>
                        </m:den>
                      </m:f>
                      <m:r>
                        <a:rPr lang="pl-PL" b="0" i="1" smtClean="0">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=2,88Ω</m:t>
                      </m:r>
                    </m:oMath>
                  </m:oMathPara>
                </a14:m>
                <a:endParaRPr lang="pl-PL" dirty="0">
                  <a:solidFill>
                    <a:schemeClr val="bg1"/>
                  </a:solidFill>
                </a:endParaRPr>
              </a:p>
              <a:p>
                <a:endParaRPr lang="pl-PL" dirty="0">
                  <a:solidFill>
                    <a:schemeClr val="bg1"/>
                  </a:solidFill>
                </a:endParaRPr>
              </a:p>
              <a:p>
                <a:pPr marL="0" indent="0">
                  <a:buNone/>
                </a:pPr>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BCFEA5DE-B5C6-47BD-9650-A2607FFC405B}"/>
                  </a:ext>
                </a:extLst>
              </p:cNvPr>
              <p:cNvSpPr>
                <a:spLocks noGrp="1" noRot="1" noChangeAspect="1" noMove="1" noResize="1" noEditPoints="1" noAdjustHandles="1" noChangeArrowheads="1" noChangeShapeType="1" noTextEdit="1"/>
              </p:cNvSpPr>
              <p:nvPr>
                <p:ph idx="1"/>
              </p:nvPr>
            </p:nvSpPr>
            <p:spPr>
              <a:xfrm>
                <a:off x="1141412" y="2249487"/>
                <a:ext cx="9905999" cy="3582146"/>
              </a:xfrm>
              <a:blipFill>
                <a:blip r:embed="rId2"/>
                <a:stretch>
                  <a:fillRect l="-923" t="-170"/>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32B7FE59-777C-4BDD-8ACC-8BE045FE5AE9}"/>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3897195972"/>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4AC562AD-9AB3-412D-BE3C-317CC6A1493E}"/>
                  </a:ext>
                </a:extLst>
              </p:cNvPr>
              <p:cNvSpPr>
                <a:spLocks noGrp="1"/>
              </p:cNvSpPr>
              <p:nvPr>
                <p:ph idx="1"/>
              </p:nvPr>
            </p:nvSpPr>
            <p:spPr>
              <a:xfrm>
                <a:off x="1141412" y="2249486"/>
                <a:ext cx="9905999" cy="3694113"/>
              </a:xfrm>
            </p:spPr>
            <p:txBody>
              <a:bodyPr>
                <a:noAutofit/>
              </a:bodyPr>
              <a:lstStyle/>
              <a:p>
                <a:pPr marL="0" indent="0">
                  <a:buNone/>
                </a:pPr>
                <a:r>
                  <a:rPr lang="pl-PL" dirty="0">
                    <a:solidFill>
                      <a:schemeClr val="bg1"/>
                    </a:solidFill>
                  </a:rPr>
                  <a:t>Dla wyłącznika nadprądowego charakterystyce C i prądzie I</a:t>
                </a:r>
                <a:r>
                  <a:rPr lang="pl-PL" baseline="-25000" dirty="0">
                    <a:solidFill>
                      <a:schemeClr val="bg1"/>
                    </a:solidFill>
                  </a:rPr>
                  <a:t>n</a:t>
                </a:r>
                <a:r>
                  <a:rPr lang="pl-PL" dirty="0">
                    <a:solidFill>
                      <a:schemeClr val="bg1"/>
                    </a:solidFill>
                  </a:rPr>
                  <a:t> = 16 A</a:t>
                </a:r>
                <a:br>
                  <a:rPr lang="pl-PL" dirty="0">
                    <a:solidFill>
                      <a:schemeClr val="bg1"/>
                    </a:solidFill>
                  </a:rPr>
                </a:b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0</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r>
                            <a:rPr lang="pl-PL" i="1">
                              <a:solidFill>
                                <a:schemeClr val="bg1"/>
                              </a:solidFill>
                              <a:latin typeface="Cambria Math" panose="02040503050406030204" pitchFamily="18" charset="0"/>
                            </a:rPr>
                            <m:t>230 </m:t>
                          </m:r>
                          <m:r>
                            <a:rPr lang="pl-PL" i="1">
                              <a:solidFill>
                                <a:schemeClr val="bg1"/>
                              </a:solidFill>
                              <a:latin typeface="Cambria Math" panose="02040503050406030204" pitchFamily="18" charset="0"/>
                            </a:rPr>
                            <m:t>𝑉</m:t>
                          </m:r>
                        </m:num>
                        <m:den>
                          <m:r>
                            <a:rPr lang="pl-PL" i="1">
                              <a:solidFill>
                                <a:schemeClr val="bg1"/>
                              </a:solidFill>
                              <a:latin typeface="Cambria Math" panose="02040503050406030204" pitchFamily="18" charset="0"/>
                            </a:rPr>
                            <m:t>160 </m:t>
                          </m:r>
                          <m:r>
                            <a:rPr lang="pl-PL" i="1">
                              <a:solidFill>
                                <a:schemeClr val="bg1"/>
                              </a:solidFill>
                              <a:latin typeface="Cambria Math" panose="02040503050406030204" pitchFamily="18" charset="0"/>
                            </a:rPr>
                            <m:t>𝐴</m:t>
                          </m:r>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=1,44Ω</m:t>
                      </m:r>
                    </m:oMath>
                  </m:oMathPara>
                </a14:m>
                <a:endParaRPr lang="pl-PL" dirty="0">
                  <a:solidFill>
                    <a:schemeClr val="bg1"/>
                  </a:solidFill>
                </a:endParaRPr>
              </a:p>
              <a:p>
                <a:pPr marL="0" indent="0">
                  <a:buNone/>
                </a:pPr>
                <a:endParaRPr lang="pl-PL" dirty="0">
                  <a:solidFill>
                    <a:schemeClr val="bg1"/>
                  </a:solidFill>
                </a:endParaRPr>
              </a:p>
              <a:p>
                <a:pPr marL="0" indent="0">
                  <a:buNone/>
                </a:pPr>
                <a:r>
                  <a:rPr lang="pl-PL" dirty="0">
                    <a:solidFill>
                      <a:schemeClr val="bg1"/>
                    </a:solidFill>
                  </a:rPr>
                  <a:t>Dla wyłącznika nadprądowego charakterystyce D i prądzie I</a:t>
                </a:r>
                <a:r>
                  <a:rPr lang="pl-PL" baseline="-25000" dirty="0">
                    <a:solidFill>
                      <a:schemeClr val="bg1"/>
                    </a:solidFill>
                  </a:rPr>
                  <a:t>n</a:t>
                </a:r>
                <a:r>
                  <a:rPr lang="pl-PL" dirty="0">
                    <a:solidFill>
                      <a:schemeClr val="bg1"/>
                    </a:solidFill>
                  </a:rPr>
                  <a:t> = 16 A</a:t>
                </a:r>
                <a:br>
                  <a:rPr lang="pl-PL" dirty="0">
                    <a:solidFill>
                      <a:schemeClr val="bg1"/>
                    </a:solidFill>
                  </a:rPr>
                </a:b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0</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r>
                            <a:rPr lang="pl-PL" i="1">
                              <a:solidFill>
                                <a:schemeClr val="bg1"/>
                              </a:solidFill>
                              <a:latin typeface="Cambria Math" panose="02040503050406030204" pitchFamily="18" charset="0"/>
                            </a:rPr>
                            <m:t>230 </m:t>
                          </m:r>
                          <m:r>
                            <a:rPr lang="pl-PL" i="1">
                              <a:solidFill>
                                <a:schemeClr val="bg1"/>
                              </a:solidFill>
                              <a:latin typeface="Cambria Math" panose="02040503050406030204" pitchFamily="18" charset="0"/>
                            </a:rPr>
                            <m:t>𝑉</m:t>
                          </m:r>
                        </m:num>
                        <m:den>
                          <m:r>
                            <a:rPr lang="pl-PL" b="0" i="1" smtClean="0">
                              <a:solidFill>
                                <a:schemeClr val="bg1"/>
                              </a:solidFill>
                              <a:latin typeface="Cambria Math" panose="02040503050406030204" pitchFamily="18" charset="0"/>
                            </a:rPr>
                            <m:t>320</m:t>
                          </m:r>
                          <m:r>
                            <a:rPr lang="pl-PL" i="1">
                              <a:solidFill>
                                <a:schemeClr val="bg1"/>
                              </a:solidFill>
                              <a:latin typeface="Cambria Math" panose="02040503050406030204" pitchFamily="18" charset="0"/>
                            </a:rPr>
                            <m:t> </m:t>
                          </m:r>
                          <m:r>
                            <a:rPr lang="pl-PL" i="1">
                              <a:solidFill>
                                <a:schemeClr val="bg1"/>
                              </a:solidFill>
                              <a:latin typeface="Cambria Math" panose="02040503050406030204" pitchFamily="18" charset="0"/>
                            </a:rPr>
                            <m:t>𝐴</m:t>
                          </m:r>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r>
                        <a:rPr lang="pl-PL" b="0" i="1" smtClean="0">
                          <a:solidFill>
                            <a:schemeClr val="bg1"/>
                          </a:solidFill>
                          <a:latin typeface="Cambria Math" panose="02040503050406030204" pitchFamily="18" charset="0"/>
                        </a:rPr>
                        <m:t>0,72</m:t>
                      </m:r>
                      <m:r>
                        <a:rPr lang="pl-PL" i="1">
                          <a:solidFill>
                            <a:schemeClr val="bg1"/>
                          </a:solidFill>
                          <a:latin typeface="Cambria Math" panose="02040503050406030204" pitchFamily="18" charset="0"/>
                        </a:rPr>
                        <m:t>Ω</m:t>
                      </m:r>
                    </m:oMath>
                  </m:oMathPara>
                </a14:m>
                <a:endParaRPr lang="pl-PL" dirty="0">
                  <a:solidFill>
                    <a:schemeClr val="bg1"/>
                  </a:solidFill>
                </a:endParaRPr>
              </a:p>
              <a:p>
                <a:pPr marL="0" indent="0">
                  <a:buNone/>
                </a:pPr>
                <a:br>
                  <a:rPr lang="pl-PL" dirty="0">
                    <a:solidFill>
                      <a:schemeClr val="bg1"/>
                    </a:solidFill>
                  </a:rPr>
                </a:br>
                <a:endParaRPr lang="pl-PL" dirty="0">
                  <a:solidFill>
                    <a:schemeClr val="bg1"/>
                  </a:solidFill>
                </a:endParaRPr>
              </a:p>
              <a:p>
                <a:pPr marL="0" indent="0">
                  <a:buNone/>
                </a:pPr>
                <a:endParaRPr lang="pl-PL" dirty="0">
                  <a:solidFill>
                    <a:schemeClr val="bg1"/>
                  </a:solidFill>
                </a:endParaRPr>
              </a:p>
              <a:p>
                <a:pPr marL="0" indent="0">
                  <a:buNone/>
                </a:pPr>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4AC562AD-9AB3-412D-BE3C-317CC6A1493E}"/>
                  </a:ext>
                </a:extLst>
              </p:cNvPr>
              <p:cNvSpPr>
                <a:spLocks noGrp="1" noRot="1" noChangeAspect="1" noMove="1" noResize="1" noEditPoints="1" noAdjustHandles="1" noChangeArrowheads="1" noChangeShapeType="1" noTextEdit="1"/>
              </p:cNvSpPr>
              <p:nvPr>
                <p:ph idx="1"/>
              </p:nvPr>
            </p:nvSpPr>
            <p:spPr>
              <a:xfrm>
                <a:off x="1141412" y="2249486"/>
                <a:ext cx="9905999" cy="3694113"/>
              </a:xfrm>
              <a:blipFill>
                <a:blip r:embed="rId2"/>
                <a:stretch>
                  <a:fillRect l="-923" t="-165"/>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7AA947FC-580B-49CE-88C0-272BD9CA91A7}"/>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797151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3636B53-F4D1-4541-BE48-CDBDE8D4550A}"/>
              </a:ext>
            </a:extLst>
          </p:cNvPr>
          <p:cNvSpPr>
            <a:spLocks noGrp="1"/>
          </p:cNvSpPr>
          <p:nvPr>
            <p:ph idx="1"/>
          </p:nvPr>
        </p:nvSpPr>
        <p:spPr>
          <a:xfrm>
            <a:off x="1141412" y="2249487"/>
            <a:ext cx="9905999" cy="4160838"/>
          </a:xfrm>
        </p:spPr>
        <p:txBody>
          <a:bodyPr>
            <a:normAutofit/>
          </a:bodyPr>
          <a:lstStyle/>
          <a:p>
            <a:pPr marL="0" indent="0" algn="ctr">
              <a:buNone/>
            </a:pPr>
            <a:r>
              <a:rPr lang="pl-PL" b="1" dirty="0">
                <a:solidFill>
                  <a:schemeClr val="bg1"/>
                </a:solidFill>
              </a:rPr>
              <a:t>Wymagania normy</a:t>
            </a:r>
            <a:r>
              <a:rPr lang="pl-PL" dirty="0">
                <a:solidFill>
                  <a:schemeClr val="bg1"/>
                </a:solidFill>
              </a:rPr>
              <a:t> </a:t>
            </a:r>
            <a:r>
              <a:rPr lang="pl-PL" b="1" dirty="0">
                <a:solidFill>
                  <a:schemeClr val="bg1"/>
                </a:solidFill>
              </a:rPr>
              <a:t>PN-HD 60364 część 6 Sprawdzenie dotyczące pomiarów </a:t>
            </a:r>
            <a:r>
              <a:rPr lang="pl-PL" b="1" dirty="0" err="1">
                <a:solidFill>
                  <a:schemeClr val="bg1"/>
                </a:solidFill>
              </a:rPr>
              <a:t>pomontażowych</a:t>
            </a:r>
            <a:r>
              <a:rPr lang="pl-PL" b="1" dirty="0">
                <a:solidFill>
                  <a:schemeClr val="bg1"/>
                </a:solidFill>
              </a:rPr>
              <a:t>  </a:t>
            </a:r>
            <a:br>
              <a:rPr lang="pl-PL" b="1" dirty="0">
                <a:solidFill>
                  <a:schemeClr val="bg1"/>
                </a:solidFill>
              </a:rPr>
            </a:br>
            <a:r>
              <a:rPr lang="pl-PL" sz="1800" b="1" dirty="0">
                <a:solidFill>
                  <a:schemeClr val="bg1"/>
                </a:solidFill>
              </a:rPr>
              <a:t>Wskazówki z Załącznika C</a:t>
            </a:r>
            <a:endParaRPr lang="pl-PL" dirty="0">
              <a:solidFill>
                <a:schemeClr val="bg1"/>
              </a:solidFill>
            </a:endParaRPr>
          </a:p>
          <a:p>
            <a:pPr marL="0" lvl="0" indent="0">
              <a:buNone/>
            </a:pPr>
            <a:r>
              <a:rPr lang="pl-PL" b="1" dirty="0">
                <a:solidFill>
                  <a:schemeClr val="bg1"/>
                </a:solidFill>
              </a:rPr>
              <a:t>Sprawdzanie ochrony przed ogniem</a:t>
            </a:r>
            <a:r>
              <a:rPr lang="pl-PL" dirty="0">
                <a:solidFill>
                  <a:schemeClr val="bg1"/>
                </a:solidFill>
              </a:rPr>
              <a:t>: Wymaga sprawdzenia poprawności wykonania przegród ogniowych i innych środków zapobiegających rozprzestrzenianiu się ognia oraz ochrony przed skutkami działania ciepła.</a:t>
            </a:r>
          </a:p>
          <a:p>
            <a:pPr marL="0" lvl="0" indent="0">
              <a:buNone/>
            </a:pPr>
            <a:r>
              <a:rPr lang="pl-PL" b="1" dirty="0">
                <a:solidFill>
                  <a:schemeClr val="bg1"/>
                </a:solidFill>
              </a:rPr>
              <a:t>Sprawdzanie doboru przewodów</a:t>
            </a:r>
            <a:r>
              <a:rPr lang="pl-PL" dirty="0">
                <a:solidFill>
                  <a:schemeClr val="bg1"/>
                </a:solidFill>
              </a:rPr>
              <a:t>: Należy zweryfikować dobór przewodów pod kątem obciążalności prądowej i spadku napięcia, a także sprawdzić dobór i nastawienie urządzeń zabezpieczających i ostrzegawczych.</a:t>
            </a:r>
          </a:p>
        </p:txBody>
      </p:sp>
      <p:sp>
        <p:nvSpPr>
          <p:cNvPr id="6" name="Tytuł 1">
            <a:extLst>
              <a:ext uri="{FF2B5EF4-FFF2-40B4-BE49-F238E27FC236}">
                <a16:creationId xmlns:a16="http://schemas.microsoft.com/office/drawing/2014/main" id="{46074169-F78F-4F05-BA09-8580147DF6C9}"/>
              </a:ext>
            </a:extLst>
          </p:cNvPr>
          <p:cNvSpPr txBox="1">
            <a:spLocks noGrp="1"/>
          </p:cNvSpPr>
          <p:nvPr>
            <p:ph type="title"/>
          </p:nvPr>
        </p:nvSpPr>
        <p:spPr>
          <a:xfrm>
            <a:off x="1141412" y="619125"/>
            <a:ext cx="9980677"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2.2.2. </a:t>
            </a:r>
            <a:r>
              <a:rPr lang="pl-PL" sz="2000" b="1" dirty="0">
                <a:solidFill>
                  <a:srgbClr val="002060"/>
                </a:solidFill>
              </a:rPr>
              <a:t>Wymagania normy</a:t>
            </a:r>
            <a:r>
              <a:rPr lang="pl-PL" sz="2000" dirty="0">
                <a:solidFill>
                  <a:srgbClr val="002060"/>
                </a:solidFill>
              </a:rPr>
              <a:t> </a:t>
            </a:r>
            <a:r>
              <a:rPr lang="pl-PL" sz="2000" b="1" dirty="0">
                <a:solidFill>
                  <a:srgbClr val="002060"/>
                </a:solidFill>
              </a:rPr>
              <a:t>PN-HD 60364 część 6  </a:t>
            </a:r>
            <a:br>
              <a:rPr lang="pl-PL" sz="2000" dirty="0">
                <a:solidFill>
                  <a:srgbClr val="002060"/>
                </a:solidFill>
              </a:rPr>
            </a:br>
            <a:endParaRPr lang="pl-PL" sz="2000" b="1" dirty="0">
              <a:solidFill>
                <a:srgbClr val="002060"/>
              </a:solidFill>
            </a:endParaRPr>
          </a:p>
        </p:txBody>
      </p:sp>
    </p:spTree>
    <p:extLst>
      <p:ext uri="{BB962C8B-B14F-4D97-AF65-F5344CB8AC3E}">
        <p14:creationId xmlns:p14="http://schemas.microsoft.com/office/powerpoint/2010/main" val="1241016637"/>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5A49158F-E007-44E0-A0C2-8DB0158B0A00}"/>
                  </a:ext>
                </a:extLst>
              </p:cNvPr>
              <p:cNvSpPr>
                <a:spLocks noGrp="1"/>
              </p:cNvSpPr>
              <p:nvPr>
                <p:ph idx="1"/>
              </p:nvPr>
            </p:nvSpPr>
            <p:spPr/>
            <p:txBody>
              <a:bodyPr/>
              <a:lstStyle/>
              <a:p>
                <a:pPr marL="0" indent="0">
                  <a:buNone/>
                </a:pPr>
                <a:r>
                  <a:rPr lang="pl-PL" dirty="0">
                    <a:solidFill>
                      <a:schemeClr val="bg1"/>
                    </a:solidFill>
                  </a:rPr>
                  <a:t>Dla bezpiecznika topikowego </a:t>
                </a:r>
                <a:r>
                  <a:rPr lang="pl-PL" dirty="0" err="1">
                    <a:solidFill>
                      <a:schemeClr val="bg1"/>
                    </a:solidFill>
                  </a:rPr>
                  <a:t>BiWtz</a:t>
                </a:r>
                <a:r>
                  <a:rPr lang="pl-PL" dirty="0">
                    <a:solidFill>
                      <a:schemeClr val="bg1"/>
                    </a:solidFill>
                  </a:rPr>
                  <a:t> </a:t>
                </a:r>
                <a:r>
                  <a:rPr lang="pl-PL" dirty="0" err="1">
                    <a:solidFill>
                      <a:schemeClr val="bg1"/>
                    </a:solidFill>
                  </a:rPr>
                  <a:t>gG</a:t>
                </a:r>
                <a:r>
                  <a:rPr lang="pl-PL" dirty="0">
                    <a:solidFill>
                      <a:schemeClr val="bg1"/>
                    </a:solidFill>
                  </a:rPr>
                  <a:t> i prądzie I</a:t>
                </a:r>
                <a:r>
                  <a:rPr lang="pl-PL" baseline="-25000" dirty="0">
                    <a:solidFill>
                      <a:schemeClr val="bg1"/>
                    </a:solidFill>
                  </a:rPr>
                  <a:t>n</a:t>
                </a:r>
                <a:r>
                  <a:rPr lang="pl-PL" dirty="0">
                    <a:solidFill>
                      <a:schemeClr val="bg1"/>
                    </a:solidFill>
                  </a:rPr>
                  <a:t> = 16 A</a:t>
                </a:r>
              </a:p>
              <a:p>
                <a:pPr marL="0" indent="0">
                  <a:buNone/>
                </a:pP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0</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r>
                            <a:rPr lang="pl-PL" i="1">
                              <a:solidFill>
                                <a:schemeClr val="bg1"/>
                              </a:solidFill>
                              <a:latin typeface="Cambria Math" panose="02040503050406030204" pitchFamily="18" charset="0"/>
                            </a:rPr>
                            <m:t>230 </m:t>
                          </m:r>
                          <m:r>
                            <a:rPr lang="pl-PL" i="1">
                              <a:solidFill>
                                <a:schemeClr val="bg1"/>
                              </a:solidFill>
                              <a:latin typeface="Cambria Math" panose="02040503050406030204" pitchFamily="18" charset="0"/>
                            </a:rPr>
                            <m:t>𝑉</m:t>
                          </m:r>
                        </m:num>
                        <m:den>
                          <m:r>
                            <a:rPr lang="pl-PL" b="0" i="1" smtClean="0">
                              <a:solidFill>
                                <a:schemeClr val="bg1"/>
                              </a:solidFill>
                              <a:latin typeface="Cambria Math" panose="02040503050406030204" pitchFamily="18" charset="0"/>
                            </a:rPr>
                            <m:t>148,8</m:t>
                          </m:r>
                          <m:r>
                            <a:rPr lang="pl-PL" i="1">
                              <a:solidFill>
                                <a:schemeClr val="bg1"/>
                              </a:solidFill>
                              <a:latin typeface="Cambria Math" panose="02040503050406030204" pitchFamily="18" charset="0"/>
                            </a:rPr>
                            <m:t> </m:t>
                          </m:r>
                          <m:r>
                            <a:rPr lang="pl-PL" i="1">
                              <a:solidFill>
                                <a:schemeClr val="bg1"/>
                              </a:solidFill>
                              <a:latin typeface="Cambria Math" panose="02040503050406030204" pitchFamily="18" charset="0"/>
                            </a:rPr>
                            <m:t>𝐴</m:t>
                          </m:r>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r>
                        <a:rPr lang="pl-PL" b="0" i="1" smtClean="0">
                          <a:solidFill>
                            <a:schemeClr val="bg1"/>
                          </a:solidFill>
                          <a:latin typeface="Cambria Math" panose="02040503050406030204" pitchFamily="18" charset="0"/>
                        </a:rPr>
                        <m:t>1,55</m:t>
                      </m:r>
                      <m:r>
                        <a:rPr lang="pl-PL" i="1">
                          <a:solidFill>
                            <a:schemeClr val="bg1"/>
                          </a:solidFill>
                          <a:latin typeface="Cambria Math" panose="02040503050406030204" pitchFamily="18" charset="0"/>
                        </a:rPr>
                        <m:t>Ω</m:t>
                      </m:r>
                    </m:oMath>
                  </m:oMathPara>
                </a14:m>
                <a:br>
                  <a:rPr lang="pl-PL" dirty="0">
                    <a:solidFill>
                      <a:schemeClr val="bg1"/>
                    </a:solidFill>
                  </a:rPr>
                </a:br>
                <a:endParaRPr lang="pl-PL" dirty="0">
                  <a:solidFill>
                    <a:schemeClr val="bg1"/>
                  </a:solidFill>
                </a:endParaRPr>
              </a:p>
              <a:p>
                <a:pPr marL="0" indent="0">
                  <a:buNone/>
                </a:pPr>
                <a:endParaRPr lang="pl-PL" dirty="0">
                  <a:solidFill>
                    <a:schemeClr val="bg1"/>
                  </a:solidFill>
                </a:endParaRPr>
              </a:p>
              <a:p>
                <a:pPr marL="0" indent="0">
                  <a:buNone/>
                </a:pPr>
                <a:r>
                  <a:rPr lang="pl-PL" dirty="0">
                    <a:solidFill>
                      <a:schemeClr val="bg1"/>
                    </a:solidFill>
                  </a:rPr>
                  <a:t>Dla bezpiecznika topikowego </a:t>
                </a:r>
                <a:r>
                  <a:rPr lang="pl-PL" dirty="0" err="1">
                    <a:solidFill>
                      <a:schemeClr val="bg1"/>
                    </a:solidFill>
                  </a:rPr>
                  <a:t>BiWts</a:t>
                </a:r>
                <a:r>
                  <a:rPr lang="pl-PL" dirty="0">
                    <a:solidFill>
                      <a:schemeClr val="bg1"/>
                    </a:solidFill>
                  </a:rPr>
                  <a:t> </a:t>
                </a:r>
                <a:r>
                  <a:rPr lang="pl-PL" dirty="0" err="1">
                    <a:solidFill>
                      <a:schemeClr val="bg1"/>
                    </a:solidFill>
                  </a:rPr>
                  <a:t>gF</a:t>
                </a:r>
                <a:r>
                  <a:rPr lang="pl-PL" dirty="0">
                    <a:solidFill>
                      <a:schemeClr val="bg1"/>
                    </a:solidFill>
                  </a:rPr>
                  <a:t> i prądzie I</a:t>
                </a:r>
                <a:r>
                  <a:rPr lang="pl-PL" baseline="-25000" dirty="0">
                    <a:solidFill>
                      <a:schemeClr val="bg1"/>
                    </a:solidFill>
                  </a:rPr>
                  <a:t>n</a:t>
                </a:r>
                <a:r>
                  <a:rPr lang="pl-PL" dirty="0">
                    <a:solidFill>
                      <a:schemeClr val="bg1"/>
                    </a:solidFill>
                  </a:rPr>
                  <a:t> = 16 A</a:t>
                </a:r>
              </a:p>
              <a:p>
                <a:pPr marL="0" indent="0">
                  <a:buNone/>
                </a:pP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0</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r>
                            <a:rPr lang="pl-PL" i="1">
                              <a:solidFill>
                                <a:schemeClr val="bg1"/>
                              </a:solidFill>
                              <a:latin typeface="Cambria Math" panose="02040503050406030204" pitchFamily="18" charset="0"/>
                            </a:rPr>
                            <m:t>230 </m:t>
                          </m:r>
                          <m:r>
                            <a:rPr lang="pl-PL" i="1">
                              <a:solidFill>
                                <a:schemeClr val="bg1"/>
                              </a:solidFill>
                              <a:latin typeface="Cambria Math" panose="02040503050406030204" pitchFamily="18" charset="0"/>
                            </a:rPr>
                            <m:t>𝑉</m:t>
                          </m:r>
                        </m:num>
                        <m:den>
                          <m:r>
                            <a:rPr lang="pl-PL" b="0" i="1" smtClean="0">
                              <a:solidFill>
                                <a:schemeClr val="bg1"/>
                              </a:solidFill>
                              <a:latin typeface="Cambria Math" panose="02040503050406030204" pitchFamily="18" charset="0"/>
                            </a:rPr>
                            <m:t>72,2</m:t>
                          </m:r>
                          <m:r>
                            <a:rPr lang="pl-PL" i="1">
                              <a:solidFill>
                                <a:schemeClr val="bg1"/>
                              </a:solidFill>
                              <a:latin typeface="Cambria Math" panose="02040503050406030204" pitchFamily="18" charset="0"/>
                            </a:rPr>
                            <m:t> </m:t>
                          </m:r>
                          <m:r>
                            <a:rPr lang="pl-PL" i="1">
                              <a:solidFill>
                                <a:schemeClr val="bg1"/>
                              </a:solidFill>
                              <a:latin typeface="Cambria Math" panose="02040503050406030204" pitchFamily="18" charset="0"/>
                            </a:rPr>
                            <m:t>𝐴</m:t>
                          </m:r>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r>
                        <a:rPr lang="pl-PL" b="0" i="1" smtClean="0">
                          <a:solidFill>
                            <a:schemeClr val="bg1"/>
                          </a:solidFill>
                          <a:latin typeface="Cambria Math" panose="02040503050406030204" pitchFamily="18" charset="0"/>
                        </a:rPr>
                        <m:t>3,18</m:t>
                      </m:r>
                      <m:r>
                        <a:rPr lang="pl-PL" i="1">
                          <a:solidFill>
                            <a:schemeClr val="bg1"/>
                          </a:solidFill>
                          <a:latin typeface="Cambria Math" panose="02040503050406030204" pitchFamily="18" charset="0"/>
                        </a:rPr>
                        <m:t>Ω</m:t>
                      </m:r>
                    </m:oMath>
                  </m:oMathPara>
                </a14:m>
                <a:br>
                  <a:rPr lang="pl-PL" dirty="0">
                    <a:solidFill>
                      <a:schemeClr val="bg1"/>
                    </a:solidFill>
                  </a:rPr>
                </a:br>
                <a:endParaRPr lang="pl-PL" dirty="0">
                  <a:solidFill>
                    <a:schemeClr val="bg1"/>
                  </a:solidFill>
                </a:endParaRPr>
              </a:p>
              <a:p>
                <a:pPr marL="0" indent="0">
                  <a:buNone/>
                </a:pPr>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5A49158F-E007-44E0-A0C2-8DB0158B0A00}"/>
                  </a:ext>
                </a:extLst>
              </p:cNvPr>
              <p:cNvSpPr>
                <a:spLocks noGrp="1" noRot="1" noChangeAspect="1" noMove="1" noResize="1" noEditPoints="1" noAdjustHandles="1" noChangeArrowheads="1" noChangeShapeType="1" noTextEdit="1"/>
              </p:cNvSpPr>
              <p:nvPr>
                <p:ph idx="1"/>
              </p:nvPr>
            </p:nvSpPr>
            <p:spPr>
              <a:blipFill>
                <a:blip r:embed="rId2"/>
                <a:stretch>
                  <a:fillRect l="-923" t="-172"/>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A9A1756D-E861-4D39-9F26-DCAEB2CF1AFC}"/>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222274923"/>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1677EC9E-653E-4CEE-9226-0E184220AFA9}"/>
              </a:ext>
            </a:extLst>
          </p:cNvPr>
          <p:cNvSpPr>
            <a:spLocks noGrp="1"/>
          </p:cNvSpPr>
          <p:nvPr>
            <p:ph idx="1"/>
          </p:nvPr>
        </p:nvSpPr>
        <p:spPr/>
        <p:txBody>
          <a:bodyPr/>
          <a:lstStyle/>
          <a:p>
            <a:pPr marL="0" indent="0">
              <a:buNone/>
            </a:pPr>
            <a:r>
              <a:rPr lang="pl-PL" dirty="0">
                <a:solidFill>
                  <a:schemeClr val="bg1"/>
                </a:solidFill>
              </a:rPr>
              <a:t>Dla instalacji elektrycznych w warunkach zwiększonego zagrożenia porażeniem prądem elektrycznym zgodnie PN-IEC (HD) 60364 grupy 700) dla sieci TN stosuje się krótsze czasy wyłączenia które wynoszą 0,2 s. W związku z tym w niektórych przypadkach ulegnie zmianie max impedancja pętli zwarcia która zapewni bezpieczne funkcjonowanie samoczynnego wyłączenia zasilania jako środka ochrony przy uszkodzeniu.</a:t>
            </a:r>
            <a:endParaRPr lang="pl-PL" dirty="0"/>
          </a:p>
        </p:txBody>
      </p:sp>
      <p:sp>
        <p:nvSpPr>
          <p:cNvPr id="6" name="Tytuł 1">
            <a:extLst>
              <a:ext uri="{FF2B5EF4-FFF2-40B4-BE49-F238E27FC236}">
                <a16:creationId xmlns:a16="http://schemas.microsoft.com/office/drawing/2014/main" id="{EA8469CC-93D6-43F1-81E2-D651FB5DEAD2}"/>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3928290645"/>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Symbol zastępczy zawartości 2">
                <a:extLst>
                  <a:ext uri="{FF2B5EF4-FFF2-40B4-BE49-F238E27FC236}">
                    <a16:creationId xmlns:a16="http://schemas.microsoft.com/office/drawing/2014/main" id="{631E80FC-DC52-4588-B16B-21139A4815B1}"/>
                  </a:ext>
                </a:extLst>
              </p:cNvPr>
              <p:cNvSpPr>
                <a:spLocks noGrp="1"/>
              </p:cNvSpPr>
              <p:nvPr>
                <p:ph idx="1"/>
              </p:nvPr>
            </p:nvSpPr>
            <p:spPr>
              <a:xfrm>
                <a:off x="1141413" y="2249488"/>
                <a:ext cx="9906000" cy="3541712"/>
              </a:xfrm>
            </p:spPr>
            <p:txBody>
              <a:bodyPr>
                <a:normAutofit/>
              </a:bodyPr>
              <a:lstStyle/>
              <a:p>
                <a:pPr marL="0" indent="0">
                  <a:buNone/>
                </a:pPr>
                <a:r>
                  <a:rPr lang="pl-PL" b="1" i="1" dirty="0">
                    <a:solidFill>
                      <a:schemeClr val="bg1"/>
                    </a:solidFill>
                  </a:rPr>
                  <a:t>Najwyższe impedancje pętli zwarcia zapewniające skuteczną ochronę przez samoczynne wyłączenie zasilania w sieci TN dla różnych zabezpieczeń w czasie t=0,2 s.</a:t>
                </a:r>
              </a:p>
              <a:p>
                <a:pPr marL="0" indent="0">
                  <a:buNone/>
                </a:pPr>
                <a:r>
                  <a:rPr lang="pl-PL" dirty="0">
                    <a:solidFill>
                      <a:schemeClr val="bg1"/>
                    </a:solidFill>
                  </a:rPr>
                  <a:t>Dla wyłącznika nadprądowego charakterystyce B i prądzie I</a:t>
                </a:r>
                <a:r>
                  <a:rPr lang="pl-PL" baseline="-25000" dirty="0">
                    <a:solidFill>
                      <a:schemeClr val="bg1"/>
                    </a:solidFill>
                  </a:rPr>
                  <a:t>n</a:t>
                </a:r>
                <a:r>
                  <a:rPr lang="pl-PL" dirty="0">
                    <a:solidFill>
                      <a:schemeClr val="bg1"/>
                    </a:solidFill>
                  </a:rPr>
                  <a:t> = 16 A</a:t>
                </a:r>
              </a:p>
              <a:p>
                <a:pPr marL="0" indent="0">
                  <a:buNone/>
                </a:pP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0</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den>
                      </m:f>
                      <m:r>
                        <a:rPr lang="pl-PL" b="0" i="1" smtClean="0">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r>
                            <a:rPr lang="pl-PL" i="1">
                              <a:solidFill>
                                <a:schemeClr val="bg1"/>
                              </a:solidFill>
                              <a:latin typeface="Cambria Math" panose="02040503050406030204" pitchFamily="18" charset="0"/>
                            </a:rPr>
                            <m:t>230 </m:t>
                          </m:r>
                          <m:r>
                            <a:rPr lang="pl-PL" i="1">
                              <a:solidFill>
                                <a:schemeClr val="bg1"/>
                              </a:solidFill>
                              <a:latin typeface="Cambria Math" panose="02040503050406030204" pitchFamily="18" charset="0"/>
                            </a:rPr>
                            <m:t>𝑉</m:t>
                          </m:r>
                        </m:num>
                        <m:den>
                          <m:r>
                            <a:rPr lang="pl-PL" i="1">
                              <a:solidFill>
                                <a:schemeClr val="bg1"/>
                              </a:solidFill>
                              <a:latin typeface="Cambria Math" panose="02040503050406030204" pitchFamily="18" charset="0"/>
                            </a:rPr>
                            <m:t>80 </m:t>
                          </m:r>
                          <m:r>
                            <a:rPr lang="pl-PL" i="1">
                              <a:solidFill>
                                <a:schemeClr val="bg1"/>
                              </a:solidFill>
                              <a:latin typeface="Cambria Math" panose="02040503050406030204" pitchFamily="18" charset="0"/>
                            </a:rPr>
                            <m:t>𝐴</m:t>
                          </m:r>
                        </m:den>
                      </m:f>
                      <m:r>
                        <a:rPr lang="pl-PL" b="0" i="1" smtClean="0">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=2,88Ω</m:t>
                      </m:r>
                    </m:oMath>
                  </m:oMathPara>
                </a14:m>
                <a:endParaRPr lang="pl-PL" dirty="0">
                  <a:solidFill>
                    <a:schemeClr val="bg1"/>
                  </a:solidFill>
                </a:endParaRPr>
              </a:p>
              <a:p>
                <a:endParaRPr lang="pl-PL" dirty="0">
                  <a:solidFill>
                    <a:schemeClr val="bg1"/>
                  </a:solidFill>
                </a:endParaRPr>
              </a:p>
              <a:p>
                <a:pPr marL="0" indent="0">
                  <a:buNone/>
                </a:pPr>
                <a:endParaRPr lang="pl-PL" dirty="0">
                  <a:solidFill>
                    <a:schemeClr val="bg1"/>
                  </a:solidFill>
                </a:endParaRPr>
              </a:p>
            </p:txBody>
          </p:sp>
        </mc:Choice>
        <mc:Fallback xmlns="">
          <p:sp>
            <p:nvSpPr>
              <p:cNvPr id="4" name="Symbol zastępczy zawartości 2">
                <a:extLst>
                  <a:ext uri="{FF2B5EF4-FFF2-40B4-BE49-F238E27FC236}">
                    <a16:creationId xmlns:a16="http://schemas.microsoft.com/office/drawing/2014/main" id="{631E80FC-DC52-4588-B16B-21139A4815B1}"/>
                  </a:ext>
                </a:extLst>
              </p:cNvPr>
              <p:cNvSpPr>
                <a:spLocks noGrp="1" noRot="1" noChangeAspect="1" noMove="1" noResize="1" noEditPoints="1" noAdjustHandles="1" noChangeArrowheads="1" noChangeShapeType="1" noTextEdit="1"/>
              </p:cNvSpPr>
              <p:nvPr>
                <p:ph idx="1"/>
              </p:nvPr>
            </p:nvSpPr>
            <p:spPr>
              <a:xfrm>
                <a:off x="1141413" y="2249488"/>
                <a:ext cx="9906000" cy="3541712"/>
              </a:xfrm>
              <a:blipFill>
                <a:blip r:embed="rId2"/>
                <a:stretch>
                  <a:fillRect l="-923" t="-172"/>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5E169C6F-9E1B-4EAD-A54F-AFCDBD140F6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1527726142"/>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4AC562AD-9AB3-412D-BE3C-317CC6A1493E}"/>
                  </a:ext>
                </a:extLst>
              </p:cNvPr>
              <p:cNvSpPr>
                <a:spLocks noGrp="1"/>
              </p:cNvSpPr>
              <p:nvPr>
                <p:ph idx="1"/>
              </p:nvPr>
            </p:nvSpPr>
            <p:spPr>
              <a:xfrm>
                <a:off x="1141412" y="2249486"/>
                <a:ext cx="9905999" cy="3694113"/>
              </a:xfrm>
            </p:spPr>
            <p:txBody>
              <a:bodyPr>
                <a:noAutofit/>
              </a:bodyPr>
              <a:lstStyle/>
              <a:p>
                <a:pPr marL="0" indent="0">
                  <a:buNone/>
                </a:pPr>
                <a:r>
                  <a:rPr lang="pl-PL" dirty="0">
                    <a:solidFill>
                      <a:schemeClr val="bg1"/>
                    </a:solidFill>
                  </a:rPr>
                  <a:t>Dla wyłącznika nadprądowego charakterystyce C i prądzie I</a:t>
                </a:r>
                <a:r>
                  <a:rPr lang="pl-PL" baseline="-25000" dirty="0">
                    <a:solidFill>
                      <a:schemeClr val="bg1"/>
                    </a:solidFill>
                  </a:rPr>
                  <a:t>n</a:t>
                </a:r>
                <a:r>
                  <a:rPr lang="pl-PL" dirty="0">
                    <a:solidFill>
                      <a:schemeClr val="bg1"/>
                    </a:solidFill>
                  </a:rPr>
                  <a:t> = 16 A</a:t>
                </a:r>
                <a:br>
                  <a:rPr lang="pl-PL" dirty="0">
                    <a:solidFill>
                      <a:schemeClr val="bg1"/>
                    </a:solidFill>
                  </a:rPr>
                </a:b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0</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r>
                            <a:rPr lang="pl-PL" i="1">
                              <a:solidFill>
                                <a:schemeClr val="bg1"/>
                              </a:solidFill>
                              <a:latin typeface="Cambria Math" panose="02040503050406030204" pitchFamily="18" charset="0"/>
                            </a:rPr>
                            <m:t>230 </m:t>
                          </m:r>
                          <m:r>
                            <a:rPr lang="pl-PL" i="1">
                              <a:solidFill>
                                <a:schemeClr val="bg1"/>
                              </a:solidFill>
                              <a:latin typeface="Cambria Math" panose="02040503050406030204" pitchFamily="18" charset="0"/>
                            </a:rPr>
                            <m:t>𝑉</m:t>
                          </m:r>
                        </m:num>
                        <m:den>
                          <m:r>
                            <a:rPr lang="pl-PL" i="1">
                              <a:solidFill>
                                <a:schemeClr val="bg1"/>
                              </a:solidFill>
                              <a:latin typeface="Cambria Math" panose="02040503050406030204" pitchFamily="18" charset="0"/>
                            </a:rPr>
                            <m:t>160 </m:t>
                          </m:r>
                          <m:r>
                            <a:rPr lang="pl-PL" i="1">
                              <a:solidFill>
                                <a:schemeClr val="bg1"/>
                              </a:solidFill>
                              <a:latin typeface="Cambria Math" panose="02040503050406030204" pitchFamily="18" charset="0"/>
                            </a:rPr>
                            <m:t>𝐴</m:t>
                          </m:r>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=1,44Ω</m:t>
                      </m:r>
                    </m:oMath>
                  </m:oMathPara>
                </a14:m>
                <a:endParaRPr lang="pl-PL" dirty="0">
                  <a:solidFill>
                    <a:schemeClr val="bg1"/>
                  </a:solidFill>
                </a:endParaRPr>
              </a:p>
              <a:p>
                <a:pPr marL="0" indent="0">
                  <a:buNone/>
                </a:pPr>
                <a:endParaRPr lang="pl-PL" dirty="0">
                  <a:solidFill>
                    <a:schemeClr val="bg1"/>
                  </a:solidFill>
                </a:endParaRPr>
              </a:p>
              <a:p>
                <a:pPr marL="0" indent="0">
                  <a:buNone/>
                </a:pPr>
                <a:r>
                  <a:rPr lang="pl-PL" dirty="0">
                    <a:solidFill>
                      <a:schemeClr val="bg1"/>
                    </a:solidFill>
                  </a:rPr>
                  <a:t>Dla wyłącznika nadprądowego charakterystyce D i prądzie I</a:t>
                </a:r>
                <a:r>
                  <a:rPr lang="pl-PL" baseline="-25000" dirty="0">
                    <a:solidFill>
                      <a:schemeClr val="bg1"/>
                    </a:solidFill>
                  </a:rPr>
                  <a:t>n</a:t>
                </a:r>
                <a:r>
                  <a:rPr lang="pl-PL" dirty="0">
                    <a:solidFill>
                      <a:schemeClr val="bg1"/>
                    </a:solidFill>
                  </a:rPr>
                  <a:t> = 16 A</a:t>
                </a:r>
                <a:br>
                  <a:rPr lang="pl-PL" dirty="0">
                    <a:solidFill>
                      <a:schemeClr val="bg1"/>
                    </a:solidFill>
                  </a:rPr>
                </a:b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0</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r>
                            <a:rPr lang="pl-PL" i="1">
                              <a:solidFill>
                                <a:schemeClr val="bg1"/>
                              </a:solidFill>
                              <a:latin typeface="Cambria Math" panose="02040503050406030204" pitchFamily="18" charset="0"/>
                            </a:rPr>
                            <m:t>230 </m:t>
                          </m:r>
                          <m:r>
                            <a:rPr lang="pl-PL" i="1">
                              <a:solidFill>
                                <a:schemeClr val="bg1"/>
                              </a:solidFill>
                              <a:latin typeface="Cambria Math" panose="02040503050406030204" pitchFamily="18" charset="0"/>
                            </a:rPr>
                            <m:t>𝑉</m:t>
                          </m:r>
                        </m:num>
                        <m:den>
                          <m:r>
                            <a:rPr lang="pl-PL" b="0" i="1" smtClean="0">
                              <a:solidFill>
                                <a:schemeClr val="bg1"/>
                              </a:solidFill>
                              <a:latin typeface="Cambria Math" panose="02040503050406030204" pitchFamily="18" charset="0"/>
                            </a:rPr>
                            <m:t>320</m:t>
                          </m:r>
                          <m:r>
                            <a:rPr lang="pl-PL" i="1">
                              <a:solidFill>
                                <a:schemeClr val="bg1"/>
                              </a:solidFill>
                              <a:latin typeface="Cambria Math" panose="02040503050406030204" pitchFamily="18" charset="0"/>
                            </a:rPr>
                            <m:t> </m:t>
                          </m:r>
                          <m:r>
                            <a:rPr lang="pl-PL" i="1">
                              <a:solidFill>
                                <a:schemeClr val="bg1"/>
                              </a:solidFill>
                              <a:latin typeface="Cambria Math" panose="02040503050406030204" pitchFamily="18" charset="0"/>
                            </a:rPr>
                            <m:t>𝐴</m:t>
                          </m:r>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r>
                        <a:rPr lang="pl-PL" b="0" i="1" smtClean="0">
                          <a:solidFill>
                            <a:schemeClr val="bg1"/>
                          </a:solidFill>
                          <a:latin typeface="Cambria Math" panose="02040503050406030204" pitchFamily="18" charset="0"/>
                        </a:rPr>
                        <m:t>0,72</m:t>
                      </m:r>
                      <m:r>
                        <a:rPr lang="pl-PL" i="1">
                          <a:solidFill>
                            <a:schemeClr val="bg1"/>
                          </a:solidFill>
                          <a:latin typeface="Cambria Math" panose="02040503050406030204" pitchFamily="18" charset="0"/>
                        </a:rPr>
                        <m:t>Ω</m:t>
                      </m:r>
                    </m:oMath>
                  </m:oMathPara>
                </a14:m>
                <a:endParaRPr lang="pl-PL" dirty="0">
                  <a:solidFill>
                    <a:schemeClr val="bg1"/>
                  </a:solidFill>
                </a:endParaRPr>
              </a:p>
              <a:p>
                <a:pPr marL="0" indent="0">
                  <a:buNone/>
                </a:pPr>
                <a:br>
                  <a:rPr lang="pl-PL" dirty="0">
                    <a:solidFill>
                      <a:schemeClr val="bg1"/>
                    </a:solidFill>
                  </a:rPr>
                </a:br>
                <a:endParaRPr lang="pl-PL" dirty="0">
                  <a:solidFill>
                    <a:schemeClr val="bg1"/>
                  </a:solidFill>
                </a:endParaRPr>
              </a:p>
              <a:p>
                <a:pPr marL="0" indent="0">
                  <a:buNone/>
                </a:pPr>
                <a:endParaRPr lang="pl-PL" dirty="0">
                  <a:solidFill>
                    <a:schemeClr val="bg1"/>
                  </a:solidFill>
                </a:endParaRPr>
              </a:p>
              <a:p>
                <a:pPr marL="0" indent="0">
                  <a:buNone/>
                </a:pPr>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4AC562AD-9AB3-412D-BE3C-317CC6A1493E}"/>
                  </a:ext>
                </a:extLst>
              </p:cNvPr>
              <p:cNvSpPr>
                <a:spLocks noGrp="1" noRot="1" noChangeAspect="1" noMove="1" noResize="1" noEditPoints="1" noAdjustHandles="1" noChangeArrowheads="1" noChangeShapeType="1" noTextEdit="1"/>
              </p:cNvSpPr>
              <p:nvPr>
                <p:ph idx="1"/>
              </p:nvPr>
            </p:nvSpPr>
            <p:spPr>
              <a:xfrm>
                <a:off x="1141412" y="2249486"/>
                <a:ext cx="9905999" cy="3694113"/>
              </a:xfrm>
              <a:blipFill>
                <a:blip r:embed="rId2"/>
                <a:stretch>
                  <a:fillRect l="-923" t="-165"/>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F92D12ED-3F61-45B9-A742-5376C1D996DA}"/>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694705700"/>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Symbol zastępczy zawartości 2">
                <a:extLst>
                  <a:ext uri="{FF2B5EF4-FFF2-40B4-BE49-F238E27FC236}">
                    <a16:creationId xmlns:a16="http://schemas.microsoft.com/office/drawing/2014/main" id="{1DBF8A64-2AF1-47BD-822B-C9AB2AD33195}"/>
                  </a:ext>
                </a:extLst>
              </p:cNvPr>
              <p:cNvSpPr>
                <a:spLocks noGrp="1"/>
              </p:cNvSpPr>
              <p:nvPr>
                <p:ph idx="1"/>
              </p:nvPr>
            </p:nvSpPr>
            <p:spPr>
              <a:xfrm>
                <a:off x="1141413" y="2249488"/>
                <a:ext cx="9906000" cy="3541712"/>
              </a:xfrm>
            </p:spPr>
            <p:txBody>
              <a:bodyPr/>
              <a:lstStyle/>
              <a:p>
                <a:pPr marL="0" indent="0">
                  <a:buNone/>
                </a:pPr>
                <a:r>
                  <a:rPr lang="pl-PL" dirty="0">
                    <a:solidFill>
                      <a:schemeClr val="bg1"/>
                    </a:solidFill>
                  </a:rPr>
                  <a:t>Dla bezpiecznika topikowego </a:t>
                </a:r>
                <a:r>
                  <a:rPr lang="pl-PL" dirty="0" err="1">
                    <a:solidFill>
                      <a:schemeClr val="bg1"/>
                    </a:solidFill>
                  </a:rPr>
                  <a:t>BiWtz</a:t>
                </a:r>
                <a:r>
                  <a:rPr lang="pl-PL" dirty="0">
                    <a:solidFill>
                      <a:schemeClr val="bg1"/>
                    </a:solidFill>
                  </a:rPr>
                  <a:t> </a:t>
                </a:r>
                <a:r>
                  <a:rPr lang="pl-PL" dirty="0" err="1">
                    <a:solidFill>
                      <a:schemeClr val="bg1"/>
                    </a:solidFill>
                  </a:rPr>
                  <a:t>gG</a:t>
                </a:r>
                <a:r>
                  <a:rPr lang="pl-PL" dirty="0">
                    <a:solidFill>
                      <a:schemeClr val="bg1"/>
                    </a:solidFill>
                  </a:rPr>
                  <a:t> i prądzie I</a:t>
                </a:r>
                <a:r>
                  <a:rPr lang="pl-PL" baseline="-25000" dirty="0">
                    <a:solidFill>
                      <a:schemeClr val="bg1"/>
                    </a:solidFill>
                  </a:rPr>
                  <a:t>n</a:t>
                </a:r>
                <a:r>
                  <a:rPr lang="pl-PL" dirty="0">
                    <a:solidFill>
                      <a:schemeClr val="bg1"/>
                    </a:solidFill>
                  </a:rPr>
                  <a:t> = 16 A</a:t>
                </a:r>
              </a:p>
              <a:p>
                <a:pPr marL="0" indent="0">
                  <a:buNone/>
                </a:pP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0</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r>
                            <a:rPr lang="pl-PL" i="1">
                              <a:solidFill>
                                <a:schemeClr val="bg1"/>
                              </a:solidFill>
                              <a:latin typeface="Cambria Math" panose="02040503050406030204" pitchFamily="18" charset="0"/>
                            </a:rPr>
                            <m:t>230 </m:t>
                          </m:r>
                          <m:r>
                            <a:rPr lang="pl-PL" i="1">
                              <a:solidFill>
                                <a:schemeClr val="bg1"/>
                              </a:solidFill>
                              <a:latin typeface="Cambria Math" panose="02040503050406030204" pitchFamily="18" charset="0"/>
                            </a:rPr>
                            <m:t>𝑉</m:t>
                          </m:r>
                        </m:num>
                        <m:den>
                          <m:r>
                            <a:rPr lang="pl-PL" i="1">
                              <a:solidFill>
                                <a:schemeClr val="bg1"/>
                              </a:solidFill>
                              <a:latin typeface="Cambria Math" panose="02040503050406030204" pitchFamily="18" charset="0"/>
                            </a:rPr>
                            <m:t>192 </m:t>
                          </m:r>
                          <m:r>
                            <a:rPr lang="pl-PL" i="1">
                              <a:solidFill>
                                <a:schemeClr val="bg1"/>
                              </a:solidFill>
                              <a:latin typeface="Cambria Math" panose="02040503050406030204" pitchFamily="18" charset="0"/>
                            </a:rPr>
                            <m:t>𝐴</m:t>
                          </m:r>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r>
                        <a:rPr lang="pl-PL" b="1" i="1" smtClean="0">
                          <a:solidFill>
                            <a:srgbClr val="C00000"/>
                          </a:solidFill>
                          <a:latin typeface="Cambria Math" panose="02040503050406030204" pitchFamily="18" charset="0"/>
                        </a:rPr>
                        <m:t>𝟏</m:t>
                      </m:r>
                      <m:r>
                        <a:rPr lang="pl-PL" b="1" i="1" smtClean="0">
                          <a:solidFill>
                            <a:srgbClr val="C00000"/>
                          </a:solidFill>
                          <a:latin typeface="Cambria Math" panose="02040503050406030204" pitchFamily="18" charset="0"/>
                        </a:rPr>
                        <m:t>,</m:t>
                      </m:r>
                      <m:r>
                        <a:rPr lang="pl-PL" b="1" i="1" smtClean="0">
                          <a:solidFill>
                            <a:srgbClr val="C00000"/>
                          </a:solidFill>
                          <a:latin typeface="Cambria Math" panose="02040503050406030204" pitchFamily="18" charset="0"/>
                        </a:rPr>
                        <m:t>𝟏𝟗</m:t>
                      </m:r>
                      <m:r>
                        <a:rPr lang="pl-PL" b="1" i="1" smtClean="0">
                          <a:solidFill>
                            <a:srgbClr val="C00000"/>
                          </a:solidFill>
                          <a:latin typeface="Cambria Math" panose="02040503050406030204" pitchFamily="18" charset="0"/>
                        </a:rPr>
                        <m:t>Ω</m:t>
                      </m:r>
                    </m:oMath>
                  </m:oMathPara>
                </a14:m>
                <a:br>
                  <a:rPr lang="pl-PL" b="1" dirty="0">
                    <a:solidFill>
                      <a:schemeClr val="bg1"/>
                    </a:solidFill>
                  </a:rPr>
                </a:br>
                <a:endParaRPr lang="pl-PL" b="1" dirty="0">
                  <a:solidFill>
                    <a:schemeClr val="bg1"/>
                  </a:solidFill>
                </a:endParaRPr>
              </a:p>
              <a:p>
                <a:pPr marL="0" indent="0">
                  <a:buNone/>
                </a:pPr>
                <a:endParaRPr lang="pl-PL" dirty="0">
                  <a:solidFill>
                    <a:schemeClr val="bg1"/>
                  </a:solidFill>
                </a:endParaRPr>
              </a:p>
              <a:p>
                <a:pPr marL="0" indent="0">
                  <a:buNone/>
                </a:pPr>
                <a:r>
                  <a:rPr lang="pl-PL" dirty="0">
                    <a:solidFill>
                      <a:schemeClr val="bg1"/>
                    </a:solidFill>
                  </a:rPr>
                  <a:t>Dla bezpiecznika topikowego </a:t>
                </a:r>
                <a:r>
                  <a:rPr lang="pl-PL" dirty="0" err="1">
                    <a:solidFill>
                      <a:schemeClr val="bg1"/>
                    </a:solidFill>
                  </a:rPr>
                  <a:t>BiWts</a:t>
                </a:r>
                <a:r>
                  <a:rPr lang="pl-PL" dirty="0">
                    <a:solidFill>
                      <a:schemeClr val="bg1"/>
                    </a:solidFill>
                  </a:rPr>
                  <a:t> </a:t>
                </a:r>
                <a:r>
                  <a:rPr lang="pl-PL" dirty="0" err="1">
                    <a:solidFill>
                      <a:schemeClr val="bg1"/>
                    </a:solidFill>
                  </a:rPr>
                  <a:t>gF</a:t>
                </a:r>
                <a:r>
                  <a:rPr lang="pl-PL" dirty="0">
                    <a:solidFill>
                      <a:schemeClr val="bg1"/>
                    </a:solidFill>
                  </a:rPr>
                  <a:t> i prądzie I</a:t>
                </a:r>
                <a:r>
                  <a:rPr lang="pl-PL" baseline="-25000" dirty="0">
                    <a:solidFill>
                      <a:schemeClr val="bg1"/>
                    </a:solidFill>
                  </a:rPr>
                  <a:t>n</a:t>
                </a:r>
                <a:r>
                  <a:rPr lang="pl-PL" dirty="0">
                    <a:solidFill>
                      <a:schemeClr val="bg1"/>
                    </a:solidFill>
                  </a:rPr>
                  <a:t> = 16 A</a:t>
                </a:r>
              </a:p>
              <a:p>
                <a:pPr marL="0" indent="0">
                  <a:buNone/>
                </a:pP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0</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r>
                            <a:rPr lang="pl-PL" i="1">
                              <a:solidFill>
                                <a:schemeClr val="bg1"/>
                              </a:solidFill>
                              <a:latin typeface="Cambria Math" panose="02040503050406030204" pitchFamily="18" charset="0"/>
                            </a:rPr>
                            <m:t>230 </m:t>
                          </m:r>
                          <m:r>
                            <a:rPr lang="pl-PL" i="1">
                              <a:solidFill>
                                <a:schemeClr val="bg1"/>
                              </a:solidFill>
                              <a:latin typeface="Cambria Math" panose="02040503050406030204" pitchFamily="18" charset="0"/>
                            </a:rPr>
                            <m:t>𝑉</m:t>
                          </m:r>
                        </m:num>
                        <m:den>
                          <m:r>
                            <a:rPr lang="pl-PL" b="0" i="1" smtClean="0">
                              <a:solidFill>
                                <a:schemeClr val="bg1"/>
                              </a:solidFill>
                              <a:latin typeface="Cambria Math" panose="02040503050406030204" pitchFamily="18" charset="0"/>
                            </a:rPr>
                            <m:t>90</m:t>
                          </m:r>
                          <m:r>
                            <a:rPr lang="pl-PL" i="1">
                              <a:solidFill>
                                <a:schemeClr val="bg1"/>
                              </a:solidFill>
                              <a:latin typeface="Cambria Math" panose="02040503050406030204" pitchFamily="18" charset="0"/>
                            </a:rPr>
                            <m:t> </m:t>
                          </m:r>
                          <m:r>
                            <a:rPr lang="pl-PL" i="1">
                              <a:solidFill>
                                <a:schemeClr val="bg1"/>
                              </a:solidFill>
                              <a:latin typeface="Cambria Math" panose="02040503050406030204" pitchFamily="18" charset="0"/>
                            </a:rPr>
                            <m:t>𝐴</m:t>
                          </m:r>
                        </m:den>
                      </m:f>
                      <m:r>
                        <a:rPr lang="pl-PL" i="1">
                          <a:solidFill>
                            <a:schemeClr val="bg1"/>
                          </a:solidFill>
                          <a:latin typeface="Cambria Math" panose="02040503050406030204" pitchFamily="18" charset="0"/>
                        </a:rPr>
                        <m:t>; </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m:t>
                      </m:r>
                      <m:r>
                        <a:rPr lang="pl-PL" b="1" i="1" smtClean="0">
                          <a:solidFill>
                            <a:srgbClr val="C00000"/>
                          </a:solidFill>
                          <a:latin typeface="Cambria Math" panose="02040503050406030204" pitchFamily="18" charset="0"/>
                        </a:rPr>
                        <m:t>𝟐</m:t>
                      </m:r>
                      <m:r>
                        <a:rPr lang="pl-PL" b="1" i="1" smtClean="0">
                          <a:solidFill>
                            <a:srgbClr val="C00000"/>
                          </a:solidFill>
                          <a:latin typeface="Cambria Math" panose="02040503050406030204" pitchFamily="18" charset="0"/>
                        </a:rPr>
                        <m:t>,</m:t>
                      </m:r>
                      <m:r>
                        <a:rPr lang="pl-PL" b="1" i="1" smtClean="0">
                          <a:solidFill>
                            <a:srgbClr val="C00000"/>
                          </a:solidFill>
                          <a:latin typeface="Cambria Math" panose="02040503050406030204" pitchFamily="18" charset="0"/>
                        </a:rPr>
                        <m:t>𝟓𝟓</m:t>
                      </m:r>
                      <m:r>
                        <a:rPr lang="pl-PL" b="1" i="1">
                          <a:solidFill>
                            <a:srgbClr val="C00000"/>
                          </a:solidFill>
                          <a:latin typeface="Cambria Math" panose="02040503050406030204" pitchFamily="18" charset="0"/>
                        </a:rPr>
                        <m:t>Ω</m:t>
                      </m:r>
                    </m:oMath>
                  </m:oMathPara>
                </a14:m>
                <a:br>
                  <a:rPr lang="pl-PL" b="1" dirty="0">
                    <a:solidFill>
                      <a:srgbClr val="C00000"/>
                    </a:solidFill>
                  </a:rPr>
                </a:br>
                <a:endParaRPr lang="pl-PL" b="1" dirty="0">
                  <a:solidFill>
                    <a:schemeClr val="bg1"/>
                  </a:solidFill>
                </a:endParaRPr>
              </a:p>
              <a:p>
                <a:pPr marL="0" indent="0">
                  <a:buNone/>
                </a:pPr>
                <a:endParaRPr lang="pl-PL" dirty="0">
                  <a:solidFill>
                    <a:schemeClr val="bg1"/>
                  </a:solidFill>
                </a:endParaRPr>
              </a:p>
            </p:txBody>
          </p:sp>
        </mc:Choice>
        <mc:Fallback xmlns="">
          <p:sp>
            <p:nvSpPr>
              <p:cNvPr id="4" name="Symbol zastępczy zawartości 2">
                <a:extLst>
                  <a:ext uri="{FF2B5EF4-FFF2-40B4-BE49-F238E27FC236}">
                    <a16:creationId xmlns:a16="http://schemas.microsoft.com/office/drawing/2014/main" id="{1DBF8A64-2AF1-47BD-822B-C9AB2AD33195}"/>
                  </a:ext>
                </a:extLst>
              </p:cNvPr>
              <p:cNvSpPr>
                <a:spLocks noGrp="1" noRot="1" noChangeAspect="1" noMove="1" noResize="1" noEditPoints="1" noAdjustHandles="1" noChangeArrowheads="1" noChangeShapeType="1" noTextEdit="1"/>
              </p:cNvSpPr>
              <p:nvPr>
                <p:ph idx="1"/>
              </p:nvPr>
            </p:nvSpPr>
            <p:spPr>
              <a:xfrm>
                <a:off x="1141413" y="2249488"/>
                <a:ext cx="9906000" cy="3541712"/>
              </a:xfrm>
              <a:blipFill>
                <a:blip r:embed="rId2"/>
                <a:stretch>
                  <a:fillRect l="-923" t="-172"/>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4AABF3A2-F11F-47CC-BCD1-255F0B2D996E}"/>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0"/>
            </a:pPr>
            <a:r>
              <a:rPr lang="pl-PL" sz="2800" dirty="0">
                <a:solidFill>
                  <a:srgbClr val="002060"/>
                </a:solidFill>
              </a:rPr>
              <a:t>Wykonywanie Pomiarów.</a:t>
            </a:r>
            <a:br>
              <a:rPr lang="pl-PL" dirty="0">
                <a:solidFill>
                  <a:srgbClr val="002060"/>
                </a:solidFill>
              </a:rPr>
            </a:br>
            <a:r>
              <a:rPr lang="pl-PL" sz="2200" dirty="0">
                <a:solidFill>
                  <a:srgbClr val="002060"/>
                </a:solidFill>
              </a:rPr>
              <a:t>pomiar impedancji pętli zwarcia w sieci TN. </a:t>
            </a:r>
          </a:p>
        </p:txBody>
      </p:sp>
    </p:spTree>
    <p:extLst>
      <p:ext uri="{BB962C8B-B14F-4D97-AF65-F5344CB8AC3E}">
        <p14:creationId xmlns:p14="http://schemas.microsoft.com/office/powerpoint/2010/main" val="43315457"/>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BC5C5D87-171E-4C94-8B2A-4EF7A31FBBE6}"/>
              </a:ext>
            </a:extLst>
          </p:cNvPr>
          <p:cNvSpPr txBox="1">
            <a:spLocks/>
          </p:cNvSpPr>
          <p:nvPr/>
        </p:nvSpPr>
        <p:spPr>
          <a:xfrm>
            <a:off x="1143000" y="2151809"/>
            <a:ext cx="9906000" cy="25543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742950" indent="-560388" algn="ctr">
              <a:buFont typeface="+mj-lt"/>
              <a:buAutoNum type="arabicPeriod" startAt="21"/>
            </a:pPr>
            <a:r>
              <a:rPr lang="pl-PL" b="1" dirty="0">
                <a:solidFill>
                  <a:srgbClr val="002060"/>
                </a:solidFill>
              </a:rPr>
              <a:t>Wykonywanie Pomiarów elektrycznych.</a:t>
            </a:r>
            <a:br>
              <a:rPr lang="pl-PL" b="1" dirty="0">
                <a:solidFill>
                  <a:srgbClr val="002060"/>
                </a:solidFill>
              </a:rPr>
            </a:br>
            <a:r>
              <a:rPr lang="pl-PL" sz="2800" b="1" dirty="0">
                <a:solidFill>
                  <a:srgbClr val="002060"/>
                </a:solidFill>
              </a:rPr>
              <a:t>sprawdzenie skuteczności ochrony przeciwporażeniowej przez samoczynne wyłączenie zasilania w sieci TT, IT </a:t>
            </a:r>
          </a:p>
        </p:txBody>
      </p:sp>
    </p:spTree>
    <p:extLst>
      <p:ext uri="{BB962C8B-B14F-4D97-AF65-F5344CB8AC3E}">
        <p14:creationId xmlns:p14="http://schemas.microsoft.com/office/powerpoint/2010/main" val="2478166446"/>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55CE05E-BEB6-4250-8E6F-159FC78143B0}"/>
              </a:ext>
            </a:extLst>
          </p:cNvPr>
          <p:cNvSpPr>
            <a:spLocks noGrp="1"/>
          </p:cNvSpPr>
          <p:nvPr>
            <p:ph idx="1"/>
          </p:nvPr>
        </p:nvSpPr>
        <p:spPr/>
        <p:txBody>
          <a:bodyPr>
            <a:normAutofit/>
          </a:bodyPr>
          <a:lstStyle/>
          <a:p>
            <a:pPr marL="0" indent="0">
              <a:buNone/>
            </a:pPr>
            <a:r>
              <a:rPr lang="pl-PL" dirty="0">
                <a:solidFill>
                  <a:schemeClr val="bg1"/>
                </a:solidFill>
              </a:rPr>
              <a:t>W sieci TT części przewodzące dostępne są uziemione i punkt gwiazdowy transformatora jest uziemiony. W przypadku wystąpienia pojedynczego uszkodzenia, obwód zwarciowy zamyka się częściowo przez ziemię, co skutkuję większą niż w przypadku sieci TN impedancją pętli zwarcia. Płynące wówczas prądy mogą nie wystarczyć do  zadziałania zabezpieczeń nadprądowych w wymaganym czasie (dla sieci TT t=0,2 s). Konieczne jest sprawdzenie warunku:</a:t>
            </a:r>
          </a:p>
        </p:txBody>
      </p:sp>
      <p:sp>
        <p:nvSpPr>
          <p:cNvPr id="10" name="Tytuł 1">
            <a:extLst>
              <a:ext uri="{FF2B5EF4-FFF2-40B4-BE49-F238E27FC236}">
                <a16:creationId xmlns:a16="http://schemas.microsoft.com/office/drawing/2014/main" id="{7CBF4D43-1AB3-4DAA-AE3E-D599D7695C9F}"/>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1"/>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21.1.</a:t>
            </a:r>
            <a:r>
              <a:rPr lang="pl-PL" dirty="0">
                <a:solidFill>
                  <a:srgbClr val="002060"/>
                </a:solidFill>
              </a:rPr>
              <a:t> </a:t>
            </a:r>
            <a:r>
              <a:rPr lang="pl-PL" sz="2200" dirty="0">
                <a:solidFill>
                  <a:srgbClr val="002060"/>
                </a:solidFill>
              </a:rPr>
              <a:t>sprawdzenie skuteczności ochrony przeciwporażeniowej przez samoczynne wyłączenie zasilania w sieci TT </a:t>
            </a:r>
          </a:p>
        </p:txBody>
      </p:sp>
    </p:spTree>
    <p:extLst>
      <p:ext uri="{BB962C8B-B14F-4D97-AF65-F5344CB8AC3E}">
        <p14:creationId xmlns:p14="http://schemas.microsoft.com/office/powerpoint/2010/main" val="2498940403"/>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428571DA-D137-44C5-9844-D940FE1C93C3}"/>
                  </a:ext>
                </a:extLst>
              </p:cNvPr>
              <p:cNvSpPr>
                <a:spLocks noGrp="1"/>
              </p:cNvSpPr>
              <p:nvPr>
                <p:ph idx="1"/>
              </p:nvPr>
            </p:nvSpPr>
            <p:spPr/>
            <p:txBody>
              <a:bodyPr/>
              <a:lstStyle/>
              <a:p>
                <a:pPr marL="0" indent="0">
                  <a:buNone/>
                </a:pPr>
                <a14:m>
                  <m:oMathPara xmlns:m="http://schemas.openxmlformats.org/officeDocument/2006/math">
                    <m:oMathParaPr>
                      <m:jc m:val="centerGroup"/>
                    </m:oMathParaPr>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𝒁</m:t>
                          </m:r>
                        </m:e>
                        <m:sub>
                          <m:r>
                            <a:rPr lang="pl-PL" b="1" i="1">
                              <a:solidFill>
                                <a:schemeClr val="bg1"/>
                              </a:solidFill>
                              <a:latin typeface="Cambria Math" panose="02040503050406030204" pitchFamily="18" charset="0"/>
                            </a:rPr>
                            <m:t>𝒔</m:t>
                          </m:r>
                        </m:sub>
                      </m:sSub>
                      <m:r>
                        <a:rPr lang="pl-PL" b="1" i="1">
                          <a:solidFill>
                            <a:schemeClr val="bg1"/>
                          </a:solidFill>
                          <a:latin typeface="Cambria Math" panose="02040503050406030204" pitchFamily="18" charset="0"/>
                        </a:rPr>
                        <m:t>=</m:t>
                      </m:r>
                      <m:f>
                        <m:fPr>
                          <m:ctrlPr>
                            <a:rPr lang="pl-PL" b="1" i="1">
                              <a:solidFill>
                                <a:schemeClr val="bg1"/>
                              </a:solidFill>
                              <a:latin typeface="Cambria Math" panose="02040503050406030204" pitchFamily="18" charset="0"/>
                            </a:rPr>
                          </m:ctrlPr>
                        </m:fPr>
                        <m:num>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𝟎</m:t>
                              </m:r>
                            </m:sub>
                          </m:sSub>
                        </m:num>
                        <m:den>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𝒂</m:t>
                              </m:r>
                            </m:sub>
                          </m:sSub>
                        </m:den>
                      </m:f>
                    </m:oMath>
                  </m:oMathPara>
                </a14:m>
                <a:endParaRPr lang="pl-PL" b="1" dirty="0"/>
              </a:p>
              <a:p>
                <a:pPr marL="0" indent="0">
                  <a:buNone/>
                </a:pPr>
                <a:r>
                  <a:rPr lang="pl-PL" dirty="0">
                    <a:solidFill>
                      <a:schemeClr val="bg1"/>
                    </a:solidFill>
                  </a:rPr>
                  <a:t>Gdzie:</a:t>
                </a:r>
                <a:br>
                  <a:rPr lang="pl-PL" i="1" dirty="0">
                    <a:solidFill>
                      <a:schemeClr val="bg1"/>
                    </a:solidFill>
                    <a:latin typeface="Cambria Math" panose="02040503050406030204" pitchFamily="18" charset="0"/>
                  </a:rPr>
                </a:br>
                <a14:m>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𝑠</m:t>
                        </m:r>
                      </m:sub>
                    </m:sSub>
                    <m:r>
                      <a:rPr lang="pl-PL" i="1">
                        <a:solidFill>
                          <a:schemeClr val="bg1"/>
                        </a:solidFill>
                        <a:latin typeface="Cambria Math" panose="02040503050406030204" pitchFamily="18" charset="0"/>
                      </a:rPr>
                      <m:t> </m:t>
                    </m:r>
                  </m:oMath>
                </a14:m>
                <a:r>
                  <a:rPr lang="pl-PL" dirty="0">
                    <a:solidFill>
                      <a:schemeClr val="bg1"/>
                    </a:solidFill>
                  </a:rPr>
                  <a:t> - impedancja pętli zwarcia</a:t>
                </a:r>
                <a:br>
                  <a:rPr lang="pl-PL" i="1" dirty="0">
                    <a:solidFill>
                      <a:schemeClr val="bg1"/>
                    </a:solidFill>
                    <a:latin typeface="Cambria Math" panose="02040503050406030204" pitchFamily="18" charset="0"/>
                  </a:rPr>
                </a:br>
                <a14:m>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0</m:t>
                        </m:r>
                      </m:sub>
                    </m:sSub>
                  </m:oMath>
                </a14:m>
                <a:r>
                  <a:rPr lang="pl-PL" dirty="0">
                    <a:solidFill>
                      <a:schemeClr val="bg1"/>
                    </a:solidFill>
                  </a:rPr>
                  <a:t> - napięcie sieci względem ziemi</a:t>
                </a:r>
                <a:br>
                  <a:rPr lang="pl-PL" dirty="0">
                    <a:solidFill>
                      <a:schemeClr val="bg1"/>
                    </a:solidFill>
                  </a:rPr>
                </a:br>
                <a14:m>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oMath>
                </a14:m>
                <a:r>
                  <a:rPr lang="pl-PL" dirty="0">
                    <a:solidFill>
                      <a:schemeClr val="bg1"/>
                    </a:solidFill>
                  </a:rPr>
                  <a:t> - prąd zapewniający zadziałanie urządzenia zabezpieczającego w wymaganym czasie.</a:t>
                </a:r>
                <a:endParaRPr lang="pl-PL" dirty="0"/>
              </a:p>
            </p:txBody>
          </p:sp>
        </mc:Choice>
        <mc:Fallback xmlns="">
          <p:sp>
            <p:nvSpPr>
              <p:cNvPr id="3" name="Symbol zastępczy zawartości 2">
                <a:extLst>
                  <a:ext uri="{FF2B5EF4-FFF2-40B4-BE49-F238E27FC236}">
                    <a16:creationId xmlns:a16="http://schemas.microsoft.com/office/drawing/2014/main" id="{428571DA-D137-44C5-9844-D940FE1C93C3}"/>
                  </a:ext>
                </a:extLst>
              </p:cNvPr>
              <p:cNvSpPr>
                <a:spLocks noGrp="1" noRot="1" noChangeAspect="1" noMove="1" noResize="1" noEditPoints="1" noAdjustHandles="1" noChangeArrowheads="1" noChangeShapeType="1" noTextEdit="1"/>
              </p:cNvSpPr>
              <p:nvPr>
                <p:ph idx="1"/>
              </p:nvPr>
            </p:nvSpPr>
            <p:spPr>
              <a:blipFill>
                <a:blip r:embed="rId2"/>
                <a:stretch>
                  <a:fillRect l="-923"/>
                </a:stretch>
              </a:blipFill>
            </p:spPr>
            <p:txBody>
              <a:bodyPr/>
              <a:lstStyle/>
              <a:p>
                <a:r>
                  <a:rPr lang="pl-PL">
                    <a:noFill/>
                  </a:rPr>
                  <a:t> </a:t>
                </a:r>
              </a:p>
            </p:txBody>
          </p:sp>
        </mc:Fallback>
      </mc:AlternateContent>
      <p:sp>
        <p:nvSpPr>
          <p:cNvPr id="8" name="Tytuł 7">
            <a:extLst>
              <a:ext uri="{FF2B5EF4-FFF2-40B4-BE49-F238E27FC236}">
                <a16:creationId xmlns:a16="http://schemas.microsoft.com/office/drawing/2014/main" id="{2BBD50E0-D794-4DA9-AAFA-421E0FA21237}"/>
              </a:ext>
            </a:extLst>
          </p:cNvPr>
          <p:cNvSpPr>
            <a:spLocks noGrp="1"/>
          </p:cNvSpPr>
          <p:nvPr>
            <p:ph type="title"/>
          </p:nvPr>
        </p:nvSpPr>
        <p:spPr/>
        <p:txBody>
          <a:bodyPr/>
          <a:lstStyle/>
          <a:p>
            <a:endParaRPr lang="pl-PL"/>
          </a:p>
        </p:txBody>
      </p:sp>
      <p:sp>
        <p:nvSpPr>
          <p:cNvPr id="9" name="Tytuł 1">
            <a:extLst>
              <a:ext uri="{FF2B5EF4-FFF2-40B4-BE49-F238E27FC236}">
                <a16:creationId xmlns:a16="http://schemas.microsoft.com/office/drawing/2014/main" id="{1FDC97E4-1E2D-4455-BDCD-117CFF336250}"/>
              </a:ext>
            </a:extLst>
          </p:cNvPr>
          <p:cNvSpPr txBox="1">
            <a:spLocks/>
          </p:cNvSpPr>
          <p:nvPr/>
        </p:nvSpPr>
        <p:spPr>
          <a:xfrm>
            <a:off x="1141413" y="619125"/>
            <a:ext cx="9906000" cy="14779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742950" indent="-742950">
              <a:buFont typeface="+mj-lt"/>
              <a:buAutoNum type="arabicPeriod" startAt="21"/>
            </a:pPr>
            <a:r>
              <a:rPr lang="pl-PL" sz="2800">
                <a:solidFill>
                  <a:srgbClr val="002060"/>
                </a:solidFill>
              </a:rPr>
              <a:t>Wykonywanie Pomiarów elektrycznych.</a:t>
            </a:r>
            <a:br>
              <a:rPr lang="pl-PL">
                <a:solidFill>
                  <a:srgbClr val="002060"/>
                </a:solidFill>
              </a:rPr>
            </a:br>
            <a:r>
              <a:rPr lang="pl-PL" sz="2200">
                <a:solidFill>
                  <a:srgbClr val="002060"/>
                </a:solidFill>
              </a:rPr>
              <a:t>21.1.</a:t>
            </a:r>
            <a:r>
              <a:rPr lang="pl-PL">
                <a:solidFill>
                  <a:srgbClr val="002060"/>
                </a:solidFill>
              </a:rPr>
              <a:t> </a:t>
            </a:r>
            <a:r>
              <a:rPr lang="pl-PL" sz="2200">
                <a:solidFill>
                  <a:srgbClr val="002060"/>
                </a:solidFill>
              </a:rPr>
              <a:t>sprawdzenie skuteczności ochrony przeciwporażeniowej przez samoczynne wyłączenie zasilania w sieci TT </a:t>
            </a:r>
            <a:endParaRPr lang="pl-PL" sz="2200" dirty="0">
              <a:solidFill>
                <a:srgbClr val="002060"/>
              </a:solidFill>
            </a:endParaRPr>
          </a:p>
        </p:txBody>
      </p:sp>
    </p:spTree>
    <p:extLst>
      <p:ext uri="{BB962C8B-B14F-4D97-AF65-F5344CB8AC3E}">
        <p14:creationId xmlns:p14="http://schemas.microsoft.com/office/powerpoint/2010/main" val="123340344"/>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E65F18D2-BDA3-459E-9339-D47FF0EF9A0B}"/>
                  </a:ext>
                </a:extLst>
              </p:cNvPr>
              <p:cNvSpPr>
                <a:spLocks noGrp="1"/>
              </p:cNvSpPr>
              <p:nvPr>
                <p:ph idx="1"/>
              </p:nvPr>
            </p:nvSpPr>
            <p:spPr/>
            <p:txBody>
              <a:bodyPr/>
              <a:lstStyle/>
              <a:p>
                <a:pPr marL="0" indent="0">
                  <a:buNone/>
                </a:pPr>
                <a:r>
                  <a:rPr lang="pl-PL" dirty="0">
                    <a:solidFill>
                      <a:schemeClr val="bg1"/>
                    </a:solidFill>
                  </a:rPr>
                  <a:t>Jeżeli warunek nie jest spełniony, należy zastosować wyłącznik różnicowoprądowy, jako urządzenie zabezpieczające, które odłączy zasilanie w wymaganym czasie. Wówczas wymagane jest spełnienie warunku:</a:t>
                </a:r>
              </a:p>
              <a:p>
                <a:pPr marL="0" indent="0">
                  <a:buNone/>
                </a:pPr>
                <a14:m>
                  <m:oMathPara xmlns:m="http://schemas.openxmlformats.org/officeDocument/2006/math">
                    <m:oMathParaPr>
                      <m:jc m:val="centerGroup"/>
                    </m:oMathParaPr>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𝑹</m:t>
                          </m:r>
                        </m:e>
                        <m:sub>
                          <m:r>
                            <a:rPr lang="pl-PL" b="1" i="1">
                              <a:solidFill>
                                <a:schemeClr val="bg1"/>
                              </a:solidFill>
                              <a:latin typeface="Cambria Math" panose="02040503050406030204" pitchFamily="18" charset="0"/>
                            </a:rPr>
                            <m:t>𝑨</m:t>
                          </m:r>
                        </m:sub>
                      </m:sSub>
                      <m:r>
                        <a:rPr lang="pl-PL" b="1" i="1">
                          <a:solidFill>
                            <a:schemeClr val="bg1"/>
                          </a:solidFill>
                          <a:latin typeface="Cambria Math" panose="02040503050406030204" pitchFamily="18" charset="0"/>
                        </a:rPr>
                        <m:t>∙</m:t>
                      </m:r>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sym typeface="Symbol" panose="05050102010706020507" pitchFamily="18" charset="2"/>
                            </a:rPr>
                            <m:t></m:t>
                          </m:r>
                          <m:r>
                            <a:rPr lang="pl-PL" b="1" i="1" smtClean="0">
                              <a:solidFill>
                                <a:schemeClr val="bg1"/>
                              </a:solidFill>
                              <a:latin typeface="Cambria Math" panose="02040503050406030204" pitchFamily="18" charset="0"/>
                              <a:sym typeface="Symbol" panose="05050102010706020507" pitchFamily="18" charset="2"/>
                            </a:rPr>
                            <m:t>𝒛</m:t>
                          </m:r>
                        </m:sub>
                      </m:sSub>
                      <m:r>
                        <a:rPr lang="pl-PL" b="1" i="1">
                          <a:solidFill>
                            <a:schemeClr val="bg1"/>
                          </a:solidFill>
                          <a:latin typeface="Cambria Math" panose="02040503050406030204" pitchFamily="18" charset="0"/>
                        </a:rPr>
                        <m:t>≤</m:t>
                      </m:r>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𝑳</m:t>
                          </m:r>
                        </m:sub>
                      </m:sSub>
                    </m:oMath>
                  </m:oMathPara>
                </a14:m>
                <a:endParaRPr lang="pl-PL" b="1" dirty="0">
                  <a:solidFill>
                    <a:schemeClr val="bg1"/>
                  </a:solidFill>
                </a:endParaRPr>
              </a:p>
              <a:p>
                <a:pPr marL="0" indent="0">
                  <a:buNone/>
                </a:pPr>
                <a:endParaRPr lang="pl-PL" b="1" dirty="0">
                  <a:solidFill>
                    <a:schemeClr val="bg1"/>
                  </a:solidFill>
                </a:endParaRPr>
              </a:p>
              <a:p>
                <a:pPr marL="0" indent="0">
                  <a:buNone/>
                </a:pPr>
                <a:endParaRPr lang="pl-PL" b="1" dirty="0">
                  <a:solidFill>
                    <a:schemeClr val="bg1"/>
                  </a:solidFill>
                </a:endParaRPr>
              </a:p>
              <a:p>
                <a:pPr marL="0" indent="0">
                  <a:buNone/>
                </a:pPr>
                <a:endParaRPr lang="pl-PL" dirty="0">
                  <a:solidFill>
                    <a:schemeClr val="bg1"/>
                  </a:solidFill>
                </a:endParaRPr>
              </a:p>
              <a:p>
                <a:pPr marL="0" indent="0">
                  <a:buNone/>
                </a:pPr>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E65F18D2-BDA3-459E-9339-D47FF0EF9A0B}"/>
                  </a:ext>
                </a:extLst>
              </p:cNvPr>
              <p:cNvSpPr>
                <a:spLocks noGrp="1" noRot="1" noChangeAspect="1" noMove="1" noResize="1" noEditPoints="1" noAdjustHandles="1" noChangeArrowheads="1" noChangeShapeType="1" noTextEdit="1"/>
              </p:cNvSpPr>
              <p:nvPr>
                <p:ph idx="1"/>
              </p:nvPr>
            </p:nvSpPr>
            <p:spPr>
              <a:blipFill>
                <a:blip r:embed="rId2"/>
                <a:stretch>
                  <a:fillRect l="-923" t="-172"/>
                </a:stretch>
              </a:blipFill>
            </p:spPr>
            <p:txBody>
              <a:bodyPr/>
              <a:lstStyle/>
              <a:p>
                <a:r>
                  <a:rPr lang="pl-PL">
                    <a:noFill/>
                  </a:rPr>
                  <a:t> </a:t>
                </a:r>
              </a:p>
            </p:txBody>
          </p:sp>
        </mc:Fallback>
      </mc:AlternateContent>
      <p:sp>
        <p:nvSpPr>
          <p:cNvPr id="9" name="Tytuł 1">
            <a:extLst>
              <a:ext uri="{FF2B5EF4-FFF2-40B4-BE49-F238E27FC236}">
                <a16:creationId xmlns:a16="http://schemas.microsoft.com/office/drawing/2014/main" id="{6F753A3F-1446-4CA3-8E35-A318384F82F8}"/>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1"/>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21.1.</a:t>
            </a:r>
            <a:r>
              <a:rPr lang="pl-PL" dirty="0">
                <a:solidFill>
                  <a:srgbClr val="002060"/>
                </a:solidFill>
              </a:rPr>
              <a:t> </a:t>
            </a:r>
            <a:r>
              <a:rPr lang="pl-PL" sz="2200" dirty="0">
                <a:solidFill>
                  <a:srgbClr val="002060"/>
                </a:solidFill>
              </a:rPr>
              <a:t>sprawdzenie skuteczności ochrony przeciwporażeniowej przez samoczynne wyłączenie zasilania w sieci TT </a:t>
            </a:r>
          </a:p>
        </p:txBody>
      </p:sp>
    </p:spTree>
    <p:extLst>
      <p:ext uri="{BB962C8B-B14F-4D97-AF65-F5344CB8AC3E}">
        <p14:creationId xmlns:p14="http://schemas.microsoft.com/office/powerpoint/2010/main" val="3709775620"/>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AAB39F2F-9C05-4B1C-9112-582F1B0D9CE5}"/>
                  </a:ext>
                </a:extLst>
              </p:cNvPr>
              <p:cNvSpPr>
                <a:spLocks noGrp="1"/>
              </p:cNvSpPr>
              <p:nvPr>
                <p:ph idx="1"/>
              </p:nvPr>
            </p:nvSpPr>
            <p:spPr/>
            <p:txBody>
              <a:bodyPr>
                <a:normAutofit lnSpcReduction="10000"/>
              </a:bodyPr>
              <a:lstStyle/>
              <a:p>
                <a:pPr marL="0" indent="0">
                  <a:buNone/>
                </a:pPr>
                <a:r>
                  <a:rPr lang="pl-PL" dirty="0">
                    <a:solidFill>
                      <a:schemeClr val="bg1"/>
                    </a:solidFill>
                  </a:rPr>
                  <a:t>gdzie:</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𝑹</m:t>
                        </m:r>
                      </m:e>
                      <m:sub>
                        <m:r>
                          <a:rPr lang="pl-PL" b="1" i="1">
                            <a:solidFill>
                              <a:schemeClr val="bg1"/>
                            </a:solidFill>
                            <a:latin typeface="Cambria Math" panose="02040503050406030204" pitchFamily="18" charset="0"/>
                          </a:rPr>
                          <m:t>𝑨</m:t>
                        </m:r>
                      </m:sub>
                    </m:sSub>
                  </m:oMath>
                </a14:m>
                <a:r>
                  <a:rPr lang="pl-PL" b="1" dirty="0">
                    <a:solidFill>
                      <a:schemeClr val="bg1"/>
                    </a:solidFill>
                  </a:rPr>
                  <a:t> </a:t>
                </a:r>
                <a:r>
                  <a:rPr lang="pl-PL" dirty="0">
                    <a:solidFill>
                      <a:schemeClr val="bg1"/>
                    </a:solidFill>
                  </a:rPr>
                  <a:t>- całkowita rezystancja uziomu i przewodu ochronnego łączącego części przewodzące dostępne z uziomem,</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sym typeface="Symbol" panose="05050102010706020507" pitchFamily="18" charset="2"/>
                          </a:rPr>
                          <m:t></m:t>
                        </m:r>
                        <m:r>
                          <a:rPr lang="pl-PL" b="1" i="1" smtClean="0">
                            <a:solidFill>
                              <a:schemeClr val="bg1"/>
                            </a:solidFill>
                            <a:latin typeface="Cambria Math" panose="02040503050406030204" pitchFamily="18" charset="0"/>
                            <a:sym typeface="Symbol" panose="05050102010706020507" pitchFamily="18" charset="2"/>
                          </a:rPr>
                          <m:t>𝒛</m:t>
                        </m:r>
                      </m:sub>
                    </m:sSub>
                  </m:oMath>
                </a14:m>
                <a:r>
                  <a:rPr lang="pl-PL" b="1" dirty="0">
                    <a:solidFill>
                      <a:schemeClr val="bg1"/>
                    </a:solidFill>
                  </a:rPr>
                  <a:t> </a:t>
                </a:r>
                <a:r>
                  <a:rPr lang="pl-PL" dirty="0">
                    <a:solidFill>
                      <a:schemeClr val="bg1"/>
                    </a:solidFill>
                  </a:rPr>
                  <a:t>- prąd różnicowy wyłącznika powodujący odłączenie zasilania w wymaganym czasie,</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𝑳</m:t>
                        </m:r>
                      </m:sub>
                    </m:sSub>
                  </m:oMath>
                </a14:m>
                <a:r>
                  <a:rPr lang="pl-PL" b="1" dirty="0">
                    <a:solidFill>
                      <a:schemeClr val="bg1"/>
                    </a:solidFill>
                  </a:rPr>
                  <a:t> </a:t>
                </a:r>
                <a:r>
                  <a:rPr lang="pl-PL" dirty="0">
                    <a:solidFill>
                      <a:schemeClr val="bg1"/>
                    </a:solidFill>
                  </a:rPr>
                  <a:t>- napięcie dotykowe dopuszczalne długotrwale. </a:t>
                </a:r>
                <a:br>
                  <a:rPr lang="pl-PL" dirty="0">
                    <a:solidFill>
                      <a:schemeClr val="bg1"/>
                    </a:solidFill>
                  </a:rPr>
                </a:br>
                <a:endParaRPr lang="pl-PL" dirty="0">
                  <a:solidFill>
                    <a:schemeClr val="bg1"/>
                  </a:solidFill>
                </a:endParaRPr>
              </a:p>
              <a:p>
                <a:pPr marL="0" indent="0">
                  <a:buNone/>
                </a:pPr>
                <a:endParaRPr lang="pl-PL" dirty="0"/>
              </a:p>
            </p:txBody>
          </p:sp>
        </mc:Choice>
        <mc:Fallback xmlns="">
          <p:sp>
            <p:nvSpPr>
              <p:cNvPr id="3" name="Symbol zastępczy zawartości 2">
                <a:extLst>
                  <a:ext uri="{FF2B5EF4-FFF2-40B4-BE49-F238E27FC236}">
                    <a16:creationId xmlns:a16="http://schemas.microsoft.com/office/drawing/2014/main" id="{AAB39F2F-9C05-4B1C-9112-582F1B0D9CE5}"/>
                  </a:ext>
                </a:extLst>
              </p:cNvPr>
              <p:cNvSpPr>
                <a:spLocks noGrp="1" noRot="1" noChangeAspect="1" noMove="1" noResize="1" noEditPoints="1" noAdjustHandles="1" noChangeArrowheads="1" noChangeShapeType="1" noTextEdit="1"/>
              </p:cNvSpPr>
              <p:nvPr>
                <p:ph idx="1"/>
              </p:nvPr>
            </p:nvSpPr>
            <p:spPr>
              <a:blipFill>
                <a:blip r:embed="rId2"/>
                <a:stretch>
                  <a:fillRect l="-923" t="-861"/>
                </a:stretch>
              </a:blipFill>
            </p:spPr>
            <p:txBody>
              <a:bodyPr/>
              <a:lstStyle/>
              <a:p>
                <a:r>
                  <a:rPr lang="pl-PL">
                    <a:noFill/>
                  </a:rPr>
                  <a:t> </a:t>
                </a:r>
              </a:p>
            </p:txBody>
          </p:sp>
        </mc:Fallback>
      </mc:AlternateContent>
      <p:sp>
        <p:nvSpPr>
          <p:cNvPr id="9" name="Tytuł 1">
            <a:extLst>
              <a:ext uri="{FF2B5EF4-FFF2-40B4-BE49-F238E27FC236}">
                <a16:creationId xmlns:a16="http://schemas.microsoft.com/office/drawing/2014/main" id="{48C579AE-AC2F-46F5-BDC0-F3575C7503B5}"/>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1"/>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21.1.</a:t>
            </a:r>
            <a:r>
              <a:rPr lang="pl-PL" dirty="0">
                <a:solidFill>
                  <a:srgbClr val="002060"/>
                </a:solidFill>
              </a:rPr>
              <a:t> </a:t>
            </a:r>
            <a:r>
              <a:rPr lang="pl-PL" sz="2200" dirty="0">
                <a:solidFill>
                  <a:srgbClr val="002060"/>
                </a:solidFill>
              </a:rPr>
              <a:t>sprawdzenie skuteczności ochrony przeciwporażeniowej przez samoczynne wyłączenie zasilania w sieci TT </a:t>
            </a:r>
          </a:p>
        </p:txBody>
      </p:sp>
    </p:spTree>
    <p:extLst>
      <p:ext uri="{BB962C8B-B14F-4D97-AF65-F5344CB8AC3E}">
        <p14:creationId xmlns:p14="http://schemas.microsoft.com/office/powerpoint/2010/main" val="130075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75BFABC-4A39-4ECD-B88D-47659A9774BB}"/>
              </a:ext>
            </a:extLst>
          </p:cNvPr>
          <p:cNvSpPr>
            <a:spLocks noGrp="1"/>
          </p:cNvSpPr>
          <p:nvPr>
            <p:ph type="title"/>
          </p:nvPr>
        </p:nvSpPr>
        <p:spPr>
          <a:xfrm>
            <a:off x="1141413" y="618518"/>
            <a:ext cx="9905998" cy="1478570"/>
          </a:xfrm>
        </p:spPr>
        <p:txBody>
          <a:bodyPr>
            <a:normAutofit fontScale="90000"/>
          </a:bodyPr>
          <a:lstStyle/>
          <a:p>
            <a:pPr marL="742950" indent="-742950">
              <a:buFont typeface="+mj-lt"/>
              <a:buAutoNum type="arabicPeriod"/>
            </a:pPr>
            <a:r>
              <a:rPr lang="pl-PL" sz="2800" b="1" dirty="0">
                <a:solidFill>
                  <a:srgbClr val="002060"/>
                </a:solidFill>
              </a:rPr>
              <a:t>Pomiary elektryczne jako wymóg prawny oraz kluczowy element zarządzania bezpieczeństwem i niezawodnością systemów elektrycznych</a:t>
            </a:r>
            <a:br>
              <a:rPr lang="pl-PL" sz="2800" b="1" dirty="0">
                <a:solidFill>
                  <a:srgbClr val="002060"/>
                </a:solidFill>
              </a:rPr>
            </a:br>
            <a:r>
              <a:rPr lang="pl-PL" sz="2200" b="1" dirty="0">
                <a:solidFill>
                  <a:srgbClr val="002060"/>
                </a:solidFill>
              </a:rPr>
              <a:t>1.1.</a:t>
            </a:r>
            <a:r>
              <a:rPr lang="pl-PL" sz="2800" b="1" dirty="0">
                <a:solidFill>
                  <a:srgbClr val="002060"/>
                </a:solidFill>
              </a:rPr>
              <a:t> </a:t>
            </a:r>
            <a:r>
              <a:rPr lang="pl-PL" sz="2200" b="1" dirty="0">
                <a:solidFill>
                  <a:srgbClr val="002060"/>
                </a:solidFill>
              </a:rPr>
              <a:t>Znaczenie pomiarów elektrycznych</a:t>
            </a:r>
          </a:p>
        </p:txBody>
      </p:sp>
      <p:sp>
        <p:nvSpPr>
          <p:cNvPr id="3" name="Symbol zastępczy zawartości 2">
            <a:extLst>
              <a:ext uri="{FF2B5EF4-FFF2-40B4-BE49-F238E27FC236}">
                <a16:creationId xmlns:a16="http://schemas.microsoft.com/office/drawing/2014/main" id="{502CF1B3-A8A0-4030-B8E7-18A5454C9872}"/>
              </a:ext>
            </a:extLst>
          </p:cNvPr>
          <p:cNvSpPr>
            <a:spLocks noGrp="1"/>
          </p:cNvSpPr>
          <p:nvPr>
            <p:ph idx="1"/>
          </p:nvPr>
        </p:nvSpPr>
        <p:spPr/>
        <p:txBody>
          <a:bodyPr/>
          <a:lstStyle/>
          <a:p>
            <a:pPr marL="0" indent="0" algn="ctr">
              <a:buNone/>
            </a:pPr>
            <a:r>
              <a:rPr lang="pl-PL" sz="2600" b="1" dirty="0">
                <a:solidFill>
                  <a:schemeClr val="bg1"/>
                </a:solidFill>
              </a:rPr>
              <a:t>Pomiary jako podstawowe narzędzie oceny stanu technicznego instalacji:</a:t>
            </a:r>
          </a:p>
          <a:p>
            <a:pPr lvl="1">
              <a:buSzPct val="100000"/>
            </a:pPr>
            <a:r>
              <a:rPr lang="pl-PL" sz="2200" dirty="0">
                <a:solidFill>
                  <a:schemeClr val="bg1"/>
                </a:solidFill>
              </a:rPr>
              <a:t>Weryfikacja poprawności wykonania nowej instalacji elektrycznej;</a:t>
            </a:r>
          </a:p>
          <a:p>
            <a:pPr lvl="1">
              <a:buSzPct val="100000"/>
            </a:pPr>
            <a:r>
              <a:rPr lang="pl-PL" sz="2200" dirty="0">
                <a:solidFill>
                  <a:schemeClr val="bg1"/>
                </a:solidFill>
              </a:rPr>
              <a:t>Okresowa kontrola instalacji eksploatowanych;</a:t>
            </a:r>
          </a:p>
          <a:p>
            <a:pPr lvl="1">
              <a:buSzPct val="100000"/>
            </a:pPr>
            <a:r>
              <a:rPr lang="pl-PL" sz="2200" dirty="0">
                <a:solidFill>
                  <a:schemeClr val="bg1"/>
                </a:solidFill>
              </a:rPr>
              <a:t>Diagnostyka usterek i zapobieganie awariom;</a:t>
            </a:r>
          </a:p>
          <a:p>
            <a:pPr lvl="1">
              <a:buSzPct val="100000"/>
            </a:pPr>
            <a:r>
              <a:rPr lang="pl-PL" sz="2200" dirty="0">
                <a:solidFill>
                  <a:schemeClr val="bg1"/>
                </a:solidFill>
              </a:rPr>
              <a:t>Kontrolowanie parametrów pracy urządzeń i instalacji elektrycznych.</a:t>
            </a:r>
          </a:p>
          <a:p>
            <a:endParaRPr lang="pl-PL" dirty="0"/>
          </a:p>
        </p:txBody>
      </p:sp>
    </p:spTree>
    <p:extLst>
      <p:ext uri="{BB962C8B-B14F-4D97-AF65-F5344CB8AC3E}">
        <p14:creationId xmlns:p14="http://schemas.microsoft.com/office/powerpoint/2010/main" val="10489238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BD66C66-D660-4322-B6B3-3014A8D37BF9}"/>
              </a:ext>
            </a:extLst>
          </p:cNvPr>
          <p:cNvSpPr>
            <a:spLocks noGrp="1"/>
          </p:cNvSpPr>
          <p:nvPr>
            <p:ph idx="1"/>
          </p:nvPr>
        </p:nvSpPr>
        <p:spPr/>
        <p:txBody>
          <a:bodyPr>
            <a:normAutofit/>
          </a:bodyPr>
          <a:lstStyle/>
          <a:p>
            <a:pPr marL="0" lvl="0" indent="0">
              <a:buNone/>
            </a:pPr>
            <a:r>
              <a:rPr lang="pl-PL" b="1" dirty="0">
                <a:solidFill>
                  <a:schemeClr val="bg1"/>
                </a:solidFill>
              </a:rPr>
              <a:t>Sprawdzanie połączeń przewodów</a:t>
            </a:r>
            <a:r>
              <a:rPr lang="pl-PL" dirty="0">
                <a:solidFill>
                  <a:schemeClr val="bg1"/>
                </a:solidFill>
              </a:rPr>
              <a:t>: Należy zbadać, czy zaciski są odpowiednio dobrane do przewodów, które mają być połączone, oraz czy połączenia są wykonane poprawnie. W razie wątpliwości zaleca się pomiar rezystancji połączeń, która nie powinna być większa niż rezystancja przewodu o długości 1 m i o najmniejszym przekroju łączonych przewodów.</a:t>
            </a:r>
          </a:p>
          <a:p>
            <a:pPr marL="0" lvl="0" indent="0">
              <a:buNone/>
            </a:pPr>
            <a:r>
              <a:rPr lang="pl-PL" b="1" dirty="0">
                <a:solidFill>
                  <a:schemeClr val="bg1"/>
                </a:solidFill>
              </a:rPr>
              <a:t>Sprawdzanie obecności informacji</a:t>
            </a:r>
            <a:r>
              <a:rPr lang="pl-PL" dirty="0">
                <a:solidFill>
                  <a:schemeClr val="bg1"/>
                </a:solidFill>
              </a:rPr>
              <a:t>: Należy sprawdzić, czy instalacja posiada odpowiednie schematy, napisy ostrzegawcze oraz inne podobne informacje.</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2E06C3EF-73E0-45FB-9526-7E971927B74B}"/>
              </a:ext>
            </a:extLst>
          </p:cNvPr>
          <p:cNvSpPr txBox="1">
            <a:spLocks noGrp="1"/>
          </p:cNvSpPr>
          <p:nvPr>
            <p:ph type="title"/>
          </p:nvPr>
        </p:nvSpPr>
        <p:spPr>
          <a:xfrm>
            <a:off x="1141412" y="619125"/>
            <a:ext cx="10008669"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2.2.2. </a:t>
            </a:r>
            <a:r>
              <a:rPr lang="pl-PL" sz="2000" b="1" dirty="0">
                <a:solidFill>
                  <a:srgbClr val="002060"/>
                </a:solidFill>
              </a:rPr>
              <a:t>Wymagania normy</a:t>
            </a:r>
            <a:r>
              <a:rPr lang="pl-PL" sz="2000" dirty="0">
                <a:solidFill>
                  <a:srgbClr val="002060"/>
                </a:solidFill>
              </a:rPr>
              <a:t> </a:t>
            </a:r>
            <a:r>
              <a:rPr lang="pl-PL" sz="2000" b="1" dirty="0">
                <a:solidFill>
                  <a:srgbClr val="002060"/>
                </a:solidFill>
              </a:rPr>
              <a:t>PN-HD 60364 część 6  </a:t>
            </a:r>
            <a:br>
              <a:rPr lang="pl-PL" sz="2000" dirty="0">
                <a:solidFill>
                  <a:srgbClr val="002060"/>
                </a:solidFill>
              </a:rPr>
            </a:br>
            <a:endParaRPr lang="pl-PL" sz="2000" b="1" dirty="0">
              <a:solidFill>
                <a:srgbClr val="002060"/>
              </a:solidFill>
            </a:endParaRPr>
          </a:p>
        </p:txBody>
      </p:sp>
    </p:spTree>
    <p:extLst>
      <p:ext uri="{BB962C8B-B14F-4D97-AF65-F5344CB8AC3E}">
        <p14:creationId xmlns:p14="http://schemas.microsoft.com/office/powerpoint/2010/main" val="920959936"/>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62BE026E-7466-4CE6-A0B5-6C0A1E636745}"/>
                  </a:ext>
                </a:extLst>
              </p:cNvPr>
              <p:cNvSpPr>
                <a:spLocks noGrp="1"/>
              </p:cNvSpPr>
              <p:nvPr>
                <p:ph idx="1"/>
              </p:nvPr>
            </p:nvSpPr>
            <p:spPr/>
            <p:txBody>
              <a:bodyPr/>
              <a:lstStyle/>
              <a:p>
                <a:pPr marL="0" indent="0">
                  <a:buNone/>
                </a:pPr>
                <a:r>
                  <a:rPr lang="pl-PL" dirty="0">
                    <a:solidFill>
                      <a:schemeClr val="bg1"/>
                    </a:solidFill>
                  </a:rPr>
                  <a:t>W celu sprawdzenie skuteczności samoczynnego wyłączenia zasilania należy wykonać pomiar rezystancji uziomu </a:t>
                </a: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𝑹</m:t>
                        </m:r>
                      </m:e>
                      <m:sub>
                        <m:r>
                          <a:rPr lang="pl-PL" b="1" i="1">
                            <a:solidFill>
                              <a:schemeClr val="bg1"/>
                            </a:solidFill>
                            <a:latin typeface="Cambria Math" panose="02040503050406030204" pitchFamily="18" charset="0"/>
                          </a:rPr>
                          <m:t>𝑨</m:t>
                        </m:r>
                      </m:sub>
                    </m:sSub>
                    <m:r>
                      <a:rPr lang="pl-PL" b="1" i="1">
                        <a:solidFill>
                          <a:schemeClr val="bg1"/>
                        </a:solidFill>
                        <a:latin typeface="Cambria Math" panose="02040503050406030204" pitchFamily="18" charset="0"/>
                      </a:rPr>
                      <m:t> </m:t>
                    </m:r>
                  </m:oMath>
                </a14:m>
                <a:r>
                  <a:rPr lang="pl-PL" dirty="0">
                    <a:solidFill>
                      <a:schemeClr val="bg1"/>
                    </a:solidFill>
                  </a:rPr>
                  <a:t>oraz wyznaczyć prąd </a:t>
                </a:r>
                <a14:m>
                  <m:oMath xmlns:m="http://schemas.openxmlformats.org/officeDocument/2006/math">
                    <m:sSub>
                      <m:sSubPr>
                        <m:ctrlPr>
                          <a:rPr lang="pl-PL" i="1">
                            <a:solidFill>
                              <a:schemeClr val="bg1"/>
                            </a:solidFill>
                            <a:latin typeface="Cambria Math" panose="02040503050406030204" pitchFamily="18" charset="0"/>
                          </a:rPr>
                        </m:ctrlPr>
                      </m:sSubPr>
                      <m:e>
                        <m:r>
                          <a:rPr lang="pl-PL" b="0" i="1">
                            <a:solidFill>
                              <a:schemeClr val="bg1"/>
                            </a:solidFill>
                            <a:latin typeface="Cambria Math" panose="02040503050406030204" pitchFamily="18" charset="0"/>
                          </a:rPr>
                          <m:t>𝐼</m:t>
                        </m:r>
                      </m:e>
                      <m:sub>
                        <m:r>
                          <a:rPr lang="pl-PL" b="0" i="1">
                            <a:solidFill>
                              <a:schemeClr val="bg1"/>
                            </a:solidFill>
                            <a:latin typeface="Cambria Math" panose="02040503050406030204" pitchFamily="18" charset="0"/>
                            <a:sym typeface="Symbol" panose="05050102010706020507" pitchFamily="18" charset="2"/>
                          </a:rPr>
                          <m:t></m:t>
                        </m:r>
                        <m:r>
                          <a:rPr lang="pl-PL" b="0" i="1">
                            <a:solidFill>
                              <a:schemeClr val="bg1"/>
                            </a:solidFill>
                            <a:latin typeface="Cambria Math" panose="02040503050406030204" pitchFamily="18" charset="0"/>
                            <a:sym typeface="Symbol" panose="05050102010706020507" pitchFamily="18" charset="2"/>
                          </a:rPr>
                          <m:t>𝑧</m:t>
                        </m:r>
                      </m:sub>
                    </m:sSub>
                  </m:oMath>
                </a14:m>
                <a:r>
                  <a:rPr lang="pl-PL" dirty="0">
                    <a:solidFill>
                      <a:schemeClr val="bg1"/>
                    </a:solidFill>
                  </a:rPr>
                  <a:t> posługując się charakterystyką czasowo – prądową zastosowanego wyłącznika (uwzględniając również kształt jego prądu różnicowego).</a:t>
                </a:r>
              </a:p>
              <a:p>
                <a:pPr marL="0" indent="0">
                  <a:buNone/>
                </a:pPr>
                <a:r>
                  <a:rPr lang="pl-PL" dirty="0">
                    <a:solidFill>
                      <a:schemeClr val="bg1"/>
                    </a:solidFill>
                  </a:rPr>
                  <a:t>Dla wyłącznika bezzwłocznego o prądzie </a:t>
                </a:r>
                <a14:m>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sym typeface="Symbol" panose="05050102010706020507" pitchFamily="18" charset="2"/>
                          </a:rPr>
                          <m:t></m:t>
                        </m:r>
                        <m:r>
                          <a:rPr lang="pl-PL" b="0" i="1" smtClean="0">
                            <a:solidFill>
                              <a:schemeClr val="bg1"/>
                            </a:solidFill>
                            <a:latin typeface="Cambria Math" panose="02040503050406030204" pitchFamily="18" charset="0"/>
                            <a:sym typeface="Symbol" panose="05050102010706020507" pitchFamily="18" charset="2"/>
                          </a:rPr>
                          <m:t>𝑁</m:t>
                        </m:r>
                        <m:r>
                          <a:rPr lang="pl-PL" b="0" i="1" smtClean="0">
                            <a:solidFill>
                              <a:schemeClr val="bg1"/>
                            </a:solidFill>
                            <a:latin typeface="Cambria Math" panose="02040503050406030204" pitchFamily="18" charset="0"/>
                            <a:sym typeface="Symbol" panose="05050102010706020507" pitchFamily="18" charset="2"/>
                          </a:rPr>
                          <m:t> </m:t>
                        </m:r>
                      </m:sub>
                    </m:sSub>
                    <m:r>
                      <a:rPr lang="pl-PL" b="0" i="1" smtClean="0">
                        <a:solidFill>
                          <a:schemeClr val="bg1"/>
                        </a:solidFill>
                        <a:latin typeface="Cambria Math" panose="02040503050406030204" pitchFamily="18" charset="0"/>
                        <a:sym typeface="Symbol" panose="05050102010706020507" pitchFamily="18" charset="2"/>
                      </a:rPr>
                      <m:t>=30</m:t>
                    </m:r>
                    <m:r>
                      <a:rPr lang="pl-PL" b="0" i="1" smtClean="0">
                        <a:solidFill>
                          <a:schemeClr val="bg1"/>
                        </a:solidFill>
                        <a:latin typeface="Cambria Math" panose="02040503050406030204" pitchFamily="18" charset="0"/>
                        <a:sym typeface="Symbol" panose="05050102010706020507" pitchFamily="18" charset="2"/>
                      </a:rPr>
                      <m:t>𝑚𝐴</m:t>
                    </m:r>
                  </m:oMath>
                </a14:m>
                <a:r>
                  <a:rPr lang="pl-PL" dirty="0">
                    <a:solidFill>
                      <a:schemeClr val="bg1"/>
                    </a:solidFill>
                  </a:rPr>
                  <a:t> prąd zapewniający zadziałanie tego wyłącznika w czasie nie dłuższym niż 0,2 s wynosi </a:t>
                </a:r>
                <a14:m>
                  <m:oMath xmlns:m="http://schemas.openxmlformats.org/officeDocument/2006/math">
                    <m:sSub>
                      <m:sSubPr>
                        <m:ctrlPr>
                          <a:rPr lang="pl-PL" i="1">
                            <a:solidFill>
                              <a:schemeClr val="bg1"/>
                            </a:solidFill>
                            <a:latin typeface="Cambria Math" panose="02040503050406030204" pitchFamily="18" charset="0"/>
                          </a:rPr>
                        </m:ctrlPr>
                      </m:sSubPr>
                      <m:e>
                        <m:r>
                          <a:rPr lang="pl-PL" b="0" i="1" smtClean="0">
                            <a:solidFill>
                              <a:schemeClr val="bg1"/>
                            </a:solidFill>
                            <a:latin typeface="Cambria Math" panose="02040503050406030204" pitchFamily="18" charset="0"/>
                          </a:rPr>
                          <m:t>2</m:t>
                        </m:r>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sym typeface="Symbol" panose="05050102010706020507" pitchFamily="18" charset="2"/>
                          </a:rPr>
                          <m:t></m:t>
                        </m:r>
                        <m:r>
                          <a:rPr lang="pl-PL" b="0" i="1" smtClean="0">
                            <a:solidFill>
                              <a:schemeClr val="bg1"/>
                            </a:solidFill>
                            <a:latin typeface="Cambria Math" panose="02040503050406030204" pitchFamily="18" charset="0"/>
                            <a:sym typeface="Symbol" panose="05050102010706020507" pitchFamily="18" charset="2"/>
                          </a:rPr>
                          <m:t>𝑁</m:t>
                        </m:r>
                        <m:r>
                          <a:rPr lang="pl-PL" b="0" i="1" smtClean="0">
                            <a:solidFill>
                              <a:schemeClr val="bg1"/>
                            </a:solidFill>
                            <a:latin typeface="Cambria Math" panose="02040503050406030204" pitchFamily="18" charset="0"/>
                            <a:sym typeface="Symbol" panose="05050102010706020507" pitchFamily="18" charset="2"/>
                          </a:rPr>
                          <m:t>,</m:t>
                        </m:r>
                      </m:sub>
                    </m:sSub>
                  </m:oMath>
                </a14:m>
                <a:r>
                  <a:rPr lang="pl-PL" dirty="0">
                    <a:solidFill>
                      <a:schemeClr val="bg1"/>
                    </a:solidFill>
                  </a:rPr>
                  <a:t> czyli w naszym przypadku 60 </a:t>
                </a:r>
                <a:r>
                  <a:rPr lang="pl-PL" dirty="0" err="1">
                    <a:solidFill>
                      <a:schemeClr val="bg1"/>
                    </a:solidFill>
                  </a:rPr>
                  <a:t>mA</a:t>
                </a:r>
                <a:r>
                  <a:rPr lang="pl-PL" dirty="0">
                    <a:solidFill>
                      <a:schemeClr val="bg1"/>
                    </a:solidFill>
                  </a:rPr>
                  <a:t>.</a:t>
                </a:r>
              </a:p>
            </p:txBody>
          </p:sp>
        </mc:Choice>
        <mc:Fallback xmlns="">
          <p:sp>
            <p:nvSpPr>
              <p:cNvPr id="3" name="Symbol zastępczy zawartości 2">
                <a:extLst>
                  <a:ext uri="{FF2B5EF4-FFF2-40B4-BE49-F238E27FC236}">
                    <a16:creationId xmlns:a16="http://schemas.microsoft.com/office/drawing/2014/main" id="{62BE026E-7466-4CE6-A0B5-6C0A1E636745}"/>
                  </a:ext>
                </a:extLst>
              </p:cNvPr>
              <p:cNvSpPr>
                <a:spLocks noGrp="1" noRot="1" noChangeAspect="1" noMove="1" noResize="1" noEditPoints="1" noAdjustHandles="1" noChangeArrowheads="1" noChangeShapeType="1" noTextEdit="1"/>
              </p:cNvSpPr>
              <p:nvPr>
                <p:ph idx="1"/>
              </p:nvPr>
            </p:nvSpPr>
            <p:spPr>
              <a:blipFill>
                <a:blip r:embed="rId2"/>
                <a:stretch>
                  <a:fillRect l="-923" t="-172" r="-677"/>
                </a:stretch>
              </a:blipFill>
            </p:spPr>
            <p:txBody>
              <a:bodyPr/>
              <a:lstStyle/>
              <a:p>
                <a:r>
                  <a:rPr lang="pl-PL">
                    <a:noFill/>
                  </a:rPr>
                  <a:t> </a:t>
                </a:r>
              </a:p>
            </p:txBody>
          </p:sp>
        </mc:Fallback>
      </mc:AlternateContent>
      <p:sp>
        <p:nvSpPr>
          <p:cNvPr id="9" name="Tytuł 1">
            <a:extLst>
              <a:ext uri="{FF2B5EF4-FFF2-40B4-BE49-F238E27FC236}">
                <a16:creationId xmlns:a16="http://schemas.microsoft.com/office/drawing/2014/main" id="{B4C1A1F1-56D7-4731-B24B-E4145525E54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1"/>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21.1.</a:t>
            </a:r>
            <a:r>
              <a:rPr lang="pl-PL" dirty="0">
                <a:solidFill>
                  <a:srgbClr val="002060"/>
                </a:solidFill>
              </a:rPr>
              <a:t> </a:t>
            </a:r>
            <a:r>
              <a:rPr lang="pl-PL" sz="2200" dirty="0">
                <a:solidFill>
                  <a:srgbClr val="002060"/>
                </a:solidFill>
              </a:rPr>
              <a:t>sprawdzenie skuteczności ochrony przeciwporażeniowej przez samoczynne wyłączenie zasilania w sieci TT </a:t>
            </a:r>
          </a:p>
        </p:txBody>
      </p:sp>
    </p:spTree>
    <p:extLst>
      <p:ext uri="{BB962C8B-B14F-4D97-AF65-F5344CB8AC3E}">
        <p14:creationId xmlns:p14="http://schemas.microsoft.com/office/powerpoint/2010/main" val="3485395169"/>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178DC2D-E2CD-478B-8974-A99BC17F4B6A}"/>
              </a:ext>
            </a:extLst>
          </p:cNvPr>
          <p:cNvSpPr>
            <a:spLocks noGrp="1"/>
          </p:cNvSpPr>
          <p:nvPr>
            <p:ph type="title"/>
          </p:nvPr>
        </p:nvSpPr>
        <p:spPr>
          <a:xfrm>
            <a:off x="1141413" y="2689715"/>
            <a:ext cx="9905998" cy="1478570"/>
          </a:xfrm>
        </p:spPr>
        <p:txBody>
          <a:bodyPr/>
          <a:lstStyle/>
          <a:p>
            <a:pPr marL="742950" indent="-742950" algn="ctr">
              <a:buFont typeface="+mj-lt"/>
              <a:buAutoNum type="arabicPeriod" startAt="21"/>
            </a:pPr>
            <a:r>
              <a:rPr lang="pl-PL" b="1" dirty="0">
                <a:solidFill>
                  <a:srgbClr val="002060"/>
                </a:solidFill>
              </a:rPr>
              <a:t>Samoczynne wyłączenie zasilania w sieci IT</a:t>
            </a:r>
          </a:p>
        </p:txBody>
      </p:sp>
    </p:spTree>
    <p:extLst>
      <p:ext uri="{BB962C8B-B14F-4D97-AF65-F5344CB8AC3E}">
        <p14:creationId xmlns:p14="http://schemas.microsoft.com/office/powerpoint/2010/main" val="2671025849"/>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92C63FC-96C1-4153-86D7-0FEF276D451E}"/>
              </a:ext>
            </a:extLst>
          </p:cNvPr>
          <p:cNvSpPr>
            <a:spLocks noGrp="1"/>
          </p:cNvSpPr>
          <p:nvPr>
            <p:ph idx="1"/>
          </p:nvPr>
        </p:nvSpPr>
        <p:spPr/>
        <p:txBody>
          <a:bodyPr>
            <a:normAutofit lnSpcReduction="10000"/>
          </a:bodyPr>
          <a:lstStyle/>
          <a:p>
            <a:pPr marL="0" indent="0">
              <a:buNone/>
            </a:pPr>
            <a:r>
              <a:rPr lang="pl-PL" dirty="0">
                <a:solidFill>
                  <a:schemeClr val="bg1"/>
                </a:solidFill>
              </a:rPr>
              <a:t>W układzie sieci IT części przewodzące dostępne są uziemione, punkt gwiazdowy transformatora jest izolowany od ziemi lub uziemiony przez dużą impedancję (np. iskiernik) – uziemienie otwarte. W niektórych systemach ochrony – zwłaszcza tam, gdzie kluczowe jest zapewnienie ciągłości zasilania – dopuszcza się, aby w przypadku pierwszego uszkodzenia izolacji zasilanie nie było automatycznie wyłączane. W takich sytuacjach ochronę przeciwporażeniową realizuje się poprzez wyrównanie potencjałów części jednocześnie dostępnych oraz sprawdza warunek:</a:t>
            </a:r>
          </a:p>
        </p:txBody>
      </p:sp>
      <p:sp>
        <p:nvSpPr>
          <p:cNvPr id="7" name="Tytuł 1">
            <a:extLst>
              <a:ext uri="{FF2B5EF4-FFF2-40B4-BE49-F238E27FC236}">
                <a16:creationId xmlns:a16="http://schemas.microsoft.com/office/drawing/2014/main" id="{13568CFA-E3CC-4E3E-A3B1-6CF80CB6F685}"/>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1"/>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21.2. </a:t>
            </a:r>
            <a:r>
              <a:rPr lang="pl-PL" sz="2000" dirty="0">
                <a:solidFill>
                  <a:srgbClr val="002060"/>
                </a:solidFill>
              </a:rPr>
              <a:t>sprawdzenie skuteczności ochrony przeciwporażeniowej przez samoczynne wyłączenie zasilania w sieci IT </a:t>
            </a:r>
          </a:p>
        </p:txBody>
      </p:sp>
    </p:spTree>
    <p:extLst>
      <p:ext uri="{BB962C8B-B14F-4D97-AF65-F5344CB8AC3E}">
        <p14:creationId xmlns:p14="http://schemas.microsoft.com/office/powerpoint/2010/main" val="1154532043"/>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6158B6B2-6BDB-45B8-B58B-959149F670BA}"/>
                  </a:ext>
                </a:extLst>
              </p:cNvPr>
              <p:cNvSpPr>
                <a:spLocks noGrp="1"/>
              </p:cNvSpPr>
              <p:nvPr>
                <p:ph idx="1"/>
              </p:nvPr>
            </p:nvSpPr>
            <p:spPr>
              <a:xfrm>
                <a:off x="1141413" y="2097088"/>
                <a:ext cx="9905999" cy="4572000"/>
              </a:xfrm>
            </p:spPr>
            <p:txBody>
              <a:bodyPr>
                <a:normAutofit/>
              </a:bodyPr>
              <a:lstStyle/>
              <a:p>
                <a:pPr marL="0" indent="0">
                  <a:buNone/>
                </a:pPr>
                <a14:m>
                  <m:oMathPara xmlns:m="http://schemas.openxmlformats.org/officeDocument/2006/math">
                    <m:oMathParaPr>
                      <m:jc m:val="centerGroup"/>
                    </m:oMathParaPr>
                    <m:oMath xmlns:m="http://schemas.openxmlformats.org/officeDocument/2006/math">
                      <m:sSub>
                        <m:sSubPr>
                          <m:ctrlPr>
                            <a:rPr lang="pl-PL" b="1" i="1" smtClean="0">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𝑹</m:t>
                          </m:r>
                        </m:e>
                        <m:sub>
                          <m:r>
                            <a:rPr lang="pl-PL" b="1" i="1">
                              <a:solidFill>
                                <a:schemeClr val="bg1"/>
                              </a:solidFill>
                              <a:latin typeface="Cambria Math" panose="02040503050406030204" pitchFamily="18" charset="0"/>
                            </a:rPr>
                            <m:t>𝑨</m:t>
                          </m:r>
                        </m:sub>
                      </m:sSub>
                      <m:r>
                        <a:rPr lang="pl-PL" b="1" i="1">
                          <a:solidFill>
                            <a:schemeClr val="bg1"/>
                          </a:solidFill>
                          <a:latin typeface="Cambria Math" panose="02040503050406030204" pitchFamily="18" charset="0"/>
                        </a:rPr>
                        <m:t>∙</m:t>
                      </m:r>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𝒅</m:t>
                          </m:r>
                        </m:sub>
                      </m:sSub>
                      <m:r>
                        <a:rPr lang="pl-PL" b="1" i="1">
                          <a:solidFill>
                            <a:schemeClr val="bg1"/>
                          </a:solidFill>
                          <a:latin typeface="Cambria Math" panose="02040503050406030204" pitchFamily="18" charset="0"/>
                        </a:rPr>
                        <m:t>≤</m:t>
                      </m:r>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𝑳</m:t>
                          </m:r>
                        </m:sub>
                      </m:sSub>
                    </m:oMath>
                  </m:oMathPara>
                </a14:m>
                <a:br>
                  <a:rPr lang="pl-PL" dirty="0">
                    <a:solidFill>
                      <a:schemeClr val="bg1"/>
                    </a:solidFill>
                  </a:rPr>
                </a:br>
                <a:r>
                  <a:rPr lang="pl-PL" dirty="0">
                    <a:solidFill>
                      <a:schemeClr val="bg1"/>
                    </a:solidFill>
                  </a:rPr>
                  <a:t>Gdzie:</a:t>
                </a:r>
                <a:br>
                  <a:rPr lang="pl-PL" b="1" i="1" dirty="0">
                    <a:solidFill>
                      <a:schemeClr val="bg1"/>
                    </a:solidFill>
                    <a:latin typeface="Cambria Math" panose="02040503050406030204" pitchFamily="18" charset="0"/>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𝑹</m:t>
                        </m:r>
                      </m:e>
                      <m:sub>
                        <m:r>
                          <a:rPr lang="pl-PL" b="1" i="1">
                            <a:solidFill>
                              <a:schemeClr val="bg1"/>
                            </a:solidFill>
                            <a:latin typeface="Cambria Math" panose="02040503050406030204" pitchFamily="18" charset="0"/>
                          </a:rPr>
                          <m:t>𝑨</m:t>
                        </m:r>
                      </m:sub>
                    </m:sSub>
                  </m:oMath>
                </a14:m>
                <a:r>
                  <a:rPr lang="pl-PL" b="1" dirty="0">
                    <a:solidFill>
                      <a:schemeClr val="bg1"/>
                    </a:solidFill>
                  </a:rPr>
                  <a:t> </a:t>
                </a:r>
                <a:r>
                  <a:rPr lang="pl-PL" dirty="0">
                    <a:solidFill>
                      <a:schemeClr val="bg1"/>
                    </a:solidFill>
                  </a:rPr>
                  <a:t>- całkowita rezystancja uziomu i przewodu ochronnego łączącego części przewodzące dostępne z uziomem,</a:t>
                </a:r>
                <a:br>
                  <a:rPr lang="pl-PL" b="1" i="1" dirty="0">
                    <a:solidFill>
                      <a:schemeClr val="bg1"/>
                    </a:solidFill>
                    <a:latin typeface="Cambria Math" panose="02040503050406030204" pitchFamily="18" charset="0"/>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𝒅</m:t>
                        </m:r>
                      </m:sub>
                    </m:sSub>
                  </m:oMath>
                </a14:m>
                <a:r>
                  <a:rPr lang="pl-PL" b="1" dirty="0">
                    <a:solidFill>
                      <a:schemeClr val="bg1"/>
                    </a:solidFill>
                  </a:rPr>
                  <a:t> </a:t>
                </a:r>
                <a:r>
                  <a:rPr lang="pl-PL" dirty="0">
                    <a:solidFill>
                      <a:schemeClr val="bg1"/>
                    </a:solidFill>
                  </a:rPr>
                  <a:t>- prąd </a:t>
                </a:r>
                <a:r>
                  <a:rPr lang="pl-PL" dirty="0" err="1">
                    <a:solidFill>
                      <a:schemeClr val="bg1"/>
                    </a:solidFill>
                  </a:rPr>
                  <a:t>uszkodzeniowy</a:t>
                </a:r>
                <a:r>
                  <a:rPr lang="pl-PL" dirty="0">
                    <a:solidFill>
                      <a:schemeClr val="bg1"/>
                    </a:solidFill>
                  </a:rPr>
                  <a:t> pojedynczego zwarcia z ziemią o pomijalnej impedancji między przewodem liniowym i częścią przewodzącą dostępną. Przy wyznaczaniu wartości prądu Id należy uwzględnić prądy upływowe oraz całkowitą impedancję uziemienia instalacji elektrycznej,</a:t>
                </a:r>
                <a:br>
                  <a:rPr lang="pl-PL" b="1" i="1" dirty="0">
                    <a:solidFill>
                      <a:schemeClr val="bg1"/>
                    </a:solidFill>
                    <a:latin typeface="Cambria Math" panose="02040503050406030204" pitchFamily="18" charset="0"/>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𝑳</m:t>
                        </m:r>
                      </m:sub>
                    </m:sSub>
                  </m:oMath>
                </a14:m>
                <a:r>
                  <a:rPr lang="pl-PL" b="1" dirty="0">
                    <a:solidFill>
                      <a:schemeClr val="bg1"/>
                    </a:solidFill>
                  </a:rPr>
                  <a:t> </a:t>
                </a:r>
                <a:r>
                  <a:rPr lang="pl-PL" dirty="0">
                    <a:solidFill>
                      <a:schemeClr val="bg1"/>
                    </a:solidFill>
                  </a:rPr>
                  <a:t>- napięcie dotykowe dopuszczalne długotrwale.</a:t>
                </a:r>
              </a:p>
              <a:p>
                <a:pPr marL="0" indent="0">
                  <a:buNone/>
                </a:pPr>
                <a:endParaRPr lang="pl-PL" dirty="0"/>
              </a:p>
            </p:txBody>
          </p:sp>
        </mc:Choice>
        <mc:Fallback xmlns="">
          <p:sp>
            <p:nvSpPr>
              <p:cNvPr id="3" name="Symbol zastępczy zawartości 2">
                <a:extLst>
                  <a:ext uri="{FF2B5EF4-FFF2-40B4-BE49-F238E27FC236}">
                    <a16:creationId xmlns:a16="http://schemas.microsoft.com/office/drawing/2014/main" id="{6158B6B2-6BDB-45B8-B58B-959149F670BA}"/>
                  </a:ext>
                </a:extLst>
              </p:cNvPr>
              <p:cNvSpPr>
                <a:spLocks noGrp="1" noRot="1" noChangeAspect="1" noMove="1" noResize="1" noEditPoints="1" noAdjustHandles="1" noChangeArrowheads="1" noChangeShapeType="1" noTextEdit="1"/>
              </p:cNvSpPr>
              <p:nvPr>
                <p:ph idx="1"/>
              </p:nvPr>
            </p:nvSpPr>
            <p:spPr>
              <a:xfrm>
                <a:off x="1141413" y="2097088"/>
                <a:ext cx="9905999" cy="4572000"/>
              </a:xfrm>
              <a:blipFill>
                <a:blip r:embed="rId2"/>
                <a:stretch>
                  <a:fillRect l="-923" r="-923"/>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6A1AC5E7-7B3C-498C-B3AB-49A173C3BCD6}"/>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1"/>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21.2. </a:t>
            </a:r>
            <a:r>
              <a:rPr lang="pl-PL" sz="2000" dirty="0">
                <a:solidFill>
                  <a:srgbClr val="002060"/>
                </a:solidFill>
              </a:rPr>
              <a:t>sprawdzenie skuteczności ochrony przeciwporażeniowej przez samoczynne wyłączenie zasilania w sieci IT </a:t>
            </a:r>
          </a:p>
        </p:txBody>
      </p:sp>
    </p:spTree>
    <p:extLst>
      <p:ext uri="{BB962C8B-B14F-4D97-AF65-F5344CB8AC3E}">
        <p14:creationId xmlns:p14="http://schemas.microsoft.com/office/powerpoint/2010/main" val="4216200923"/>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B506BCA-153F-4187-9A41-A08027E84DAB}"/>
              </a:ext>
            </a:extLst>
          </p:cNvPr>
          <p:cNvSpPr>
            <a:spLocks noGrp="1"/>
          </p:cNvSpPr>
          <p:nvPr>
            <p:ph idx="1"/>
          </p:nvPr>
        </p:nvSpPr>
        <p:spPr>
          <a:xfrm>
            <a:off x="1141412" y="2097088"/>
            <a:ext cx="9905999" cy="4564969"/>
          </a:xfrm>
        </p:spPr>
        <p:txBody>
          <a:bodyPr>
            <a:normAutofit lnSpcReduction="10000"/>
          </a:bodyPr>
          <a:lstStyle/>
          <a:p>
            <a:pPr marL="0" indent="0">
              <a:buNone/>
            </a:pPr>
            <a:r>
              <a:rPr lang="pl-PL" dirty="0">
                <a:solidFill>
                  <a:schemeClr val="bg1"/>
                </a:solidFill>
              </a:rPr>
              <a:t>W bardziej rozbudowanych i odpowiedzialnych instalacjach stosuje się urządzenia do ciągłego monitorowania stanu izolacji, zwane UKSI (</a:t>
            </a:r>
            <a:r>
              <a:rPr lang="pl-PL" i="1" dirty="0">
                <a:solidFill>
                  <a:schemeClr val="bg1"/>
                </a:solidFill>
              </a:rPr>
              <a:t>urządzenie kontroli stanu izolacji</a:t>
            </a:r>
            <a:r>
              <a:rPr lang="pl-PL" dirty="0">
                <a:solidFill>
                  <a:schemeClr val="bg1"/>
                </a:solidFill>
              </a:rPr>
              <a:t>, ang. </a:t>
            </a:r>
            <a:r>
              <a:rPr lang="pl-PL" i="1" dirty="0" err="1">
                <a:solidFill>
                  <a:schemeClr val="bg1"/>
                </a:solidFill>
              </a:rPr>
              <a:t>Insulation</a:t>
            </a:r>
            <a:r>
              <a:rPr lang="pl-PL" i="1" dirty="0">
                <a:solidFill>
                  <a:schemeClr val="bg1"/>
                </a:solidFill>
              </a:rPr>
              <a:t> Monitoring Device</a:t>
            </a:r>
            <a:r>
              <a:rPr lang="pl-PL" dirty="0">
                <a:solidFill>
                  <a:schemeClr val="bg1"/>
                </a:solidFill>
              </a:rPr>
              <a:t> – IMD). Ich zadaniem jest sygnalizacja zbyt niskiej wartości rezystancji izolacji względem ziemi.</a:t>
            </a:r>
            <a:br>
              <a:rPr lang="pl-PL" dirty="0">
                <a:solidFill>
                  <a:schemeClr val="bg1"/>
                </a:solidFill>
              </a:rPr>
            </a:br>
            <a:r>
              <a:rPr lang="pl-PL" dirty="0">
                <a:solidFill>
                  <a:schemeClr val="bg1"/>
                </a:solidFill>
              </a:rPr>
              <a:t>Mimo obecności UKSI, funkcję ochrony przeciwporażeniowej nadal pełni system wyrównywania potencjałów. UKSI jedynie informuje o niebezpieczeństwie – poprzez sygnały świetlne i/lub dźwiękowe – ale nie inicjuje samoczynnego wyłączenia zasilania.</a:t>
            </a:r>
            <a:br>
              <a:rPr lang="pl-PL" dirty="0">
                <a:solidFill>
                  <a:schemeClr val="bg1"/>
                </a:solidFill>
              </a:rPr>
            </a:br>
            <a:r>
              <a:rPr lang="pl-PL" dirty="0">
                <a:solidFill>
                  <a:schemeClr val="bg1"/>
                </a:solidFill>
              </a:rPr>
              <a:t>Jeśli jednak podczas trwania pierwszego uszkodzenia izolacji (nawet już zasygnalizowanego) nastąpi drugie uszkodzenie – w przeciwnym biegunie przewodu – dochodzi do tzw. </a:t>
            </a:r>
            <a:r>
              <a:rPr lang="pl-PL" b="1" dirty="0">
                <a:solidFill>
                  <a:schemeClr val="bg1"/>
                </a:solidFill>
              </a:rPr>
              <a:t>zwarcia dwumiejscowego</a:t>
            </a:r>
            <a:r>
              <a:rPr lang="pl-PL" dirty="0">
                <a:solidFill>
                  <a:schemeClr val="bg1"/>
                </a:solidFill>
              </a:rPr>
              <a:t>. </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9310A7F2-D61B-4200-A296-20CFC7BD04F0}"/>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1"/>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21.2. </a:t>
            </a:r>
            <a:r>
              <a:rPr lang="pl-PL" sz="2000" dirty="0">
                <a:solidFill>
                  <a:srgbClr val="002060"/>
                </a:solidFill>
              </a:rPr>
              <a:t>sprawdzenie skuteczności ochrony przeciwporażeniowej przez samoczynne wyłączenie zasilania w sieci IT </a:t>
            </a:r>
          </a:p>
        </p:txBody>
      </p:sp>
    </p:spTree>
    <p:extLst>
      <p:ext uri="{BB962C8B-B14F-4D97-AF65-F5344CB8AC3E}">
        <p14:creationId xmlns:p14="http://schemas.microsoft.com/office/powerpoint/2010/main" val="1734238798"/>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5B06EF5-11F7-487C-AA35-401BD0EA3D7E}"/>
              </a:ext>
            </a:extLst>
          </p:cNvPr>
          <p:cNvSpPr>
            <a:spLocks noGrp="1"/>
          </p:cNvSpPr>
          <p:nvPr>
            <p:ph idx="1"/>
          </p:nvPr>
        </p:nvSpPr>
        <p:spPr>
          <a:xfrm>
            <a:off x="1141412" y="2249487"/>
            <a:ext cx="9905999" cy="3541714"/>
          </a:xfrm>
        </p:spPr>
        <p:txBody>
          <a:bodyPr/>
          <a:lstStyle/>
          <a:p>
            <a:pPr marL="0" indent="0">
              <a:buNone/>
            </a:pPr>
            <a:r>
              <a:rPr lang="pl-PL" dirty="0">
                <a:solidFill>
                  <a:schemeClr val="bg1"/>
                </a:solidFill>
              </a:rPr>
              <a:t>W takim przypadku znacząco wzrasta zagrożenie porażeniowe. Przy zaistniałej sytuacji pętla zwarciowa tworzy się przez przewody metaliczne, co skutkuje niską impedancją i dużym prądem zwarciowym, co z kolei pozwala na skuteczne i szybkie samoczynne wyłączenie zasilania co najmniej w uszkodzonych obwodach. Takie warunki otrzymujemy tylko wówczas, kiedy części przewodzące dostępne są uziemione zbiorowo (jeden wspólny uziom dla wszystkich części przewodzących dostępnych).</a:t>
            </a:r>
          </a:p>
        </p:txBody>
      </p:sp>
      <p:sp>
        <p:nvSpPr>
          <p:cNvPr id="6" name="Tytuł 1">
            <a:extLst>
              <a:ext uri="{FF2B5EF4-FFF2-40B4-BE49-F238E27FC236}">
                <a16:creationId xmlns:a16="http://schemas.microsoft.com/office/drawing/2014/main" id="{3F0F0DAA-0E91-4328-B817-8ED3D137AC76}"/>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1"/>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21.2. </a:t>
            </a:r>
            <a:r>
              <a:rPr lang="pl-PL" sz="2000" dirty="0">
                <a:solidFill>
                  <a:srgbClr val="002060"/>
                </a:solidFill>
              </a:rPr>
              <a:t>sprawdzenie skuteczności ochrony przeciwporażeniowej przez samoczynne wyłączenie zasilania w sieci IT </a:t>
            </a:r>
          </a:p>
        </p:txBody>
      </p:sp>
    </p:spTree>
    <p:extLst>
      <p:ext uri="{BB962C8B-B14F-4D97-AF65-F5344CB8AC3E}">
        <p14:creationId xmlns:p14="http://schemas.microsoft.com/office/powerpoint/2010/main" val="1356950148"/>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9F07FC1-19C0-44EA-A216-01DEEDB3243C}"/>
                  </a:ext>
                </a:extLst>
              </p:cNvPr>
              <p:cNvSpPr>
                <a:spLocks noGrp="1"/>
              </p:cNvSpPr>
              <p:nvPr>
                <p:ph idx="1"/>
              </p:nvPr>
            </p:nvSpPr>
            <p:spPr/>
            <p:txBody>
              <a:bodyPr/>
              <a:lstStyle/>
              <a:p>
                <a:pPr marL="0" indent="0">
                  <a:buNone/>
                </a:pPr>
                <a:r>
                  <a:rPr lang="pl-PL" dirty="0">
                    <a:solidFill>
                      <a:schemeClr val="bg1"/>
                    </a:solidFill>
                  </a:rPr>
                  <a:t>Wtedy warunki stają się podobne jak dla układu sieci TN i powinny być w sposób następujący spełnione: </a:t>
                </a:r>
              </a:p>
              <a:p>
                <a:pPr marL="0" indent="0">
                  <a:buNone/>
                </a:pPr>
                <a:r>
                  <a:rPr lang="pl-PL" sz="2800" b="1" dirty="0">
                    <a:solidFill>
                      <a:schemeClr val="bg1"/>
                    </a:solidFill>
                  </a:rPr>
                  <a:t>	</a:t>
                </a:r>
                <a14:m>
                  <m:oMath xmlns:m="http://schemas.openxmlformats.org/officeDocument/2006/math">
                    <m:r>
                      <a:rPr lang="pl-PL" sz="2800" b="1" i="1">
                        <a:solidFill>
                          <a:schemeClr val="bg1"/>
                        </a:solidFill>
                        <a:latin typeface="Cambria Math" panose="02040503050406030204" pitchFamily="18" charset="0"/>
                      </a:rPr>
                      <m:t>𝟐</m:t>
                    </m:r>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𝑰</m:t>
                        </m:r>
                      </m:e>
                      <m:sub>
                        <m:r>
                          <a:rPr lang="pl-PL" sz="2800" b="1" i="1">
                            <a:solidFill>
                              <a:schemeClr val="bg1"/>
                            </a:solidFill>
                            <a:latin typeface="Cambria Math" panose="02040503050406030204" pitchFamily="18" charset="0"/>
                          </a:rPr>
                          <m:t>𝒂</m:t>
                        </m:r>
                      </m:sub>
                    </m:sSub>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𝒁</m:t>
                        </m:r>
                      </m:e>
                      <m:sub>
                        <m:r>
                          <a:rPr lang="pl-PL" sz="2800" b="1" i="1">
                            <a:solidFill>
                              <a:schemeClr val="bg1"/>
                            </a:solidFill>
                            <a:latin typeface="Cambria Math" panose="02040503050406030204" pitchFamily="18" charset="0"/>
                          </a:rPr>
                          <m:t>𝒔</m:t>
                        </m:r>
                      </m:sub>
                    </m:sSub>
                    <m:r>
                      <a:rPr lang="pl-PL" sz="2800" b="1" i="1">
                        <a:solidFill>
                          <a:schemeClr val="bg1"/>
                        </a:solidFill>
                        <a:latin typeface="Cambria Math" panose="02040503050406030204" pitchFamily="18" charset="0"/>
                      </a:rPr>
                      <m:t>≤</m:t>
                    </m:r>
                    <m:r>
                      <a:rPr lang="pl-PL" sz="2800" b="1" i="1">
                        <a:solidFill>
                          <a:schemeClr val="bg1"/>
                        </a:solidFill>
                        <a:latin typeface="Cambria Math" panose="02040503050406030204" pitchFamily="18" charset="0"/>
                      </a:rPr>
                      <m:t>𝑼</m:t>
                    </m:r>
                  </m:oMath>
                </a14:m>
                <a:r>
                  <a:rPr lang="pl-PL" sz="2800" b="1" dirty="0">
                    <a:solidFill>
                      <a:schemeClr val="bg1"/>
                    </a:solidFill>
                  </a:rPr>
                  <a:t> </a:t>
                </a:r>
                <a:r>
                  <a:rPr lang="pl-PL" b="1" dirty="0">
                    <a:solidFill>
                      <a:schemeClr val="bg1"/>
                    </a:solidFill>
                  </a:rPr>
                  <a:t>	</a:t>
                </a:r>
                <a:r>
                  <a:rPr lang="pl-PL" dirty="0">
                    <a:solidFill>
                      <a:schemeClr val="bg1"/>
                    </a:solidFill>
                  </a:rPr>
                  <a:t>dla układu sieci IT bez przewodu neutralnego</a:t>
                </a:r>
              </a:p>
              <a:p>
                <a:pPr marL="0" indent="0">
                  <a:buNone/>
                </a:pPr>
                <a:r>
                  <a:rPr lang="pl-PL" sz="2800" b="1" dirty="0">
                    <a:solidFill>
                      <a:schemeClr val="bg1"/>
                    </a:solidFill>
                  </a:rPr>
                  <a:t>	</a:t>
                </a:r>
                <a14:m>
                  <m:oMath xmlns:m="http://schemas.openxmlformats.org/officeDocument/2006/math">
                    <m:r>
                      <a:rPr lang="pl-PL" sz="2800" b="1" i="1">
                        <a:solidFill>
                          <a:schemeClr val="bg1"/>
                        </a:solidFill>
                        <a:latin typeface="Cambria Math" panose="02040503050406030204" pitchFamily="18" charset="0"/>
                      </a:rPr>
                      <m:t>𝟐</m:t>
                    </m:r>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𝑰</m:t>
                        </m:r>
                      </m:e>
                      <m:sub>
                        <m:r>
                          <a:rPr lang="pl-PL" sz="2800" b="1" i="1">
                            <a:solidFill>
                              <a:schemeClr val="bg1"/>
                            </a:solidFill>
                            <a:latin typeface="Cambria Math" panose="02040503050406030204" pitchFamily="18" charset="0"/>
                          </a:rPr>
                          <m:t>𝒂</m:t>
                        </m:r>
                      </m:sub>
                    </m:sSub>
                    <m:r>
                      <a:rPr lang="pl-PL" sz="2800" b="1" i="1">
                        <a:solidFill>
                          <a:schemeClr val="bg1"/>
                        </a:solidFill>
                        <a:latin typeface="Cambria Math" panose="02040503050406030204" pitchFamily="18" charset="0"/>
                      </a:rPr>
                      <m:t>∙</m:t>
                    </m:r>
                    <m:sSubSup>
                      <m:sSubSupPr>
                        <m:ctrlPr>
                          <a:rPr lang="pl-PL" sz="2800" b="1" i="1">
                            <a:solidFill>
                              <a:schemeClr val="bg1"/>
                            </a:solidFill>
                            <a:latin typeface="Cambria Math" panose="02040503050406030204" pitchFamily="18" charset="0"/>
                          </a:rPr>
                        </m:ctrlPr>
                      </m:sSubSupPr>
                      <m:e>
                        <m:r>
                          <a:rPr lang="pl-PL" sz="2800" b="1" i="1">
                            <a:solidFill>
                              <a:schemeClr val="bg1"/>
                            </a:solidFill>
                            <a:latin typeface="Cambria Math" panose="02040503050406030204" pitchFamily="18" charset="0"/>
                          </a:rPr>
                          <m:t>𝒁</m:t>
                        </m:r>
                      </m:e>
                      <m:sub>
                        <m:r>
                          <a:rPr lang="pl-PL" sz="2800" b="1" i="1">
                            <a:solidFill>
                              <a:schemeClr val="bg1"/>
                            </a:solidFill>
                            <a:latin typeface="Cambria Math" panose="02040503050406030204" pitchFamily="18" charset="0"/>
                          </a:rPr>
                          <m:t>𝒔</m:t>
                        </m:r>
                      </m:sub>
                      <m:sup>
                        <m:r>
                          <a:rPr lang="pl-PL" sz="2800" b="1" i="1">
                            <a:solidFill>
                              <a:schemeClr val="bg1"/>
                            </a:solidFill>
                            <a:latin typeface="Cambria Math" panose="02040503050406030204" pitchFamily="18" charset="0"/>
                          </a:rPr>
                          <m:t>′</m:t>
                        </m:r>
                      </m:sup>
                    </m:sSubSup>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𝑼</m:t>
                        </m:r>
                      </m:e>
                      <m:sub>
                        <m:r>
                          <a:rPr lang="pl-PL" sz="2800" b="1" i="1">
                            <a:solidFill>
                              <a:schemeClr val="bg1"/>
                            </a:solidFill>
                            <a:latin typeface="Cambria Math" panose="02040503050406030204" pitchFamily="18" charset="0"/>
                          </a:rPr>
                          <m:t>𝒐</m:t>
                        </m:r>
                      </m:sub>
                    </m:sSub>
                  </m:oMath>
                </a14:m>
                <a:r>
                  <a:rPr lang="pl-PL" sz="2800" b="1" dirty="0">
                    <a:solidFill>
                      <a:schemeClr val="bg1"/>
                    </a:solidFill>
                  </a:rPr>
                  <a:t> </a:t>
                </a:r>
                <a:r>
                  <a:rPr lang="pl-PL" b="1" dirty="0">
                    <a:solidFill>
                      <a:schemeClr val="bg1"/>
                    </a:solidFill>
                  </a:rPr>
                  <a:t>	</a:t>
                </a:r>
                <a:r>
                  <a:rPr lang="pl-PL" dirty="0">
                    <a:solidFill>
                      <a:schemeClr val="bg1"/>
                    </a:solidFill>
                  </a:rPr>
                  <a:t>dla układu sieci IT z przewodem neutralnym.</a:t>
                </a:r>
              </a:p>
              <a:p>
                <a:pPr marL="0" indent="0">
                  <a:buNone/>
                </a:pPr>
                <a:endParaRPr lang="pl-PL" dirty="0"/>
              </a:p>
            </p:txBody>
          </p:sp>
        </mc:Choice>
        <mc:Fallback xmlns="">
          <p:sp>
            <p:nvSpPr>
              <p:cNvPr id="3" name="Symbol zastępczy zawartości 2">
                <a:extLst>
                  <a:ext uri="{FF2B5EF4-FFF2-40B4-BE49-F238E27FC236}">
                    <a16:creationId xmlns:a16="http://schemas.microsoft.com/office/drawing/2014/main" id="{09F07FC1-19C0-44EA-A216-01DEEDB3243C}"/>
                  </a:ext>
                </a:extLst>
              </p:cNvPr>
              <p:cNvSpPr>
                <a:spLocks noGrp="1" noRot="1" noChangeAspect="1" noMove="1" noResize="1" noEditPoints="1" noAdjustHandles="1" noChangeArrowheads="1" noChangeShapeType="1" noTextEdit="1"/>
              </p:cNvSpPr>
              <p:nvPr>
                <p:ph idx="1"/>
              </p:nvPr>
            </p:nvSpPr>
            <p:spPr>
              <a:blipFill>
                <a:blip r:embed="rId2"/>
                <a:stretch>
                  <a:fillRect l="-923" t="-172"/>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3353109D-3975-444D-BD9A-E8EAAC14A85D}"/>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1"/>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21.2. </a:t>
            </a:r>
            <a:r>
              <a:rPr lang="pl-PL" sz="2000" dirty="0">
                <a:solidFill>
                  <a:srgbClr val="002060"/>
                </a:solidFill>
              </a:rPr>
              <a:t>sprawdzenie skuteczności ochrony przeciwporażeniowej przez samoczynne wyłączenie zasilania w sieci IT </a:t>
            </a:r>
          </a:p>
        </p:txBody>
      </p:sp>
    </p:spTree>
    <p:extLst>
      <p:ext uri="{BB962C8B-B14F-4D97-AF65-F5344CB8AC3E}">
        <p14:creationId xmlns:p14="http://schemas.microsoft.com/office/powerpoint/2010/main" val="3521570931"/>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F60065FD-A09A-4365-AAC3-B26308CF1D57}"/>
                  </a:ext>
                </a:extLst>
              </p:cNvPr>
              <p:cNvSpPr>
                <a:spLocks noGrp="1"/>
              </p:cNvSpPr>
              <p:nvPr>
                <p:ph idx="1"/>
              </p:nvPr>
            </p:nvSpPr>
            <p:spPr>
              <a:xfrm>
                <a:off x="1141412" y="2249487"/>
                <a:ext cx="9905999" cy="4263280"/>
              </a:xfrm>
            </p:spPr>
            <p:txBody>
              <a:bodyPr>
                <a:normAutofit lnSpcReduction="10000"/>
              </a:bodyPr>
              <a:lstStyle/>
              <a:p>
                <a:pPr marL="0" indent="0">
                  <a:buNone/>
                </a:pPr>
                <a:r>
                  <a:rPr lang="pl-PL" dirty="0">
                    <a:solidFill>
                      <a:schemeClr val="bg1"/>
                    </a:solidFill>
                  </a:rPr>
                  <a:t>Gdzie:</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𝒂</m:t>
                        </m:r>
                      </m:sub>
                    </m:sSub>
                  </m:oMath>
                </a14:m>
                <a:r>
                  <a:rPr lang="pl-PL" dirty="0">
                    <a:solidFill>
                      <a:schemeClr val="bg1"/>
                    </a:solidFill>
                  </a:rPr>
                  <a:t> - prąd powodujący samoczynne zadziałanie urządzenia zabezpieczającego w wymaganym czasie jak dla układu TN, </a:t>
                </a:r>
                <a:br>
                  <a:rPr lang="pl-PL" dirty="0">
                    <a:solidFill>
                      <a:schemeClr val="bg1"/>
                    </a:solidFill>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𝒁</m:t>
                        </m:r>
                      </m:e>
                      <m:sub>
                        <m:r>
                          <a:rPr lang="pl-PL" b="1" i="1">
                            <a:solidFill>
                              <a:schemeClr val="bg1"/>
                            </a:solidFill>
                            <a:latin typeface="Cambria Math" panose="02040503050406030204" pitchFamily="18" charset="0"/>
                          </a:rPr>
                          <m:t>𝒔</m:t>
                        </m:r>
                      </m:sub>
                    </m:sSub>
                  </m:oMath>
                </a14:m>
                <a:r>
                  <a:rPr lang="pl-PL" dirty="0">
                    <a:solidFill>
                      <a:schemeClr val="bg1"/>
                    </a:solidFill>
                  </a:rPr>
                  <a:t> - impedancja pętli zwarciowej obejmującej przewód liniowy i przewód ochronny obwodu, </a:t>
                </a:r>
                <a:br>
                  <a:rPr lang="pl-PL" dirty="0">
                    <a:solidFill>
                      <a:schemeClr val="bg1"/>
                    </a:solidFill>
                  </a:rPr>
                </a:br>
                <a14:m>
                  <m:oMath xmlns:m="http://schemas.openxmlformats.org/officeDocument/2006/math">
                    <m:sSubSup>
                      <m:sSubSupPr>
                        <m:ctrlPr>
                          <a:rPr lang="pl-PL" b="1" i="1">
                            <a:solidFill>
                              <a:schemeClr val="bg1"/>
                            </a:solidFill>
                            <a:latin typeface="Cambria Math" panose="02040503050406030204" pitchFamily="18" charset="0"/>
                          </a:rPr>
                        </m:ctrlPr>
                      </m:sSubSupPr>
                      <m:e>
                        <m:r>
                          <a:rPr lang="pl-PL" b="1" i="1">
                            <a:solidFill>
                              <a:schemeClr val="bg1"/>
                            </a:solidFill>
                            <a:latin typeface="Cambria Math" panose="02040503050406030204" pitchFamily="18" charset="0"/>
                          </a:rPr>
                          <m:t>𝒁</m:t>
                        </m:r>
                      </m:e>
                      <m:sub>
                        <m:r>
                          <a:rPr lang="pl-PL" b="1" i="1">
                            <a:solidFill>
                              <a:schemeClr val="bg1"/>
                            </a:solidFill>
                            <a:latin typeface="Cambria Math" panose="02040503050406030204" pitchFamily="18" charset="0"/>
                          </a:rPr>
                          <m:t>𝒔</m:t>
                        </m:r>
                      </m:sub>
                      <m:sup>
                        <m:r>
                          <a:rPr lang="pl-PL" b="1" i="1">
                            <a:solidFill>
                              <a:schemeClr val="bg1"/>
                            </a:solidFill>
                            <a:latin typeface="Cambria Math" panose="02040503050406030204" pitchFamily="18" charset="0"/>
                          </a:rPr>
                          <m:t>′</m:t>
                        </m:r>
                      </m:sup>
                    </m:sSubSup>
                  </m:oMath>
                </a14:m>
                <a:r>
                  <a:rPr lang="pl-PL" dirty="0">
                    <a:solidFill>
                      <a:schemeClr val="bg1"/>
                    </a:solidFill>
                  </a:rPr>
                  <a:t> - impedancja pętli zwarciowej obejmującej przewód neutralny i przewód ochronny obwodu,</a:t>
                </a:r>
              </a:p>
              <a:p>
                <a:pPr marL="0" indent="0">
                  <a:buNone/>
                </a:pP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𝒐</m:t>
                        </m:r>
                      </m:sub>
                    </m:sSub>
                  </m:oMath>
                </a14:m>
                <a:r>
                  <a:rPr lang="pl-PL" dirty="0">
                    <a:solidFill>
                      <a:schemeClr val="bg1"/>
                    </a:solidFill>
                  </a:rPr>
                  <a:t> - nominalne napięcie przewodu liniowego względem przewodu neutralnego,</a:t>
                </a:r>
              </a:p>
              <a:p>
                <a:pPr marL="0" indent="0">
                  <a:buNone/>
                </a:pPr>
                <a:r>
                  <a:rPr lang="pl-PL" dirty="0">
                    <a:solidFill>
                      <a:schemeClr val="bg1"/>
                    </a:solidFill>
                  </a:rPr>
                  <a:t> </a:t>
                </a:r>
                <a14:m>
                  <m:oMath xmlns:m="http://schemas.openxmlformats.org/officeDocument/2006/math">
                    <m:r>
                      <a:rPr lang="pl-PL" b="1" i="1">
                        <a:solidFill>
                          <a:schemeClr val="bg1"/>
                        </a:solidFill>
                        <a:latin typeface="Cambria Math" panose="02040503050406030204" pitchFamily="18" charset="0"/>
                      </a:rPr>
                      <m:t>𝑼</m:t>
                    </m:r>
                  </m:oMath>
                </a14:m>
                <a:r>
                  <a:rPr lang="pl-PL" dirty="0">
                    <a:solidFill>
                      <a:schemeClr val="bg1"/>
                    </a:solidFill>
                  </a:rPr>
                  <a:t> - nominalne napięcie między przewodami liniowymi.</a:t>
                </a:r>
              </a:p>
              <a:p>
                <a:pPr marL="0" indent="0">
                  <a:buNone/>
                </a:pPr>
                <a:endParaRPr lang="pl-PL" dirty="0"/>
              </a:p>
            </p:txBody>
          </p:sp>
        </mc:Choice>
        <mc:Fallback xmlns="">
          <p:sp>
            <p:nvSpPr>
              <p:cNvPr id="3" name="Symbol zastępczy zawartości 2">
                <a:extLst>
                  <a:ext uri="{FF2B5EF4-FFF2-40B4-BE49-F238E27FC236}">
                    <a16:creationId xmlns:a16="http://schemas.microsoft.com/office/drawing/2014/main" id="{F60065FD-A09A-4365-AAC3-B26308CF1D57}"/>
                  </a:ext>
                </a:extLst>
              </p:cNvPr>
              <p:cNvSpPr>
                <a:spLocks noGrp="1" noRot="1" noChangeAspect="1" noMove="1" noResize="1" noEditPoints="1" noAdjustHandles="1" noChangeArrowheads="1" noChangeShapeType="1" noTextEdit="1"/>
              </p:cNvSpPr>
              <p:nvPr>
                <p:ph idx="1"/>
              </p:nvPr>
            </p:nvSpPr>
            <p:spPr>
              <a:xfrm>
                <a:off x="1141412" y="2249487"/>
                <a:ext cx="9905999" cy="4263280"/>
              </a:xfrm>
              <a:blipFill>
                <a:blip r:embed="rId2"/>
                <a:stretch>
                  <a:fillRect l="-923" t="-715" r="-1354"/>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F55DDBE6-62FC-4422-BBB8-0FF245C510AD}"/>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1"/>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21.2. </a:t>
            </a:r>
            <a:r>
              <a:rPr lang="pl-PL" sz="2000" dirty="0">
                <a:solidFill>
                  <a:srgbClr val="002060"/>
                </a:solidFill>
              </a:rPr>
              <a:t>sprawdzenie skuteczności ochrony przeciwporażeniowej przez samoczynne wyłączenie zasilania w sieci IT </a:t>
            </a:r>
          </a:p>
        </p:txBody>
      </p:sp>
    </p:spTree>
    <p:extLst>
      <p:ext uri="{BB962C8B-B14F-4D97-AF65-F5344CB8AC3E}">
        <p14:creationId xmlns:p14="http://schemas.microsoft.com/office/powerpoint/2010/main" val="181526567"/>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AF88C139-9783-4F4C-9895-70F5D112ABA0}"/>
                  </a:ext>
                </a:extLst>
              </p:cNvPr>
              <p:cNvSpPr>
                <a:spLocks noGrp="1"/>
              </p:cNvSpPr>
              <p:nvPr>
                <p:ph idx="1"/>
              </p:nvPr>
            </p:nvSpPr>
            <p:spPr/>
            <p:txBody>
              <a:bodyPr/>
              <a:lstStyle/>
              <a:p>
                <a:pPr marL="0" indent="0">
                  <a:buNone/>
                </a:pPr>
                <a:r>
                  <a:rPr lang="pl-PL" dirty="0">
                    <a:solidFill>
                      <a:schemeClr val="bg1"/>
                    </a:solidFill>
                  </a:rPr>
                  <a:t>W sytuacji w której części przewodzące dostępne są uziemione grupowo lub indywidualnie warunek samoczynnego wyłączenia zasilania jest podobny do układu sieci TT i powinny być w spełniony następujący warunek:</a:t>
                </a:r>
              </a:p>
              <a:p>
                <a:pPr marL="0" indent="0">
                  <a:buNone/>
                </a:pPr>
                <a:br>
                  <a:rPr lang="pl-PL" dirty="0">
                    <a:solidFill>
                      <a:schemeClr val="bg1"/>
                    </a:solidFill>
                  </a:rPr>
                </a:br>
                <a14:m>
                  <m:oMathPara xmlns:m="http://schemas.openxmlformats.org/officeDocument/2006/math">
                    <m:oMathParaPr>
                      <m:jc m:val="centerGroup"/>
                    </m:oMathParaPr>
                    <m:oMath xmlns:m="http://schemas.openxmlformats.org/officeDocument/2006/math">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𝑹</m:t>
                          </m:r>
                        </m:e>
                        <m:sub>
                          <m:r>
                            <a:rPr lang="pl-PL" sz="2800" b="1" i="1">
                              <a:solidFill>
                                <a:schemeClr val="bg1"/>
                              </a:solidFill>
                              <a:latin typeface="Cambria Math" panose="02040503050406030204" pitchFamily="18" charset="0"/>
                            </a:rPr>
                            <m:t>𝒂</m:t>
                          </m:r>
                        </m:sub>
                      </m:sSub>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𝑰</m:t>
                          </m:r>
                        </m:e>
                        <m:sub>
                          <m:r>
                            <a:rPr lang="pl-PL" sz="2800" b="1" i="1">
                              <a:solidFill>
                                <a:schemeClr val="bg1"/>
                              </a:solidFill>
                              <a:latin typeface="Cambria Math" panose="02040503050406030204" pitchFamily="18" charset="0"/>
                            </a:rPr>
                            <m:t>𝒂</m:t>
                          </m:r>
                        </m:sub>
                      </m:sSub>
                      <m:r>
                        <a:rPr lang="pl-PL" sz="2800" b="1" i="1">
                          <a:solidFill>
                            <a:schemeClr val="bg1"/>
                          </a:solidFill>
                          <a:latin typeface="Cambria Math" panose="02040503050406030204" pitchFamily="18" charset="0"/>
                        </a:rPr>
                        <m:t>≤</m:t>
                      </m:r>
                      <m:sSub>
                        <m:sSubPr>
                          <m:ctrlPr>
                            <a:rPr lang="pl-PL" sz="2800" b="1" i="1">
                              <a:solidFill>
                                <a:schemeClr val="bg1"/>
                              </a:solidFill>
                              <a:latin typeface="Cambria Math" panose="02040503050406030204" pitchFamily="18" charset="0"/>
                            </a:rPr>
                          </m:ctrlPr>
                        </m:sSubPr>
                        <m:e>
                          <m:r>
                            <a:rPr lang="pl-PL" sz="2800" b="1" i="1">
                              <a:solidFill>
                                <a:schemeClr val="bg1"/>
                              </a:solidFill>
                              <a:latin typeface="Cambria Math" panose="02040503050406030204" pitchFamily="18" charset="0"/>
                            </a:rPr>
                            <m:t>𝑼</m:t>
                          </m:r>
                        </m:e>
                        <m:sub>
                          <m:r>
                            <a:rPr lang="pl-PL" sz="2800" b="1" i="1">
                              <a:solidFill>
                                <a:schemeClr val="bg1"/>
                              </a:solidFill>
                              <a:latin typeface="Cambria Math" panose="02040503050406030204" pitchFamily="18" charset="0"/>
                            </a:rPr>
                            <m:t>𝑳</m:t>
                          </m:r>
                        </m:sub>
                      </m:sSub>
                    </m:oMath>
                  </m:oMathPara>
                </a14:m>
                <a:endParaRPr lang="pl-PL" sz="2800" dirty="0">
                  <a:solidFill>
                    <a:schemeClr val="bg1"/>
                  </a:solidFill>
                </a:endParaRPr>
              </a:p>
              <a:p>
                <a:pPr marL="0" indent="0">
                  <a:buNone/>
                </a:pPr>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AF88C139-9783-4F4C-9895-70F5D112ABA0}"/>
                  </a:ext>
                </a:extLst>
              </p:cNvPr>
              <p:cNvSpPr>
                <a:spLocks noGrp="1" noRot="1" noChangeAspect="1" noMove="1" noResize="1" noEditPoints="1" noAdjustHandles="1" noChangeArrowheads="1" noChangeShapeType="1" noTextEdit="1"/>
              </p:cNvSpPr>
              <p:nvPr>
                <p:ph idx="1"/>
              </p:nvPr>
            </p:nvSpPr>
            <p:spPr>
              <a:blipFill>
                <a:blip r:embed="rId2"/>
                <a:stretch>
                  <a:fillRect l="-923" t="-172"/>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ED4E400A-5216-46AC-935C-8F50C819227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1"/>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21.2. </a:t>
            </a:r>
            <a:r>
              <a:rPr lang="pl-PL" sz="2000" dirty="0">
                <a:solidFill>
                  <a:srgbClr val="002060"/>
                </a:solidFill>
              </a:rPr>
              <a:t>sprawdzenie skuteczności ochrony przeciwporażeniowej przez samoczynne wyłączenie zasilania w sieci IT </a:t>
            </a:r>
          </a:p>
        </p:txBody>
      </p:sp>
    </p:spTree>
    <p:extLst>
      <p:ext uri="{BB962C8B-B14F-4D97-AF65-F5344CB8AC3E}">
        <p14:creationId xmlns:p14="http://schemas.microsoft.com/office/powerpoint/2010/main" val="2636303491"/>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F9214EDE-358D-4FAD-813D-751DCFAA37FB}"/>
                  </a:ext>
                </a:extLst>
              </p:cNvPr>
              <p:cNvSpPr>
                <a:spLocks noGrp="1"/>
              </p:cNvSpPr>
              <p:nvPr>
                <p:ph idx="1"/>
              </p:nvPr>
            </p:nvSpPr>
            <p:spPr/>
            <p:txBody>
              <a:bodyPr/>
              <a:lstStyle/>
              <a:p>
                <a:pPr marL="0" indent="0">
                  <a:buNone/>
                </a:pPr>
                <a:r>
                  <a:rPr lang="pl-PL" dirty="0">
                    <a:solidFill>
                      <a:schemeClr val="bg1"/>
                    </a:solidFill>
                  </a:rPr>
                  <a:t>Gdzie: </a:t>
                </a:r>
                <a:br>
                  <a:rPr lang="pl-PL" dirty="0">
                    <a:solidFill>
                      <a:schemeClr val="bg1"/>
                    </a:solidFill>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𝑹</m:t>
                        </m:r>
                      </m:e>
                      <m:sub>
                        <m:r>
                          <a:rPr lang="pl-PL" b="1" i="1">
                            <a:solidFill>
                              <a:schemeClr val="bg1"/>
                            </a:solidFill>
                            <a:latin typeface="Cambria Math" panose="02040503050406030204" pitchFamily="18" charset="0"/>
                          </a:rPr>
                          <m:t>𝒂</m:t>
                        </m:r>
                      </m:sub>
                    </m:sSub>
                  </m:oMath>
                </a14:m>
                <a:r>
                  <a:rPr lang="pl-PL" dirty="0">
                    <a:solidFill>
                      <a:schemeClr val="bg1"/>
                    </a:solidFill>
                  </a:rPr>
                  <a:t> - całkowita rezystancja uziomu i przewodu ochronnego łączącego części przewodzące dostępne z uziomem,</a:t>
                </a:r>
                <a:br>
                  <a:rPr lang="pl-PL" dirty="0">
                    <a:solidFill>
                      <a:schemeClr val="bg1"/>
                    </a:solidFill>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𝒂</m:t>
                        </m:r>
                      </m:sub>
                    </m:sSub>
                  </m:oMath>
                </a14:m>
                <a:r>
                  <a:rPr lang="pl-PL" dirty="0">
                    <a:solidFill>
                      <a:schemeClr val="bg1"/>
                    </a:solidFill>
                  </a:rPr>
                  <a:t> - prąd powodujący samoczynne zadziałanie urządzenia zabezpieczającego w wymaganym czasie jak dla układu TT, </a:t>
                </a:r>
                <a:br>
                  <a:rPr lang="pl-PL" dirty="0">
                    <a:solidFill>
                      <a:schemeClr val="bg1"/>
                    </a:solidFill>
                  </a:rPr>
                </a:br>
                <a14:m>
                  <m:oMath xmlns:m="http://schemas.openxmlformats.org/officeDocument/2006/math">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𝑼</m:t>
                        </m:r>
                      </m:e>
                      <m:sub>
                        <m:r>
                          <a:rPr lang="pl-PL" b="1" i="1">
                            <a:solidFill>
                              <a:schemeClr val="bg1"/>
                            </a:solidFill>
                            <a:latin typeface="Cambria Math" panose="02040503050406030204" pitchFamily="18" charset="0"/>
                          </a:rPr>
                          <m:t>𝑳</m:t>
                        </m:r>
                      </m:sub>
                    </m:sSub>
                  </m:oMath>
                </a14:m>
                <a:r>
                  <a:rPr lang="pl-PL" dirty="0">
                    <a:solidFill>
                      <a:schemeClr val="bg1"/>
                    </a:solidFill>
                  </a:rPr>
                  <a:t> - napięcie dotykowe dopuszczalne długotrwale. </a:t>
                </a:r>
              </a:p>
              <a:p>
                <a:pPr marL="0" indent="0">
                  <a:buNone/>
                </a:pPr>
                <a:endParaRPr lang="pl-PL" dirty="0"/>
              </a:p>
            </p:txBody>
          </p:sp>
        </mc:Choice>
        <mc:Fallback xmlns="">
          <p:sp>
            <p:nvSpPr>
              <p:cNvPr id="3" name="Symbol zastępczy zawartości 2">
                <a:extLst>
                  <a:ext uri="{FF2B5EF4-FFF2-40B4-BE49-F238E27FC236}">
                    <a16:creationId xmlns:a16="http://schemas.microsoft.com/office/drawing/2014/main" id="{F9214EDE-358D-4FAD-813D-751DCFAA37FB}"/>
                  </a:ext>
                </a:extLst>
              </p:cNvPr>
              <p:cNvSpPr>
                <a:spLocks noGrp="1" noRot="1" noChangeAspect="1" noMove="1" noResize="1" noEditPoints="1" noAdjustHandles="1" noChangeArrowheads="1" noChangeShapeType="1" noTextEdit="1"/>
              </p:cNvSpPr>
              <p:nvPr>
                <p:ph idx="1"/>
              </p:nvPr>
            </p:nvSpPr>
            <p:spPr>
              <a:blipFill>
                <a:blip r:embed="rId2"/>
                <a:stretch>
                  <a:fillRect l="-923" t="-172" r="-1354"/>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7A936915-CA6E-4FF8-AF10-E8CA058169C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1"/>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21.2. </a:t>
            </a:r>
            <a:r>
              <a:rPr lang="pl-PL" sz="2000" dirty="0">
                <a:solidFill>
                  <a:srgbClr val="002060"/>
                </a:solidFill>
              </a:rPr>
              <a:t>sprawdzenie skuteczności ochrony przeciwporażeniowej przez samoczynne wyłączenie zasilania w sieci IT </a:t>
            </a:r>
          </a:p>
        </p:txBody>
      </p:sp>
    </p:spTree>
    <p:extLst>
      <p:ext uri="{BB962C8B-B14F-4D97-AF65-F5344CB8AC3E}">
        <p14:creationId xmlns:p14="http://schemas.microsoft.com/office/powerpoint/2010/main" val="33189975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7F8B09D4-2FF9-4B7B-9656-14A376C603CF}"/>
                  </a:ext>
                </a:extLst>
              </p:cNvPr>
              <p:cNvSpPr>
                <a:spLocks noGrp="1"/>
              </p:cNvSpPr>
              <p:nvPr>
                <p:ph idx="1"/>
              </p:nvPr>
            </p:nvSpPr>
            <p:spPr>
              <a:xfrm>
                <a:off x="1141412" y="2343150"/>
                <a:ext cx="9905999" cy="3824567"/>
              </a:xfrm>
            </p:spPr>
            <p:txBody>
              <a:bodyPr>
                <a:noAutofit/>
              </a:bodyPr>
              <a:lstStyle/>
              <a:p>
                <a:pPr marL="0" lvl="0" indent="0">
                  <a:buNone/>
                </a:pPr>
                <a:r>
                  <a:rPr lang="pl-PL" b="1" dirty="0">
                    <a:solidFill>
                      <a:schemeClr val="bg1"/>
                    </a:solidFill>
                  </a:rPr>
                  <a:t>Pomiar impedancji pętli zwarciowej</a:t>
                </a:r>
                <a:r>
                  <a:rPr lang="pl-PL" dirty="0">
                    <a:solidFill>
                      <a:schemeClr val="bg1"/>
                    </a:solidFill>
                  </a:rPr>
                  <a:t>: </a:t>
                </a:r>
              </a:p>
              <a:p>
                <a:pPr marL="0" lvl="0" indent="0">
                  <a:buNone/>
                </a:pPr>
                <a:r>
                  <a:rPr lang="pl-PL" dirty="0">
                    <a:solidFill>
                      <a:schemeClr val="bg1"/>
                    </a:solidFill>
                  </a:rPr>
                  <a:t>W przypadku pomiaru impedancji pętli zwarciowej w niskiej temperaturze i przy małych prądach pomiarowych, należy uwzględnić wzrost rezystancji przewodów spowodowany wzrostem temperatury przy zwarciu. Wymagana wartość impedancji pętli zwarciowej musi spełniać zależność:</a:t>
                </a:r>
              </a:p>
              <a:p>
                <a:pPr marL="0" indent="0">
                  <a:buNone/>
                </a:pPr>
                <a14:m>
                  <m:oMathPara xmlns:m="http://schemas.openxmlformats.org/officeDocument/2006/math">
                    <m:oMathParaPr>
                      <m:jc m:val="centerGroup"/>
                    </m:oMathParaPr>
                    <m:oMath xmlns:m="http://schemas.openxmlformats.org/officeDocument/2006/math">
                      <m:r>
                        <a:rPr lang="pl-PL" i="1">
                          <a:solidFill>
                            <a:schemeClr val="bg1"/>
                          </a:solidFill>
                          <a:latin typeface="Cambria Math" panose="02040503050406030204" pitchFamily="18" charset="0"/>
                        </a:rPr>
                        <m:t>  </m:t>
                      </m:r>
                      <m:r>
                        <a:rPr lang="pl-PL" i="1">
                          <a:solidFill>
                            <a:schemeClr val="bg1"/>
                          </a:solidFill>
                          <a:latin typeface="Cambria Math" panose="02040503050406030204" pitchFamily="18" charset="0"/>
                        </a:rPr>
                        <m:t>𝑍𝑠</m:t>
                      </m:r>
                      <m:d>
                        <m:dPr>
                          <m:ctrlPr>
                            <a:rPr lang="pl-PL" i="1">
                              <a:solidFill>
                                <a:schemeClr val="bg1"/>
                              </a:solidFill>
                              <a:latin typeface="Cambria Math" panose="02040503050406030204" pitchFamily="18" charset="0"/>
                            </a:rPr>
                          </m:ctrlPr>
                        </m:dPr>
                        <m:e>
                          <m:r>
                            <a:rPr lang="pl-PL" i="1">
                              <a:solidFill>
                                <a:schemeClr val="bg1"/>
                              </a:solidFill>
                              <a:latin typeface="Cambria Math" panose="02040503050406030204" pitchFamily="18" charset="0"/>
                            </a:rPr>
                            <m:t>𝑚</m:t>
                          </m:r>
                        </m:e>
                      </m:d>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r>
                            <a:rPr lang="pl-PL" i="1">
                              <a:solidFill>
                                <a:schemeClr val="bg1"/>
                              </a:solidFill>
                              <a:latin typeface="Cambria Math" panose="02040503050406030204" pitchFamily="18" charset="0"/>
                            </a:rPr>
                            <m:t>2</m:t>
                          </m:r>
                        </m:num>
                        <m:den>
                          <m:r>
                            <a:rPr lang="pl-PL" i="1">
                              <a:solidFill>
                                <a:schemeClr val="bg1"/>
                              </a:solidFill>
                              <a:latin typeface="Cambria Math" panose="02040503050406030204" pitchFamily="18" charset="0"/>
                            </a:rPr>
                            <m:t>3</m:t>
                          </m:r>
                        </m:den>
                      </m:f>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0</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𝑎</m:t>
                              </m:r>
                            </m:sub>
                          </m:sSub>
                        </m:den>
                      </m:f>
                      <m:d>
                        <m:dPr>
                          <m:begChr m:val="["/>
                          <m:endChr m:val="]"/>
                          <m:ctrlPr>
                            <a:rPr lang="pl-PL" i="1">
                              <a:solidFill>
                                <a:schemeClr val="bg1"/>
                              </a:solidFill>
                              <a:latin typeface="Cambria Math" panose="02040503050406030204" pitchFamily="18" charset="0"/>
                            </a:rPr>
                          </m:ctrlPr>
                        </m:dPr>
                        <m:e>
                          <m:r>
                            <a:rPr lang="pl-PL" i="1">
                              <a:solidFill>
                                <a:schemeClr val="bg1"/>
                              </a:solidFill>
                              <a:latin typeface="Cambria Math" panose="02040503050406030204" pitchFamily="18" charset="0"/>
                            </a:rPr>
                            <m:t>Ω</m:t>
                          </m:r>
                        </m:e>
                      </m:d>
                    </m:oMath>
                  </m:oMathPara>
                </a14:m>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7F8B09D4-2FF9-4B7B-9656-14A376C603CF}"/>
                  </a:ext>
                </a:extLst>
              </p:cNvPr>
              <p:cNvSpPr>
                <a:spLocks noGrp="1" noRot="1" noChangeAspect="1" noMove="1" noResize="1" noEditPoints="1" noAdjustHandles="1" noChangeArrowheads="1" noChangeShapeType="1" noTextEdit="1"/>
              </p:cNvSpPr>
              <p:nvPr>
                <p:ph idx="1"/>
              </p:nvPr>
            </p:nvSpPr>
            <p:spPr>
              <a:xfrm>
                <a:off x="1141412" y="2343150"/>
                <a:ext cx="9905999" cy="3824567"/>
              </a:xfrm>
              <a:blipFill>
                <a:blip r:embed="rId2"/>
                <a:stretch>
                  <a:fillRect l="-923" t="-159"/>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F4D0F68A-B9EA-4D6D-A67D-A3514DF8A099}"/>
              </a:ext>
            </a:extLst>
          </p:cNvPr>
          <p:cNvSpPr txBox="1">
            <a:spLocks noGrp="1"/>
          </p:cNvSpPr>
          <p:nvPr>
            <p:ph type="title"/>
          </p:nvPr>
        </p:nvSpPr>
        <p:spPr>
          <a:xfrm>
            <a:off x="1141412" y="619125"/>
            <a:ext cx="10045991"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2.2.2. </a:t>
            </a:r>
            <a:r>
              <a:rPr lang="pl-PL" sz="2000" b="1" dirty="0">
                <a:solidFill>
                  <a:srgbClr val="002060"/>
                </a:solidFill>
              </a:rPr>
              <a:t>Wymagania normy</a:t>
            </a:r>
            <a:r>
              <a:rPr lang="pl-PL" sz="2000" dirty="0">
                <a:solidFill>
                  <a:srgbClr val="002060"/>
                </a:solidFill>
              </a:rPr>
              <a:t> </a:t>
            </a:r>
            <a:r>
              <a:rPr lang="pl-PL" sz="2000" b="1" dirty="0">
                <a:solidFill>
                  <a:srgbClr val="002060"/>
                </a:solidFill>
              </a:rPr>
              <a:t>PN-HD 60364 część 6  </a:t>
            </a:r>
            <a:br>
              <a:rPr lang="pl-PL" sz="2000" dirty="0">
                <a:solidFill>
                  <a:srgbClr val="002060"/>
                </a:solidFill>
              </a:rPr>
            </a:br>
            <a:endParaRPr lang="pl-PL" sz="2000" b="1" dirty="0">
              <a:solidFill>
                <a:srgbClr val="002060"/>
              </a:solidFill>
            </a:endParaRPr>
          </a:p>
        </p:txBody>
      </p:sp>
    </p:spTree>
    <p:extLst>
      <p:ext uri="{BB962C8B-B14F-4D97-AF65-F5344CB8AC3E}">
        <p14:creationId xmlns:p14="http://schemas.microsoft.com/office/powerpoint/2010/main" val="2665213208"/>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A4E28D0-3BA9-464D-872B-D6C7CF166582}"/>
              </a:ext>
            </a:extLst>
          </p:cNvPr>
          <p:cNvSpPr>
            <a:spLocks noGrp="1"/>
          </p:cNvSpPr>
          <p:nvPr>
            <p:ph idx="1"/>
          </p:nvPr>
        </p:nvSpPr>
        <p:spPr>
          <a:xfrm>
            <a:off x="571501" y="2996729"/>
            <a:ext cx="2507602" cy="1837321"/>
          </a:xfrm>
        </p:spPr>
        <p:txBody>
          <a:bodyPr>
            <a:normAutofit/>
          </a:bodyPr>
          <a:lstStyle/>
          <a:p>
            <a:pPr marL="0" indent="0">
              <a:buNone/>
            </a:pPr>
            <a:r>
              <a:rPr lang="pl-PL" sz="2000" b="1" dirty="0">
                <a:solidFill>
                  <a:schemeClr val="bg1"/>
                </a:solidFill>
              </a:rPr>
              <a:t>Tabela 12. </a:t>
            </a:r>
            <a:r>
              <a:rPr lang="pl-PL" sz="2000" dirty="0">
                <a:solidFill>
                  <a:schemeClr val="bg1"/>
                </a:solidFill>
              </a:rPr>
              <a:t>Maksymalne czasy wyłączenia w układzie sieci IT</a:t>
            </a:r>
          </a:p>
        </p:txBody>
      </p:sp>
      <p:graphicFrame>
        <p:nvGraphicFramePr>
          <p:cNvPr id="5" name="Obiekt 4">
            <a:extLst>
              <a:ext uri="{FF2B5EF4-FFF2-40B4-BE49-F238E27FC236}">
                <a16:creationId xmlns:a16="http://schemas.microsoft.com/office/drawing/2014/main" id="{256E8690-553C-49B3-BB2E-D563204FB31C}"/>
              </a:ext>
            </a:extLst>
          </p:cNvPr>
          <p:cNvGraphicFramePr>
            <a:graphicFrameLocks noChangeAspect="1"/>
          </p:cNvGraphicFramePr>
          <p:nvPr>
            <p:extLst>
              <p:ext uri="{D42A27DB-BD31-4B8C-83A1-F6EECF244321}">
                <p14:modId xmlns:p14="http://schemas.microsoft.com/office/powerpoint/2010/main" val="3394168043"/>
              </p:ext>
            </p:extLst>
          </p:nvPr>
        </p:nvGraphicFramePr>
        <p:xfrm>
          <a:off x="3222625" y="2251075"/>
          <a:ext cx="8888510" cy="3641343"/>
        </p:xfrm>
        <a:graphic>
          <a:graphicData uri="http://schemas.openxmlformats.org/presentationml/2006/ole">
            <mc:AlternateContent xmlns:mc="http://schemas.openxmlformats.org/markup-compatibility/2006">
              <mc:Choice xmlns:v="urn:schemas-microsoft-com:vml" Requires="v">
                <p:oleObj name="Document" r:id="rId2" imgW="5746651" imgH="2354653" progId="Word.Document.12">
                  <p:embed/>
                </p:oleObj>
              </mc:Choice>
              <mc:Fallback>
                <p:oleObj name="Document" r:id="rId2" imgW="5746651" imgH="2354653" progId="Word.Document.12">
                  <p:embed/>
                  <p:pic>
                    <p:nvPicPr>
                      <p:cNvPr id="5" name="Obiekt 4">
                        <a:extLst>
                          <a:ext uri="{FF2B5EF4-FFF2-40B4-BE49-F238E27FC236}">
                            <a16:creationId xmlns:a16="http://schemas.microsoft.com/office/drawing/2014/main" id="{256E8690-553C-49B3-BB2E-D563204FB31C}"/>
                          </a:ext>
                        </a:extLst>
                      </p:cNvPr>
                      <p:cNvPicPr/>
                      <p:nvPr/>
                    </p:nvPicPr>
                    <p:blipFill>
                      <a:blip r:embed="rId3"/>
                      <a:stretch>
                        <a:fillRect/>
                      </a:stretch>
                    </p:blipFill>
                    <p:spPr>
                      <a:xfrm>
                        <a:off x="3222625" y="2251075"/>
                        <a:ext cx="8888510" cy="3641343"/>
                      </a:xfrm>
                      <a:prstGeom prst="rect">
                        <a:avLst/>
                      </a:prstGeom>
                    </p:spPr>
                  </p:pic>
                </p:oleObj>
              </mc:Fallback>
            </mc:AlternateContent>
          </a:graphicData>
        </a:graphic>
      </p:graphicFrame>
      <p:sp>
        <p:nvSpPr>
          <p:cNvPr id="7" name="Tytuł 1">
            <a:extLst>
              <a:ext uri="{FF2B5EF4-FFF2-40B4-BE49-F238E27FC236}">
                <a16:creationId xmlns:a16="http://schemas.microsoft.com/office/drawing/2014/main" id="{4B17530F-92D1-48BD-AB66-75A99EDD99A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1"/>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21.2. </a:t>
            </a:r>
            <a:r>
              <a:rPr lang="pl-PL" sz="2000" dirty="0">
                <a:solidFill>
                  <a:srgbClr val="002060"/>
                </a:solidFill>
              </a:rPr>
              <a:t>sprawdzenie skuteczności ochrony przeciwporażeniowej przez samoczynne wyłączenie zasilania w sieci IT </a:t>
            </a:r>
          </a:p>
        </p:txBody>
      </p:sp>
    </p:spTree>
    <p:extLst>
      <p:ext uri="{BB962C8B-B14F-4D97-AF65-F5344CB8AC3E}">
        <p14:creationId xmlns:p14="http://schemas.microsoft.com/office/powerpoint/2010/main" val="1036547687"/>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A104099-2CE3-4664-A0B2-F0CEC3ECC57A}"/>
              </a:ext>
            </a:extLst>
          </p:cNvPr>
          <p:cNvSpPr>
            <a:spLocks noGrp="1"/>
          </p:cNvSpPr>
          <p:nvPr>
            <p:ph idx="1"/>
          </p:nvPr>
        </p:nvSpPr>
        <p:spPr/>
        <p:txBody>
          <a:bodyPr/>
          <a:lstStyle/>
          <a:p>
            <a:pPr marL="0" indent="0">
              <a:buNone/>
            </a:pPr>
            <a:r>
              <a:rPr lang="pl-PL" dirty="0">
                <a:solidFill>
                  <a:schemeClr val="bg1"/>
                </a:solidFill>
              </a:rPr>
              <a:t>Pomiar impedancji pętli zwarciowej wykonuje się po uziemieniu punktu gwiazdowego transformatora na czas pomiaru, wykonywanego jak w układzie TN. Uziemienie należy wykonać w komorze transformatora lub przy urządzeniu do kontroli stanu izolacji (UKSI) który ma wyprowadzony punkt neutralny transformatora dla prawidłowej jego pracy (należy uwzględnić błąd pomiarowy oraz zminimalizować zagrożenia). </a:t>
            </a:r>
          </a:p>
        </p:txBody>
      </p:sp>
      <p:sp>
        <p:nvSpPr>
          <p:cNvPr id="6" name="Tytuł 1">
            <a:extLst>
              <a:ext uri="{FF2B5EF4-FFF2-40B4-BE49-F238E27FC236}">
                <a16:creationId xmlns:a16="http://schemas.microsoft.com/office/drawing/2014/main" id="{952AFDEB-0467-4E4D-AA59-EFE8BC9FDCA0}"/>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1"/>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21.2. </a:t>
            </a:r>
            <a:r>
              <a:rPr lang="pl-PL" sz="2000" dirty="0">
                <a:solidFill>
                  <a:srgbClr val="002060"/>
                </a:solidFill>
              </a:rPr>
              <a:t>sprawdzenie skuteczności ochrony przeciwporażeniowej przez samoczynne wyłączenie zasilania w sieci IT </a:t>
            </a:r>
          </a:p>
        </p:txBody>
      </p:sp>
    </p:spTree>
    <p:extLst>
      <p:ext uri="{BB962C8B-B14F-4D97-AF65-F5344CB8AC3E}">
        <p14:creationId xmlns:p14="http://schemas.microsoft.com/office/powerpoint/2010/main" val="3708784324"/>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1">
            <a:extLst>
              <a:ext uri="{FF2B5EF4-FFF2-40B4-BE49-F238E27FC236}">
                <a16:creationId xmlns:a16="http://schemas.microsoft.com/office/drawing/2014/main" id="{1D55CA1D-4527-4F7E-99FF-426784F33C6E}"/>
              </a:ext>
            </a:extLst>
          </p:cNvPr>
          <p:cNvSpPr txBox="1">
            <a:spLocks/>
          </p:cNvSpPr>
          <p:nvPr/>
        </p:nvSpPr>
        <p:spPr>
          <a:xfrm>
            <a:off x="947775" y="2511172"/>
            <a:ext cx="9906000" cy="18356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742950" indent="-560388" algn="ctr">
              <a:buFont typeface="+mj-lt"/>
              <a:buAutoNum type="arabicPeriod" startAt="22"/>
            </a:pPr>
            <a:r>
              <a:rPr lang="pl-PL" b="1" dirty="0">
                <a:solidFill>
                  <a:srgbClr val="002060"/>
                </a:solidFill>
              </a:rPr>
              <a:t>Wykonywanie Pomiarów elektrycznych</a:t>
            </a:r>
            <a:br>
              <a:rPr lang="pl-PL" b="1" dirty="0">
                <a:solidFill>
                  <a:srgbClr val="002060"/>
                </a:solidFill>
              </a:rPr>
            </a:br>
            <a:r>
              <a:rPr lang="pl-PL" sz="2800" b="1" dirty="0">
                <a:solidFill>
                  <a:srgbClr val="002060"/>
                </a:solidFill>
              </a:rPr>
              <a:t>sprawdzenie wyłączników różnicowoprądowych</a:t>
            </a:r>
            <a:endParaRPr lang="pl-PL" sz="2200" b="1" dirty="0">
              <a:solidFill>
                <a:srgbClr val="002060"/>
              </a:solidFill>
            </a:endParaRPr>
          </a:p>
        </p:txBody>
      </p:sp>
    </p:spTree>
    <p:extLst>
      <p:ext uri="{BB962C8B-B14F-4D97-AF65-F5344CB8AC3E}">
        <p14:creationId xmlns:p14="http://schemas.microsoft.com/office/powerpoint/2010/main" val="1209941127"/>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C750C95-9CE5-4130-915F-9407815904EE}"/>
              </a:ext>
            </a:extLst>
          </p:cNvPr>
          <p:cNvSpPr>
            <a:spLocks noGrp="1"/>
          </p:cNvSpPr>
          <p:nvPr>
            <p:ph idx="1"/>
          </p:nvPr>
        </p:nvSpPr>
        <p:spPr/>
        <p:txBody>
          <a:bodyPr/>
          <a:lstStyle/>
          <a:p>
            <a:pPr marL="0" indent="0">
              <a:buNone/>
            </a:pPr>
            <a:r>
              <a:rPr lang="pl-PL" dirty="0">
                <a:solidFill>
                  <a:schemeClr val="bg1"/>
                </a:solidFill>
              </a:rPr>
              <a:t>Sprawdzenie wyłączników różnicowoprądowych (RCD – </a:t>
            </a:r>
            <a:r>
              <a:rPr lang="pl-PL" i="1" dirty="0" err="1">
                <a:solidFill>
                  <a:schemeClr val="bg1"/>
                </a:solidFill>
              </a:rPr>
              <a:t>Residual</a:t>
            </a:r>
            <a:r>
              <a:rPr lang="pl-PL" i="1" dirty="0">
                <a:solidFill>
                  <a:schemeClr val="bg1"/>
                </a:solidFill>
              </a:rPr>
              <a:t> </a:t>
            </a:r>
            <a:r>
              <a:rPr lang="pl-PL" i="1" dirty="0" err="1">
                <a:solidFill>
                  <a:schemeClr val="bg1"/>
                </a:solidFill>
              </a:rPr>
              <a:t>Current</a:t>
            </a:r>
            <a:r>
              <a:rPr lang="pl-PL" i="1" dirty="0">
                <a:solidFill>
                  <a:schemeClr val="bg1"/>
                </a:solidFill>
              </a:rPr>
              <a:t> Devices</a:t>
            </a:r>
            <a:r>
              <a:rPr lang="pl-PL" dirty="0">
                <a:solidFill>
                  <a:schemeClr val="bg1"/>
                </a:solidFill>
              </a:rPr>
              <a:t>) to jeden z kluczowych elementów badań eksploatacyjnych i odbiorczych instalacji elektrycznej. Celem jest potwierdzenie, że urządzenie działa prawidłowo i skutecznie chroni przed porażeniem prądem elektrycznym oraz skutkami zwarć doziemnych.</a:t>
            </a:r>
          </a:p>
        </p:txBody>
      </p:sp>
      <p:sp>
        <p:nvSpPr>
          <p:cNvPr id="4" name="Tytuł 1">
            <a:extLst>
              <a:ext uri="{FF2B5EF4-FFF2-40B4-BE49-F238E27FC236}">
                <a16:creationId xmlns:a16="http://schemas.microsoft.com/office/drawing/2014/main" id="{B154EDC6-15D7-48B2-A188-BBED7A36E836}"/>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2"/>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sprawdzenie wyłączników różnicowoprądowych.</a:t>
            </a:r>
          </a:p>
        </p:txBody>
      </p:sp>
    </p:spTree>
    <p:extLst>
      <p:ext uri="{BB962C8B-B14F-4D97-AF65-F5344CB8AC3E}">
        <p14:creationId xmlns:p14="http://schemas.microsoft.com/office/powerpoint/2010/main" val="1955882871"/>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20A768DE-3790-4E0F-BA34-12A8574D7294}"/>
              </a:ext>
            </a:extLst>
          </p:cNvPr>
          <p:cNvSpPr>
            <a:spLocks noGrp="1"/>
          </p:cNvSpPr>
          <p:nvPr>
            <p:ph idx="1"/>
          </p:nvPr>
        </p:nvSpPr>
        <p:spPr>
          <a:xfrm>
            <a:off x="1141412" y="2097088"/>
            <a:ext cx="9905999" cy="4434341"/>
          </a:xfrm>
        </p:spPr>
        <p:txBody>
          <a:bodyPr>
            <a:normAutofit lnSpcReduction="10000"/>
          </a:bodyPr>
          <a:lstStyle/>
          <a:p>
            <a:pPr marL="0" indent="0">
              <a:buNone/>
            </a:pPr>
            <a:r>
              <a:rPr lang="pl-PL" b="1" dirty="0">
                <a:solidFill>
                  <a:schemeClr val="bg1"/>
                </a:solidFill>
              </a:rPr>
              <a:t>Zakres sprawdzania wyłączników ochronnych różnicowoprądowych. </a:t>
            </a:r>
            <a:r>
              <a:rPr lang="pl-PL" dirty="0">
                <a:solidFill>
                  <a:schemeClr val="bg1"/>
                </a:solidFill>
              </a:rPr>
              <a:t>Sprawdzenie wyłączników ochronnych różnicowoprądowych powinno obejmować: </a:t>
            </a:r>
          </a:p>
          <a:p>
            <a:pPr marL="457200" indent="-457200">
              <a:buSzPct val="100000"/>
              <a:buFont typeface="+mj-lt"/>
              <a:buAutoNum type="arabicPeriod"/>
            </a:pPr>
            <a:r>
              <a:rPr lang="pl-PL" dirty="0">
                <a:solidFill>
                  <a:schemeClr val="bg1"/>
                </a:solidFill>
              </a:rPr>
              <a:t>Sprawdzenie działania wyłącznika przyciskiem “TEST”;</a:t>
            </a:r>
          </a:p>
          <a:p>
            <a:pPr marL="457200" indent="-457200">
              <a:buSzPct val="100000"/>
              <a:buFont typeface="+mj-lt"/>
              <a:buAutoNum type="arabicPeriod"/>
            </a:pPr>
            <a:r>
              <a:rPr lang="pl-PL" dirty="0">
                <a:solidFill>
                  <a:schemeClr val="bg1"/>
                </a:solidFill>
              </a:rPr>
              <a:t>Sprawdzenie prawidłowości połączeń przewodów L, N, PE;</a:t>
            </a:r>
          </a:p>
          <a:p>
            <a:pPr marL="457200" indent="-457200">
              <a:buSzPct val="100000"/>
              <a:buFont typeface="+mj-lt"/>
              <a:buAutoNum type="arabicPeriod"/>
            </a:pPr>
            <a:r>
              <a:rPr lang="pl-PL" dirty="0">
                <a:solidFill>
                  <a:schemeClr val="bg1"/>
                </a:solidFill>
              </a:rPr>
              <a:t>Sprawdzenie napięcia dotykowego dla wartości prądu wyzwalającego I∆ (nie jest wymagane przez przepisy);</a:t>
            </a:r>
          </a:p>
          <a:p>
            <a:pPr marL="457200" indent="-457200">
              <a:buSzPct val="100000"/>
              <a:buFont typeface="+mj-lt"/>
              <a:buAutoNum type="arabicPeriod"/>
            </a:pPr>
            <a:r>
              <a:rPr lang="pl-PL" dirty="0">
                <a:solidFill>
                  <a:schemeClr val="bg1"/>
                </a:solidFill>
              </a:rPr>
              <a:t>Pomiar czasu wyłączania wyłącznika t</a:t>
            </a:r>
            <a:r>
              <a:rPr lang="pl-PL" baseline="-25000" dirty="0">
                <a:solidFill>
                  <a:schemeClr val="bg1"/>
                </a:solidFill>
              </a:rPr>
              <a:t>∆</a:t>
            </a:r>
            <a:r>
              <a:rPr lang="pl-PL" dirty="0">
                <a:solidFill>
                  <a:schemeClr val="bg1"/>
                </a:solidFill>
              </a:rPr>
              <a:t>;</a:t>
            </a:r>
          </a:p>
          <a:p>
            <a:pPr marL="457200" indent="-457200">
              <a:buSzPct val="100000"/>
              <a:buFont typeface="+mj-lt"/>
              <a:buAutoNum type="arabicPeriod"/>
            </a:pPr>
            <a:r>
              <a:rPr lang="pl-PL" dirty="0">
                <a:solidFill>
                  <a:schemeClr val="bg1"/>
                </a:solidFill>
              </a:rPr>
              <a:t>Pomiar prądu wyłączania I</a:t>
            </a:r>
            <a:r>
              <a:rPr lang="pl-PL" baseline="-25000" dirty="0">
                <a:solidFill>
                  <a:schemeClr val="bg1"/>
                </a:solidFill>
              </a:rPr>
              <a:t>∆</a:t>
            </a:r>
            <a:r>
              <a:rPr lang="pl-PL" dirty="0">
                <a:solidFill>
                  <a:schemeClr val="bg1"/>
                </a:solidFill>
              </a:rPr>
              <a:t>. </a:t>
            </a:r>
          </a:p>
        </p:txBody>
      </p:sp>
      <p:sp>
        <p:nvSpPr>
          <p:cNvPr id="6" name="Tytuł 1">
            <a:extLst>
              <a:ext uri="{FF2B5EF4-FFF2-40B4-BE49-F238E27FC236}">
                <a16:creationId xmlns:a16="http://schemas.microsoft.com/office/drawing/2014/main" id="{7F146622-1DD7-4AC0-B6B8-1CB730056203}"/>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2"/>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sprawdzenie wyłączników różnicowoprądowych.</a:t>
            </a:r>
          </a:p>
        </p:txBody>
      </p:sp>
    </p:spTree>
    <p:extLst>
      <p:ext uri="{BB962C8B-B14F-4D97-AF65-F5344CB8AC3E}">
        <p14:creationId xmlns:p14="http://schemas.microsoft.com/office/powerpoint/2010/main" val="3415771036"/>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4D0395A-F541-45E6-BE57-21058FC5C181}"/>
                  </a:ext>
                </a:extLst>
              </p:cNvPr>
              <p:cNvSpPr>
                <a:spLocks noGrp="1"/>
              </p:cNvSpPr>
              <p:nvPr>
                <p:ph idx="1"/>
              </p:nvPr>
            </p:nvSpPr>
            <p:spPr/>
            <p:txBody>
              <a:bodyPr/>
              <a:lstStyle/>
              <a:p>
                <a:pPr marL="0" indent="0">
                  <a:buNone/>
                </a:pPr>
                <a:r>
                  <a:rPr lang="pl-PL" dirty="0">
                    <a:solidFill>
                      <a:schemeClr val="bg1"/>
                    </a:solidFill>
                  </a:rPr>
                  <a:t>Kryterium oceny  prądu wyłączania I</a:t>
                </a:r>
                <a:r>
                  <a:rPr lang="pl-PL" baseline="-25000" dirty="0">
                    <a:solidFill>
                      <a:schemeClr val="bg1"/>
                    </a:solidFill>
                  </a:rPr>
                  <a:t>∆</a:t>
                </a:r>
                <a:r>
                  <a:rPr lang="pl-PL" dirty="0">
                    <a:solidFill>
                      <a:schemeClr val="bg1"/>
                    </a:solidFill>
                  </a:rPr>
                  <a:t> :</a:t>
                </a:r>
              </a:p>
              <a:p>
                <a:pPr marL="0" indent="0">
                  <a:buNone/>
                </a:pPr>
                <a14:m>
                  <m:oMathPara xmlns:m="http://schemas.openxmlformats.org/officeDocument/2006/math">
                    <m:oMathParaPr>
                      <m:jc m:val="centerGroup"/>
                    </m:oMathParaPr>
                    <m:oMath xmlns:m="http://schemas.openxmlformats.org/officeDocument/2006/math">
                      <m:r>
                        <a:rPr lang="pl-PL" b="1" i="1">
                          <a:solidFill>
                            <a:schemeClr val="bg1"/>
                          </a:solidFill>
                          <a:latin typeface="Cambria Math" panose="02040503050406030204" pitchFamily="18" charset="0"/>
                        </a:rPr>
                        <m:t>𝟎</m:t>
                      </m:r>
                      <m:r>
                        <a:rPr lang="pl-PL" b="1" i="1">
                          <a:solidFill>
                            <a:schemeClr val="bg1"/>
                          </a:solidFill>
                          <a:latin typeface="Cambria Math" panose="02040503050406030204" pitchFamily="18" charset="0"/>
                        </a:rPr>
                        <m:t>,</m:t>
                      </m:r>
                      <m:r>
                        <a:rPr lang="pl-PL" b="1" i="1">
                          <a:solidFill>
                            <a:schemeClr val="bg1"/>
                          </a:solidFill>
                          <a:latin typeface="Cambria Math" panose="02040503050406030204" pitchFamily="18" charset="0"/>
                        </a:rPr>
                        <m:t>𝟓</m:t>
                      </m:r>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m:t>
                          </m:r>
                          <m:r>
                            <a:rPr lang="pl-PL" b="1" i="1">
                              <a:solidFill>
                                <a:schemeClr val="bg1"/>
                              </a:solidFill>
                              <a:latin typeface="Cambria Math" panose="02040503050406030204" pitchFamily="18" charset="0"/>
                            </a:rPr>
                            <m:t>𝑵</m:t>
                          </m:r>
                        </m:sub>
                      </m:sSub>
                      <m:r>
                        <a:rPr lang="pl-PL" b="1" i="1">
                          <a:solidFill>
                            <a:schemeClr val="bg1"/>
                          </a:solidFill>
                          <a:latin typeface="Cambria Math" panose="02040503050406030204" pitchFamily="18" charset="0"/>
                        </a:rPr>
                        <m:t>&lt;</m:t>
                      </m:r>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m:t>
                          </m:r>
                        </m:sub>
                      </m:sSub>
                      <m:r>
                        <a:rPr lang="pl-PL" b="1" i="1">
                          <a:solidFill>
                            <a:schemeClr val="bg1"/>
                          </a:solidFill>
                          <a:latin typeface="Cambria Math" panose="02040503050406030204" pitchFamily="18" charset="0"/>
                        </a:rPr>
                        <m:t>≤</m:t>
                      </m:r>
                      <m:sSub>
                        <m:sSubPr>
                          <m:ctrlPr>
                            <a:rPr lang="pl-PL" b="1" i="1">
                              <a:solidFill>
                                <a:schemeClr val="bg1"/>
                              </a:solidFill>
                              <a:latin typeface="Cambria Math" panose="02040503050406030204" pitchFamily="18" charset="0"/>
                            </a:rPr>
                          </m:ctrlPr>
                        </m:sSubPr>
                        <m:e>
                          <m:r>
                            <a:rPr lang="pl-PL" b="1" i="1">
                              <a:solidFill>
                                <a:schemeClr val="bg1"/>
                              </a:solidFill>
                              <a:latin typeface="Cambria Math" panose="02040503050406030204" pitchFamily="18" charset="0"/>
                            </a:rPr>
                            <m:t>𝑰</m:t>
                          </m:r>
                        </m:e>
                        <m:sub>
                          <m:r>
                            <a:rPr lang="pl-PL" b="1" i="1">
                              <a:solidFill>
                                <a:schemeClr val="bg1"/>
                              </a:solidFill>
                              <a:latin typeface="Cambria Math" panose="02040503050406030204" pitchFamily="18" charset="0"/>
                            </a:rPr>
                            <m:t>∆</m:t>
                          </m:r>
                          <m:r>
                            <a:rPr lang="pl-PL" b="1" i="1">
                              <a:solidFill>
                                <a:schemeClr val="bg1"/>
                              </a:solidFill>
                              <a:latin typeface="Cambria Math" panose="02040503050406030204" pitchFamily="18" charset="0"/>
                            </a:rPr>
                            <m:t>𝑵</m:t>
                          </m:r>
                        </m:sub>
                      </m:sSub>
                    </m:oMath>
                  </m:oMathPara>
                </a14:m>
                <a:endParaRPr lang="pl-PL" b="1" dirty="0">
                  <a:solidFill>
                    <a:schemeClr val="bg1"/>
                  </a:solidFill>
                </a:endParaRPr>
              </a:p>
              <a:p>
                <a:pPr marL="0" indent="0">
                  <a:buNone/>
                </a:pPr>
                <a:r>
                  <a:rPr lang="pl-PL" dirty="0">
                    <a:solidFill>
                      <a:schemeClr val="bg1"/>
                    </a:solidFill>
                  </a:rPr>
                  <a:t>Zgodnie z wymaganiem normy PN-HD 60364-4-41, podczas sprawdzania zgodności z wymaganymi maksymalnymi czasami wyłączenia, próba powinna być wykonana przy prądzie </a:t>
                </a:r>
                <a:r>
                  <a:rPr lang="pl-PL" b="1" dirty="0">
                    <a:solidFill>
                      <a:schemeClr val="bg1"/>
                    </a:solidFill>
                  </a:rPr>
                  <a:t>5I∆n</a:t>
                </a:r>
                <a:r>
                  <a:rPr lang="pl-PL" dirty="0">
                    <a:solidFill>
                      <a:schemeClr val="bg1"/>
                    </a:solidFill>
                  </a:rPr>
                  <a:t>. W celu oceny wyniku pomiaru czasu zadziałania t</a:t>
                </a:r>
                <a:r>
                  <a:rPr lang="pl-PL" baseline="-25000" dirty="0">
                    <a:solidFill>
                      <a:schemeClr val="bg1"/>
                    </a:solidFill>
                  </a:rPr>
                  <a:t>∆</a:t>
                </a:r>
                <a:r>
                  <a:rPr lang="pl-PL" dirty="0">
                    <a:solidFill>
                      <a:schemeClr val="bg1"/>
                    </a:solidFill>
                  </a:rPr>
                  <a:t> należy posłużyć się charakterystyką czasowo – prądową badanego wyłącznika (przykładowe charakterystyki patrz rozdział 4.3).</a:t>
                </a:r>
              </a:p>
            </p:txBody>
          </p:sp>
        </mc:Choice>
        <mc:Fallback xmlns="">
          <p:sp>
            <p:nvSpPr>
              <p:cNvPr id="3" name="Symbol zastępczy zawartości 2">
                <a:extLst>
                  <a:ext uri="{FF2B5EF4-FFF2-40B4-BE49-F238E27FC236}">
                    <a16:creationId xmlns:a16="http://schemas.microsoft.com/office/drawing/2014/main" id="{04D0395A-F541-45E6-BE57-21058FC5C181}"/>
                  </a:ext>
                </a:extLst>
              </p:cNvPr>
              <p:cNvSpPr>
                <a:spLocks noGrp="1" noRot="1" noChangeAspect="1" noMove="1" noResize="1" noEditPoints="1" noAdjustHandles="1" noChangeArrowheads="1" noChangeShapeType="1" noTextEdit="1"/>
              </p:cNvSpPr>
              <p:nvPr>
                <p:ph idx="1"/>
              </p:nvPr>
            </p:nvSpPr>
            <p:spPr>
              <a:blipFill>
                <a:blip r:embed="rId2"/>
                <a:stretch>
                  <a:fillRect l="-923" t="-172"/>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51202C35-1980-4E9D-B3B8-A53852A20028}"/>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2"/>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sprawdzenie wyłączników różnicowoprądowych.</a:t>
            </a:r>
          </a:p>
        </p:txBody>
      </p:sp>
    </p:spTree>
    <p:extLst>
      <p:ext uri="{BB962C8B-B14F-4D97-AF65-F5344CB8AC3E}">
        <p14:creationId xmlns:p14="http://schemas.microsoft.com/office/powerpoint/2010/main" val="3105723393"/>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639C250-93BF-4E9E-AE90-FEAECE8DE767}"/>
              </a:ext>
            </a:extLst>
          </p:cNvPr>
          <p:cNvSpPr>
            <a:spLocks noGrp="1"/>
          </p:cNvSpPr>
          <p:nvPr>
            <p:ph idx="1"/>
          </p:nvPr>
        </p:nvSpPr>
        <p:spPr>
          <a:xfrm>
            <a:off x="1141412" y="2249486"/>
            <a:ext cx="9905999" cy="4113991"/>
          </a:xfrm>
        </p:spPr>
        <p:txBody>
          <a:bodyPr>
            <a:normAutofit/>
          </a:bodyPr>
          <a:lstStyle/>
          <a:p>
            <a:pPr marL="0" indent="0">
              <a:buNone/>
            </a:pPr>
            <a:r>
              <a:rPr lang="pl-PL" dirty="0">
                <a:solidFill>
                  <a:schemeClr val="bg1"/>
                </a:solidFill>
              </a:rPr>
              <a:t>Sprawdzanie wyłączników ochronnych różnicowoprądowych wykonuje się przyrządami mikroprocesorowymi. W ofercie rynkowej można spotkać bardzo wiele producentów i modeli mierników parametrów wyłączników </a:t>
            </a:r>
            <a:r>
              <a:rPr lang="pl-PL" dirty="0" err="1">
                <a:solidFill>
                  <a:schemeClr val="bg1"/>
                </a:solidFill>
              </a:rPr>
              <a:t>różnicowoprądoiwych</a:t>
            </a:r>
            <a:r>
              <a:rPr lang="pl-PL" dirty="0">
                <a:solidFill>
                  <a:schemeClr val="bg1"/>
                </a:solidFill>
              </a:rPr>
              <a:t>.</a:t>
            </a:r>
          </a:p>
          <a:p>
            <a:pPr marL="0" indent="0">
              <a:buNone/>
            </a:pPr>
            <a:r>
              <a:rPr lang="pl-PL" dirty="0">
                <a:solidFill>
                  <a:schemeClr val="bg1"/>
                </a:solidFill>
              </a:rPr>
              <a:t>Badanie przyrządami mikroprocesorowymi odbywa się następująco:</a:t>
            </a:r>
          </a:p>
          <a:p>
            <a:pPr marL="0" indent="0">
              <a:buSzPct val="100000"/>
              <a:buNone/>
            </a:pPr>
            <a:r>
              <a:rPr lang="pl-PL" dirty="0">
                <a:solidFill>
                  <a:schemeClr val="bg1"/>
                </a:solidFill>
              </a:rPr>
              <a:t>Sprawdzenie obwodu zakończonego 1-fazowym gniazdem wtyczkowym - po włożeniu wtyczki przyrządu do gniazda i załączeniu go następuje sprawdzenie poprawności połączeń przewodów L, N, PE</a:t>
            </a:r>
          </a:p>
        </p:txBody>
      </p:sp>
      <p:sp>
        <p:nvSpPr>
          <p:cNvPr id="6" name="Tytuł 1">
            <a:extLst>
              <a:ext uri="{FF2B5EF4-FFF2-40B4-BE49-F238E27FC236}">
                <a16:creationId xmlns:a16="http://schemas.microsoft.com/office/drawing/2014/main" id="{5521176E-D09C-41CC-8D90-DB79E4E7AA75}"/>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2"/>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sprawdzenie wyłączników różnicowoprądowych.</a:t>
            </a:r>
          </a:p>
        </p:txBody>
      </p:sp>
    </p:spTree>
    <p:extLst>
      <p:ext uri="{BB962C8B-B14F-4D97-AF65-F5344CB8AC3E}">
        <p14:creationId xmlns:p14="http://schemas.microsoft.com/office/powerpoint/2010/main" val="594090647"/>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193172BE-4588-49F3-B667-CE1FF8617E35}"/>
              </a:ext>
            </a:extLst>
          </p:cNvPr>
          <p:cNvSpPr>
            <a:spLocks noGrp="1"/>
          </p:cNvSpPr>
          <p:nvPr>
            <p:ph idx="1"/>
          </p:nvPr>
        </p:nvSpPr>
        <p:spPr>
          <a:xfrm>
            <a:off x="1141412" y="2249487"/>
            <a:ext cx="9905999" cy="3541714"/>
          </a:xfrm>
        </p:spPr>
        <p:txBody>
          <a:bodyPr/>
          <a:lstStyle/>
          <a:p>
            <a:pPr marL="0" indent="0">
              <a:buNone/>
            </a:pPr>
            <a:r>
              <a:rPr lang="pl-PL" dirty="0">
                <a:solidFill>
                  <a:schemeClr val="bg1"/>
                </a:solidFill>
              </a:rPr>
              <a:t>Stan połączenia przewodów jest sygnalizowany wyświetleniem odpowiedniego symbolu lub świeceniem odpowiedniej sekwencji </a:t>
            </a:r>
            <a:r>
              <a:rPr lang="pl-PL" dirty="0" err="1">
                <a:solidFill>
                  <a:schemeClr val="bg1"/>
                </a:solidFill>
              </a:rPr>
              <a:t>diód</a:t>
            </a:r>
            <a:r>
              <a:rPr lang="pl-PL" dirty="0">
                <a:solidFill>
                  <a:schemeClr val="bg1"/>
                </a:solidFill>
              </a:rPr>
              <a:t> sygnalizacyjnych. Przy poprawnym połączeniu biegunów miernik może wykonać pomiar, który powinien skutkować zadziałaniem wyłącznika różnicowoprądowego oraz wynikiem zmierzonym przez miernik, zarówno dla prądu zadziałania jak i czasu zadziałania.</a:t>
            </a:r>
          </a:p>
        </p:txBody>
      </p:sp>
      <p:sp>
        <p:nvSpPr>
          <p:cNvPr id="6" name="Tytuł 1">
            <a:extLst>
              <a:ext uri="{FF2B5EF4-FFF2-40B4-BE49-F238E27FC236}">
                <a16:creationId xmlns:a16="http://schemas.microsoft.com/office/drawing/2014/main" id="{E8F4C1BE-7EC9-410B-BAA7-F6EB59BF6BDA}"/>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2"/>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sprawdzenie wyłączników różnicowoprądowych.</a:t>
            </a:r>
          </a:p>
        </p:txBody>
      </p:sp>
    </p:spTree>
    <p:extLst>
      <p:ext uri="{BB962C8B-B14F-4D97-AF65-F5344CB8AC3E}">
        <p14:creationId xmlns:p14="http://schemas.microsoft.com/office/powerpoint/2010/main" val="943136276"/>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5BBBEC9-09D2-40E7-B122-1FAE8C569B59}"/>
              </a:ext>
            </a:extLst>
          </p:cNvPr>
          <p:cNvSpPr>
            <a:spLocks noGrp="1"/>
          </p:cNvSpPr>
          <p:nvPr>
            <p:ph idx="1"/>
          </p:nvPr>
        </p:nvSpPr>
        <p:spPr/>
        <p:txBody>
          <a:bodyPr/>
          <a:lstStyle/>
          <a:p>
            <a:pPr marL="0" indent="0">
              <a:buNone/>
            </a:pPr>
            <a:r>
              <a:rPr lang="pl-PL" b="1" dirty="0">
                <a:solidFill>
                  <a:schemeClr val="bg1"/>
                </a:solidFill>
              </a:rPr>
              <a:t>Pomiar napięcia dotykowego U</a:t>
            </a:r>
            <a:r>
              <a:rPr lang="pl-PL" b="1" baseline="-25000" dirty="0">
                <a:solidFill>
                  <a:schemeClr val="bg1"/>
                </a:solidFill>
              </a:rPr>
              <a:t>B</a:t>
            </a:r>
            <a:r>
              <a:rPr lang="pl-PL" b="1" dirty="0">
                <a:solidFill>
                  <a:schemeClr val="bg1"/>
                </a:solidFill>
              </a:rPr>
              <a:t>.</a:t>
            </a:r>
          </a:p>
          <a:p>
            <a:pPr marL="0" indent="0">
              <a:buNone/>
            </a:pPr>
            <a:r>
              <a:rPr lang="pl-PL" dirty="0">
                <a:solidFill>
                  <a:schemeClr val="bg1"/>
                </a:solidFill>
              </a:rPr>
              <a:t>Badanie polega na wymuszeniu prądu o wartości mniejszej od 50% wybranego znamionowego prądu różnicowego, dzięki czemu nie następuje wyzwolenie wyłącznika różnicowoprądowego. Wbudowany mikroprocesor oblicza wartość napięcia odnosząc ją do znamionowego prądu różnicowego badanego wyłącznika. </a:t>
            </a:r>
            <a:endParaRPr lang="pl-PL" b="1" dirty="0">
              <a:solidFill>
                <a:schemeClr val="bg1"/>
              </a:solidFill>
            </a:endParaRPr>
          </a:p>
        </p:txBody>
      </p:sp>
      <p:sp>
        <p:nvSpPr>
          <p:cNvPr id="6" name="Tytuł 1">
            <a:extLst>
              <a:ext uri="{FF2B5EF4-FFF2-40B4-BE49-F238E27FC236}">
                <a16:creationId xmlns:a16="http://schemas.microsoft.com/office/drawing/2014/main" id="{5D4496B5-F5F5-4BEA-B370-080B0772A28B}"/>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2"/>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sprawdzenie wyłączników różnicowoprądowych.</a:t>
            </a:r>
          </a:p>
        </p:txBody>
      </p:sp>
    </p:spTree>
    <p:extLst>
      <p:ext uri="{BB962C8B-B14F-4D97-AF65-F5344CB8AC3E}">
        <p14:creationId xmlns:p14="http://schemas.microsoft.com/office/powerpoint/2010/main" val="1102001400"/>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AA02C43-BEFB-482F-B648-CED3FCA30FC8}"/>
              </a:ext>
            </a:extLst>
          </p:cNvPr>
          <p:cNvSpPr>
            <a:spLocks noGrp="1"/>
          </p:cNvSpPr>
          <p:nvPr>
            <p:ph idx="1"/>
          </p:nvPr>
        </p:nvSpPr>
        <p:spPr>
          <a:xfrm>
            <a:off x="1141412" y="2249486"/>
            <a:ext cx="9905999" cy="4123321"/>
          </a:xfrm>
        </p:spPr>
        <p:txBody>
          <a:bodyPr>
            <a:normAutofit lnSpcReduction="10000"/>
          </a:bodyPr>
          <a:lstStyle/>
          <a:p>
            <a:pPr marL="0" indent="0">
              <a:buNone/>
            </a:pPr>
            <a:r>
              <a:rPr lang="pl-PL" b="1" dirty="0">
                <a:solidFill>
                  <a:schemeClr val="bg1"/>
                </a:solidFill>
              </a:rPr>
              <a:t>Pomiar rzeczywistego prądu zadziałania wyłącznika różnicowoprądowego.</a:t>
            </a:r>
          </a:p>
          <a:p>
            <a:pPr marL="0" indent="0">
              <a:buNone/>
            </a:pPr>
            <a:r>
              <a:rPr lang="pl-PL" dirty="0">
                <a:solidFill>
                  <a:schemeClr val="bg1"/>
                </a:solidFill>
              </a:rPr>
              <a:t>Możliwy jest tylko po uprzednim wykonaniu pomiaru napięcia dotykowego U</a:t>
            </a:r>
            <a:r>
              <a:rPr lang="pl-PL" baseline="-25000" dirty="0">
                <a:solidFill>
                  <a:schemeClr val="bg1"/>
                </a:solidFill>
              </a:rPr>
              <a:t>B</a:t>
            </a:r>
            <a:r>
              <a:rPr lang="pl-PL" dirty="0">
                <a:solidFill>
                  <a:schemeClr val="bg1"/>
                </a:solidFill>
              </a:rPr>
              <a:t> i tylko wtedy, gdy nie przekroczy ono wybranej uprzednio wartości napięcia dopuszczalnego długotrwale U</a:t>
            </a:r>
            <a:r>
              <a:rPr lang="pl-PL" baseline="-25000" dirty="0">
                <a:solidFill>
                  <a:schemeClr val="bg1"/>
                </a:solidFill>
              </a:rPr>
              <a:t>L</a:t>
            </a:r>
            <a:r>
              <a:rPr lang="pl-PL" dirty="0">
                <a:solidFill>
                  <a:schemeClr val="bg1"/>
                </a:solidFill>
              </a:rPr>
              <a:t> (50, lub 25 V), i polega na wymuszeniu prądu różnicowego narastającego liniowo od 30 do 105% wartości I</a:t>
            </a:r>
            <a:r>
              <a:rPr lang="pl-PL" baseline="-25000" dirty="0">
                <a:solidFill>
                  <a:schemeClr val="bg1"/>
                </a:solidFill>
              </a:rPr>
              <a:t>∆N</a:t>
            </a:r>
            <a:r>
              <a:rPr lang="pl-PL" dirty="0">
                <a:solidFill>
                  <a:schemeClr val="bg1"/>
                </a:solidFill>
              </a:rPr>
              <a:t> wybranej pokrętłem. Prąd różnicowy narasta i zostaje zmierzony w chwili wyzwolenia wyłącznika, zmierzone jest również napięcie dotykowe wyświetlane później na przemian ze zmierzonym prądem zadziałania ( w zależności od zastosowanego przyrządu pomiarowego.</a:t>
            </a:r>
            <a:endParaRPr lang="pl-PL" b="1" dirty="0">
              <a:solidFill>
                <a:schemeClr val="bg1"/>
              </a:solidFill>
            </a:endParaRPr>
          </a:p>
        </p:txBody>
      </p:sp>
      <p:sp>
        <p:nvSpPr>
          <p:cNvPr id="6" name="Tytuł 1">
            <a:extLst>
              <a:ext uri="{FF2B5EF4-FFF2-40B4-BE49-F238E27FC236}">
                <a16:creationId xmlns:a16="http://schemas.microsoft.com/office/drawing/2014/main" id="{8FBD725D-D0EF-41F1-90AC-8D6BB536DF88}"/>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2"/>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sprawdzenie wyłączników różnicowoprądowych.</a:t>
            </a:r>
          </a:p>
        </p:txBody>
      </p:sp>
    </p:spTree>
    <p:extLst>
      <p:ext uri="{BB962C8B-B14F-4D97-AF65-F5344CB8AC3E}">
        <p14:creationId xmlns:p14="http://schemas.microsoft.com/office/powerpoint/2010/main" val="8036915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2F7D08CE-4DA6-48C3-A1A7-D36EE8A71B53}"/>
                  </a:ext>
                </a:extLst>
              </p:cNvPr>
              <p:cNvSpPr>
                <a:spLocks noGrp="1"/>
              </p:cNvSpPr>
              <p:nvPr>
                <p:ph idx="1"/>
              </p:nvPr>
            </p:nvSpPr>
            <p:spPr>
              <a:xfrm>
                <a:off x="1131887" y="2249487"/>
                <a:ext cx="9905999" cy="3541714"/>
              </a:xfrm>
            </p:spPr>
            <p:txBody>
              <a:bodyPr>
                <a:normAutofit/>
              </a:bodyPr>
              <a:lstStyle/>
              <a:p>
                <a:pPr marL="0" lvl="0" indent="0">
                  <a:buNone/>
                </a:pPr>
                <a:r>
                  <a:rPr lang="pl-PL" dirty="0">
                    <a:solidFill>
                      <a:prstClr val="black"/>
                    </a:solidFill>
                  </a:rPr>
                  <a:t>gdzie:</a:t>
                </a:r>
              </a:p>
              <a:p>
                <a:pPr marL="0" lvl="0" indent="0">
                  <a:buNone/>
                </a:pPr>
                <a14:m>
                  <m:oMath xmlns:m="http://schemas.openxmlformats.org/officeDocument/2006/math">
                    <m:r>
                      <a:rPr lang="pl-PL" i="1">
                        <a:solidFill>
                          <a:prstClr val="black"/>
                        </a:solidFill>
                        <a:latin typeface="Cambria Math" panose="02040503050406030204" pitchFamily="18" charset="0"/>
                      </a:rPr>
                      <m:t>𝑍𝑠</m:t>
                    </m:r>
                    <m:d>
                      <m:dPr>
                        <m:ctrlPr>
                          <a:rPr lang="pl-PL" i="1">
                            <a:solidFill>
                              <a:prstClr val="black"/>
                            </a:solidFill>
                            <a:latin typeface="Cambria Math" panose="02040503050406030204" pitchFamily="18" charset="0"/>
                          </a:rPr>
                        </m:ctrlPr>
                      </m:dPr>
                      <m:e>
                        <m:r>
                          <a:rPr lang="pl-PL" i="1">
                            <a:solidFill>
                              <a:prstClr val="black"/>
                            </a:solidFill>
                            <a:latin typeface="Cambria Math" panose="02040503050406030204" pitchFamily="18" charset="0"/>
                          </a:rPr>
                          <m:t>𝑚</m:t>
                        </m:r>
                      </m:e>
                    </m:d>
                    <m:r>
                      <a:rPr lang="pl-PL" i="1">
                        <a:solidFill>
                          <a:prstClr val="black"/>
                        </a:solidFill>
                        <a:latin typeface="Cambria Math" panose="02040503050406030204" pitchFamily="18" charset="0"/>
                      </a:rPr>
                      <m:t> </m:t>
                    </m:r>
                  </m:oMath>
                </a14:m>
                <a:r>
                  <a:rPr lang="pl-PL" dirty="0">
                    <a:solidFill>
                      <a:prstClr val="black"/>
                    </a:solidFill>
                  </a:rPr>
                  <a:t>- jest zmierzoną wartością impedancji pętli zwarciowej obejmującej fazę i uziemiony punkt neutralny wyrażona w </a:t>
                </a:r>
                <a14:m>
                  <m:oMath xmlns:m="http://schemas.openxmlformats.org/officeDocument/2006/math">
                    <m:d>
                      <m:dPr>
                        <m:begChr m:val="["/>
                        <m:endChr m:val="]"/>
                        <m:ctrlPr>
                          <a:rPr lang="pl-PL" i="1">
                            <a:solidFill>
                              <a:prstClr val="black"/>
                            </a:solidFill>
                            <a:latin typeface="Cambria Math" panose="02040503050406030204" pitchFamily="18" charset="0"/>
                          </a:rPr>
                        </m:ctrlPr>
                      </m:dPr>
                      <m:e>
                        <m:r>
                          <a:rPr lang="pl-PL" i="1">
                            <a:solidFill>
                              <a:prstClr val="black"/>
                            </a:solidFill>
                            <a:latin typeface="Cambria Math" panose="02040503050406030204" pitchFamily="18" charset="0"/>
                          </a:rPr>
                          <m:t>Ω</m:t>
                        </m:r>
                      </m:e>
                    </m:d>
                  </m:oMath>
                </a14:m>
                <a:endParaRPr lang="pl-PL" dirty="0">
                  <a:solidFill>
                    <a:prstClr val="black"/>
                  </a:solidFill>
                </a:endParaRPr>
              </a:p>
              <a:p>
                <a:pPr marL="0" lvl="0" indent="0">
                  <a:buNone/>
                </a:pPr>
                <a14:m>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𝑈</m:t>
                        </m:r>
                      </m:e>
                      <m:sub>
                        <m:r>
                          <a:rPr lang="pl-PL" i="1">
                            <a:solidFill>
                              <a:prstClr val="black"/>
                            </a:solidFill>
                            <a:latin typeface="Cambria Math" panose="02040503050406030204" pitchFamily="18" charset="0"/>
                          </a:rPr>
                          <m:t>0</m:t>
                        </m:r>
                      </m:sub>
                    </m:sSub>
                  </m:oMath>
                </a14:m>
                <a:r>
                  <a:rPr lang="pl-PL" dirty="0">
                    <a:solidFill>
                      <a:prstClr val="black"/>
                    </a:solidFill>
                  </a:rPr>
                  <a:t> – napięcie znamionowe sieci względem ziemi</a:t>
                </a:r>
              </a:p>
              <a:p>
                <a:pPr marL="0" lvl="0" indent="0">
                  <a:buNone/>
                </a:pPr>
                <a14:m>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𝐼</m:t>
                        </m:r>
                      </m:e>
                      <m:sub>
                        <m:r>
                          <a:rPr lang="pl-PL" i="1">
                            <a:solidFill>
                              <a:prstClr val="black"/>
                            </a:solidFill>
                            <a:latin typeface="Cambria Math" panose="02040503050406030204" pitchFamily="18" charset="0"/>
                          </a:rPr>
                          <m:t>𝑎</m:t>
                        </m:r>
                      </m:sub>
                    </m:sSub>
                  </m:oMath>
                </a14:m>
                <a:r>
                  <a:rPr lang="pl-PL" dirty="0">
                    <a:solidFill>
                      <a:prstClr val="black"/>
                    </a:solidFill>
                  </a:rPr>
                  <a:t> – prąd powodujący samoczynne zadziałanie urządzenia zabezpieczającego w wymaganym czasie.</a:t>
                </a:r>
              </a:p>
              <a:p>
                <a:endParaRPr lang="pl-PL" dirty="0"/>
              </a:p>
            </p:txBody>
          </p:sp>
        </mc:Choice>
        <mc:Fallback xmlns="">
          <p:sp>
            <p:nvSpPr>
              <p:cNvPr id="3" name="Symbol zastępczy zawartości 2">
                <a:extLst>
                  <a:ext uri="{FF2B5EF4-FFF2-40B4-BE49-F238E27FC236}">
                    <a16:creationId xmlns:a16="http://schemas.microsoft.com/office/drawing/2014/main" id="{2F7D08CE-4DA6-48C3-A1A7-D36EE8A71B53}"/>
                  </a:ext>
                </a:extLst>
              </p:cNvPr>
              <p:cNvSpPr>
                <a:spLocks noGrp="1" noRot="1" noChangeAspect="1" noMove="1" noResize="1" noEditPoints="1" noAdjustHandles="1" noChangeArrowheads="1" noChangeShapeType="1" noTextEdit="1"/>
              </p:cNvSpPr>
              <p:nvPr>
                <p:ph idx="1"/>
              </p:nvPr>
            </p:nvSpPr>
            <p:spPr>
              <a:xfrm>
                <a:off x="1131887" y="2249487"/>
                <a:ext cx="9905999" cy="3541714"/>
              </a:xfrm>
              <a:blipFill>
                <a:blip r:embed="rId2"/>
                <a:stretch>
                  <a:fillRect l="-985" t="-172" r="-1477"/>
                </a:stretch>
              </a:blipFill>
            </p:spPr>
            <p:txBody>
              <a:bodyPr/>
              <a:lstStyle/>
              <a:p>
                <a:r>
                  <a:rPr lang="pl-PL">
                    <a:noFill/>
                  </a:rPr>
                  <a:t> </a:t>
                </a:r>
              </a:p>
            </p:txBody>
          </p:sp>
        </mc:Fallback>
      </mc:AlternateContent>
      <p:sp>
        <p:nvSpPr>
          <p:cNvPr id="4" name="Tytuł 1">
            <a:extLst>
              <a:ext uri="{FF2B5EF4-FFF2-40B4-BE49-F238E27FC236}">
                <a16:creationId xmlns:a16="http://schemas.microsoft.com/office/drawing/2014/main" id="{08FE86FB-7538-4841-B997-0B3A4B619707}"/>
              </a:ext>
            </a:extLst>
          </p:cNvPr>
          <p:cNvSpPr txBox="1">
            <a:spLocks noGrp="1"/>
          </p:cNvSpPr>
          <p:nvPr>
            <p:ph type="title"/>
          </p:nvPr>
        </p:nvSpPr>
        <p:spPr>
          <a:xfrm>
            <a:off x="1141413" y="619125"/>
            <a:ext cx="9993312"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2.2.2. </a:t>
            </a:r>
            <a:r>
              <a:rPr lang="pl-PL" sz="2000" b="1" dirty="0">
                <a:solidFill>
                  <a:srgbClr val="002060"/>
                </a:solidFill>
              </a:rPr>
              <a:t>Wymagania normy</a:t>
            </a:r>
            <a:r>
              <a:rPr lang="pl-PL" sz="2000" dirty="0">
                <a:solidFill>
                  <a:srgbClr val="002060"/>
                </a:solidFill>
              </a:rPr>
              <a:t> </a:t>
            </a:r>
            <a:r>
              <a:rPr lang="pl-PL" sz="2000" b="1" dirty="0">
                <a:solidFill>
                  <a:srgbClr val="002060"/>
                </a:solidFill>
              </a:rPr>
              <a:t>PN-HD 60364 część 6  </a:t>
            </a:r>
            <a:br>
              <a:rPr lang="pl-PL" sz="2000" dirty="0">
                <a:solidFill>
                  <a:srgbClr val="002060"/>
                </a:solidFill>
              </a:rPr>
            </a:br>
            <a:endParaRPr lang="pl-PL" sz="2000" b="1" dirty="0">
              <a:solidFill>
                <a:srgbClr val="002060"/>
              </a:solidFill>
            </a:endParaRPr>
          </a:p>
        </p:txBody>
      </p:sp>
    </p:spTree>
    <p:extLst>
      <p:ext uri="{BB962C8B-B14F-4D97-AF65-F5344CB8AC3E}">
        <p14:creationId xmlns:p14="http://schemas.microsoft.com/office/powerpoint/2010/main" val="4016034142"/>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F437F693-28B3-4F85-BC85-2468196C67A7}"/>
                  </a:ext>
                </a:extLst>
              </p:cNvPr>
              <p:cNvSpPr>
                <a:spLocks noGrp="1"/>
              </p:cNvSpPr>
              <p:nvPr>
                <p:ph idx="1"/>
              </p:nvPr>
            </p:nvSpPr>
            <p:spPr/>
            <p:txBody>
              <a:bodyPr/>
              <a:lstStyle/>
              <a:p>
                <a:pPr marL="0" indent="0">
                  <a:buNone/>
                </a:pPr>
                <a:r>
                  <a:rPr lang="pl-PL" b="1" dirty="0">
                    <a:solidFill>
                      <a:schemeClr val="bg1"/>
                    </a:solidFill>
                  </a:rPr>
                  <a:t>Pomiar rezystancji uziemienia R</a:t>
                </a:r>
                <a:r>
                  <a:rPr lang="pl-PL" b="1" baseline="-25000" dirty="0">
                    <a:solidFill>
                      <a:schemeClr val="bg1"/>
                    </a:solidFill>
                  </a:rPr>
                  <a:t>E</a:t>
                </a:r>
                <a:r>
                  <a:rPr lang="pl-PL" b="1" dirty="0">
                    <a:solidFill>
                      <a:schemeClr val="bg1"/>
                    </a:solidFill>
                  </a:rPr>
                  <a:t>.</a:t>
                </a:r>
              </a:p>
              <a:p>
                <a:pPr marL="0" indent="0">
                  <a:buNone/>
                </a:pPr>
                <a:r>
                  <a:rPr lang="pl-PL" dirty="0">
                    <a:solidFill>
                      <a:schemeClr val="bg1"/>
                    </a:solidFill>
                  </a:rPr>
                  <a:t>Odbywa się miernikami mikroprocesorowymi podobnie jak pomiar napięcia dotykowego przy wymuszeniu prądu o wartości mniejszej od 50% wybranego znamionowego prądu różnicowego. Wynik pomiaru napięcia jest przeliczany na rezystancję uziemienia według wzoru:</a:t>
                </a:r>
              </a:p>
              <a:p>
                <a:pPr marL="0" indent="0">
                  <a:buNone/>
                </a:pP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𝑅</m:t>
                          </m:r>
                        </m:e>
                        <m:sub>
                          <m:r>
                            <a:rPr lang="pl-PL" i="1">
                              <a:solidFill>
                                <a:schemeClr val="bg1"/>
                              </a:solidFill>
                              <a:latin typeface="Cambria Math" panose="02040503050406030204" pitchFamily="18" charset="0"/>
                            </a:rPr>
                            <m:t>𝐸</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𝐵</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m:t>
                              </m:r>
                              <m:r>
                                <a:rPr lang="pl-PL" i="1">
                                  <a:solidFill>
                                    <a:schemeClr val="bg1"/>
                                  </a:solidFill>
                                  <a:latin typeface="Cambria Math" panose="02040503050406030204" pitchFamily="18" charset="0"/>
                                </a:rPr>
                                <m:t>𝑁</m:t>
                              </m:r>
                            </m:sub>
                          </m:sSub>
                        </m:den>
                      </m:f>
                      <m:r>
                        <a:rPr lang="pl-PL" i="1">
                          <a:solidFill>
                            <a:schemeClr val="bg1"/>
                          </a:solidFill>
                          <a:latin typeface="Cambria Math" panose="02040503050406030204" pitchFamily="18" charset="0"/>
                        </a:rPr>
                        <m:t>  </m:t>
                      </m:r>
                      <m:d>
                        <m:dPr>
                          <m:begChr m:val="["/>
                          <m:endChr m:val="]"/>
                          <m:ctrlPr>
                            <a:rPr lang="pl-PL" i="1">
                              <a:solidFill>
                                <a:schemeClr val="bg1"/>
                              </a:solidFill>
                              <a:latin typeface="Cambria Math" panose="02040503050406030204" pitchFamily="18" charset="0"/>
                            </a:rPr>
                          </m:ctrlPr>
                        </m:dPr>
                        <m:e>
                          <m:r>
                            <a:rPr lang="pl-PL" i="1">
                              <a:solidFill>
                                <a:schemeClr val="bg1"/>
                              </a:solidFill>
                              <a:latin typeface="Cambria Math" panose="02040503050406030204" pitchFamily="18" charset="0"/>
                            </a:rPr>
                            <m:t>Ω</m:t>
                          </m:r>
                        </m:e>
                      </m:d>
                    </m:oMath>
                  </m:oMathPara>
                </a14:m>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F437F693-28B3-4F85-BC85-2468196C67A7}"/>
                  </a:ext>
                </a:extLst>
              </p:cNvPr>
              <p:cNvSpPr>
                <a:spLocks noGrp="1" noRot="1" noChangeAspect="1" noMove="1" noResize="1" noEditPoints="1" noAdjustHandles="1" noChangeArrowheads="1" noChangeShapeType="1" noTextEdit="1"/>
              </p:cNvSpPr>
              <p:nvPr>
                <p:ph idx="1"/>
              </p:nvPr>
            </p:nvSpPr>
            <p:spPr>
              <a:blipFill>
                <a:blip r:embed="rId2"/>
                <a:stretch>
                  <a:fillRect l="-923" t="-172" r="-1723"/>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04E1CE9E-314B-4D06-A7FA-3E701BAA5D79}"/>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2"/>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sprawdzenie wyłączników różnicowoprądowych.</a:t>
            </a:r>
          </a:p>
        </p:txBody>
      </p:sp>
    </p:spTree>
    <p:extLst>
      <p:ext uri="{BB962C8B-B14F-4D97-AF65-F5344CB8AC3E}">
        <p14:creationId xmlns:p14="http://schemas.microsoft.com/office/powerpoint/2010/main" val="2846925939"/>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BCA9C00-A882-417F-B596-818042550BBB}"/>
              </a:ext>
            </a:extLst>
          </p:cNvPr>
          <p:cNvSpPr>
            <a:spLocks noGrp="1"/>
          </p:cNvSpPr>
          <p:nvPr>
            <p:ph idx="1"/>
          </p:nvPr>
        </p:nvSpPr>
        <p:spPr/>
        <p:txBody>
          <a:bodyPr/>
          <a:lstStyle/>
          <a:p>
            <a:pPr marL="0" indent="0">
              <a:buNone/>
            </a:pPr>
            <a:r>
              <a:rPr lang="pl-PL" b="1" dirty="0">
                <a:solidFill>
                  <a:schemeClr val="bg1"/>
                </a:solidFill>
              </a:rPr>
              <a:t>Pomiar czasu zadziałania wyłącznika różnicowoprądowego.</a:t>
            </a:r>
          </a:p>
          <a:p>
            <a:pPr marL="0" indent="0">
              <a:buNone/>
            </a:pPr>
            <a:r>
              <a:rPr lang="pl-PL" dirty="0">
                <a:solidFill>
                  <a:schemeClr val="bg1"/>
                </a:solidFill>
              </a:rPr>
              <a:t>W większości przyrządów pomiarowych pomiar czasów zadziałania wyłączników różnicowoprądowych można wykonać wymuszając prąd o wartościach 1I</a:t>
            </a:r>
            <a:r>
              <a:rPr lang="pl-PL" baseline="-25000" dirty="0">
                <a:solidFill>
                  <a:schemeClr val="bg1"/>
                </a:solidFill>
              </a:rPr>
              <a:t>∆N</a:t>
            </a:r>
            <a:r>
              <a:rPr lang="pl-PL" dirty="0">
                <a:solidFill>
                  <a:schemeClr val="bg1"/>
                </a:solidFill>
              </a:rPr>
              <a:t>; 2I</a:t>
            </a:r>
            <a:r>
              <a:rPr lang="pl-PL" baseline="-25000" dirty="0">
                <a:solidFill>
                  <a:schemeClr val="bg1"/>
                </a:solidFill>
              </a:rPr>
              <a:t>∆N</a:t>
            </a:r>
            <a:r>
              <a:rPr lang="pl-PL" dirty="0">
                <a:solidFill>
                  <a:schemeClr val="bg1"/>
                </a:solidFill>
              </a:rPr>
              <a:t>; 5I</a:t>
            </a:r>
            <a:r>
              <a:rPr lang="pl-PL" baseline="-25000" dirty="0">
                <a:solidFill>
                  <a:schemeClr val="bg1"/>
                </a:solidFill>
              </a:rPr>
              <a:t>∆N</a:t>
            </a:r>
            <a:r>
              <a:rPr lang="pl-PL" dirty="0">
                <a:solidFill>
                  <a:schemeClr val="bg1"/>
                </a:solidFill>
              </a:rPr>
              <a:t>;</a:t>
            </a:r>
          </a:p>
          <a:p>
            <a:pPr marL="0" indent="0">
              <a:buNone/>
            </a:pPr>
            <a:r>
              <a:rPr lang="pl-PL" dirty="0">
                <a:solidFill>
                  <a:schemeClr val="bg1"/>
                </a:solidFill>
              </a:rPr>
              <a:t>Nowoczesne mierniki parametrów instalacji elektrycznych mierzą wszystkie wspomniane parametry po wciśnięciu przycisku test i kolejnych uruchomieniach wyłącznika różnicowoprądowego.</a:t>
            </a:r>
          </a:p>
        </p:txBody>
      </p:sp>
      <p:sp>
        <p:nvSpPr>
          <p:cNvPr id="6" name="Tytuł 1">
            <a:extLst>
              <a:ext uri="{FF2B5EF4-FFF2-40B4-BE49-F238E27FC236}">
                <a16:creationId xmlns:a16="http://schemas.microsoft.com/office/drawing/2014/main" id="{C61A56AF-FAE7-49A4-96A6-C21616D4D7E6}"/>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2"/>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sprawdzenie wyłączników różnicowoprądowych.</a:t>
            </a:r>
          </a:p>
        </p:txBody>
      </p:sp>
    </p:spTree>
    <p:extLst>
      <p:ext uri="{BB962C8B-B14F-4D97-AF65-F5344CB8AC3E}">
        <p14:creationId xmlns:p14="http://schemas.microsoft.com/office/powerpoint/2010/main" val="611621167"/>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1">
            <a:extLst>
              <a:ext uri="{FF2B5EF4-FFF2-40B4-BE49-F238E27FC236}">
                <a16:creationId xmlns:a16="http://schemas.microsoft.com/office/drawing/2014/main" id="{E2419D6F-EB7D-4170-A621-29F15464F859}"/>
              </a:ext>
            </a:extLst>
          </p:cNvPr>
          <p:cNvSpPr>
            <a:spLocks noGrp="1"/>
          </p:cNvSpPr>
          <p:nvPr>
            <p:ph type="title"/>
          </p:nvPr>
        </p:nvSpPr>
        <p:spPr>
          <a:xfrm>
            <a:off x="1033837" y="2867473"/>
            <a:ext cx="9906000" cy="1477963"/>
          </a:xfrm>
        </p:spPr>
        <p:txBody>
          <a:bodyPr>
            <a:normAutofit/>
          </a:bodyPr>
          <a:lstStyle/>
          <a:p>
            <a:pPr marL="742950" indent="-560388" algn="ctr">
              <a:buFont typeface="+mj-lt"/>
              <a:buAutoNum type="arabicPeriod" startAt="23"/>
            </a:pPr>
            <a:r>
              <a:rPr lang="pl-PL" b="1" dirty="0">
                <a:solidFill>
                  <a:srgbClr val="002060"/>
                </a:solidFill>
              </a:rPr>
              <a:t>Wykonywanie Pomiarów Elektrycznych</a:t>
            </a:r>
            <a:br>
              <a:rPr lang="pl-PL" b="1" dirty="0">
                <a:solidFill>
                  <a:srgbClr val="002060"/>
                </a:solidFill>
              </a:rPr>
            </a:br>
            <a:r>
              <a:rPr lang="pl-PL" sz="2800" b="1" dirty="0">
                <a:solidFill>
                  <a:srgbClr val="002060"/>
                </a:solidFill>
              </a:rPr>
              <a:t>Pomiar rezystancji uziomów</a:t>
            </a:r>
            <a:endParaRPr lang="pl-PL" sz="2000" b="1" dirty="0">
              <a:solidFill>
                <a:srgbClr val="002060"/>
              </a:solidFill>
            </a:endParaRPr>
          </a:p>
        </p:txBody>
      </p:sp>
    </p:spTree>
    <p:extLst>
      <p:ext uri="{BB962C8B-B14F-4D97-AF65-F5344CB8AC3E}">
        <p14:creationId xmlns:p14="http://schemas.microsoft.com/office/powerpoint/2010/main" val="2539984391"/>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28EA729-D497-4EB3-9A28-3E487E14D766}"/>
              </a:ext>
            </a:extLst>
          </p:cNvPr>
          <p:cNvSpPr>
            <a:spLocks noGrp="1"/>
          </p:cNvSpPr>
          <p:nvPr>
            <p:ph idx="1"/>
          </p:nvPr>
        </p:nvSpPr>
        <p:spPr>
          <a:xfrm>
            <a:off x="1335954" y="3625358"/>
            <a:ext cx="3121276" cy="1641967"/>
          </a:xfrm>
        </p:spPr>
        <p:txBody>
          <a:bodyPr>
            <a:normAutofit/>
          </a:bodyPr>
          <a:lstStyle/>
          <a:p>
            <a:pPr marL="0" indent="0">
              <a:buNone/>
            </a:pPr>
            <a:r>
              <a:rPr lang="pl-PL" sz="2000" dirty="0">
                <a:solidFill>
                  <a:schemeClr val="bg1"/>
                </a:solidFill>
              </a:rPr>
              <a:t>Układ do pomiaru rezystancji uziemień metodą techniczną.</a:t>
            </a:r>
            <a:br>
              <a:rPr lang="pl-PL" sz="2000" dirty="0">
                <a:solidFill>
                  <a:schemeClr val="bg1"/>
                </a:solidFill>
              </a:rPr>
            </a:br>
            <a:endParaRPr lang="pl-PL" sz="2000" dirty="0">
              <a:solidFill>
                <a:schemeClr val="bg1"/>
              </a:solidFill>
            </a:endParaRPr>
          </a:p>
        </p:txBody>
      </p:sp>
      <p:pic>
        <p:nvPicPr>
          <p:cNvPr id="5" name="Obraz 4">
            <a:extLst>
              <a:ext uri="{FF2B5EF4-FFF2-40B4-BE49-F238E27FC236}">
                <a16:creationId xmlns:a16="http://schemas.microsoft.com/office/drawing/2014/main" id="{6D62E4D9-04E1-4EFD-B8FE-F98C7E17EFE3}"/>
              </a:ext>
            </a:extLst>
          </p:cNvPr>
          <p:cNvPicPr>
            <a:picLocks noChangeAspect="1"/>
          </p:cNvPicPr>
          <p:nvPr/>
        </p:nvPicPr>
        <p:blipFill>
          <a:blip r:embed="rId2"/>
          <a:stretch>
            <a:fillRect/>
          </a:stretch>
        </p:blipFill>
        <p:spPr>
          <a:xfrm>
            <a:off x="4358644" y="2012166"/>
            <a:ext cx="6497402" cy="4323319"/>
          </a:xfrm>
          <a:prstGeom prst="rect">
            <a:avLst/>
          </a:prstGeom>
        </p:spPr>
      </p:pic>
      <p:sp>
        <p:nvSpPr>
          <p:cNvPr id="7" name="Tytuł 1">
            <a:extLst>
              <a:ext uri="{FF2B5EF4-FFF2-40B4-BE49-F238E27FC236}">
                <a16:creationId xmlns:a16="http://schemas.microsoft.com/office/drawing/2014/main" id="{391298D6-7BE2-44FE-AE83-F20C7D644FB2}"/>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473081655"/>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4429A1C-1912-4ED0-853B-59EDC6EA66CC}"/>
              </a:ext>
            </a:extLst>
          </p:cNvPr>
          <p:cNvSpPr>
            <a:spLocks noGrp="1"/>
          </p:cNvSpPr>
          <p:nvPr>
            <p:ph idx="1"/>
          </p:nvPr>
        </p:nvSpPr>
        <p:spPr/>
        <p:txBody>
          <a:bodyPr>
            <a:normAutofit/>
          </a:bodyPr>
          <a:lstStyle/>
          <a:p>
            <a:pPr marL="0" indent="0">
              <a:buNone/>
            </a:pPr>
            <a:r>
              <a:rPr lang="pl-PL" dirty="0">
                <a:solidFill>
                  <a:prstClr val="black"/>
                </a:solidFill>
              </a:rPr>
              <a:t>X-badany uziom,</a:t>
            </a:r>
            <a:br>
              <a:rPr lang="pl-PL" dirty="0">
                <a:solidFill>
                  <a:prstClr val="black"/>
                </a:solidFill>
              </a:rPr>
            </a:br>
            <a:r>
              <a:rPr lang="pl-PL" dirty="0">
                <a:solidFill>
                  <a:prstClr val="black"/>
                </a:solidFill>
              </a:rPr>
              <a:t>S- napięciowa sonda pomiarowa,</a:t>
            </a:r>
            <a:br>
              <a:rPr lang="pl-PL" dirty="0">
                <a:solidFill>
                  <a:prstClr val="black"/>
                </a:solidFill>
              </a:rPr>
            </a:br>
            <a:r>
              <a:rPr lang="pl-PL" dirty="0">
                <a:solidFill>
                  <a:prstClr val="black"/>
                </a:solidFill>
              </a:rPr>
              <a:t>P- uziom pomocniczy prądowy,</a:t>
            </a:r>
            <a:br>
              <a:rPr lang="pl-PL" dirty="0">
                <a:solidFill>
                  <a:prstClr val="black"/>
                </a:solidFill>
              </a:rPr>
            </a:br>
            <a:r>
              <a:rPr lang="pl-PL" dirty="0" err="1">
                <a:solidFill>
                  <a:prstClr val="black"/>
                </a:solidFill>
              </a:rPr>
              <a:t>Tr</a:t>
            </a:r>
            <a:r>
              <a:rPr lang="pl-PL" dirty="0">
                <a:solidFill>
                  <a:prstClr val="black"/>
                </a:solidFill>
              </a:rPr>
              <a:t>-transformator izolujący,</a:t>
            </a:r>
            <a:br>
              <a:rPr lang="pl-PL" dirty="0">
                <a:solidFill>
                  <a:prstClr val="black"/>
                </a:solidFill>
              </a:rPr>
            </a:br>
            <a:r>
              <a:rPr lang="pl-PL" dirty="0">
                <a:solidFill>
                  <a:prstClr val="black"/>
                </a:solidFill>
              </a:rPr>
              <a:t>V-przebieg potencjału między uziomem badanym i uziomem pomocniczym prądowym.</a:t>
            </a:r>
            <a:endParaRPr lang="pl-PL" dirty="0"/>
          </a:p>
        </p:txBody>
      </p:sp>
      <p:sp>
        <p:nvSpPr>
          <p:cNvPr id="4" name="Tytuł 1">
            <a:extLst>
              <a:ext uri="{FF2B5EF4-FFF2-40B4-BE49-F238E27FC236}">
                <a16:creationId xmlns:a16="http://schemas.microsoft.com/office/drawing/2014/main" id="{2379DFF9-4B21-423E-A61C-16EE95B0D7E0}"/>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1706409205"/>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CFC6180C-2BC4-46A7-9659-683290E52279}"/>
                  </a:ext>
                </a:extLst>
              </p:cNvPr>
              <p:cNvSpPr>
                <a:spLocks noGrp="1"/>
              </p:cNvSpPr>
              <p:nvPr>
                <p:ph idx="1"/>
              </p:nvPr>
            </p:nvSpPr>
            <p:spPr/>
            <p:txBody>
              <a:bodyPr/>
              <a:lstStyle/>
              <a:p>
                <a:pPr marL="0" indent="0">
                  <a:buNone/>
                </a:pPr>
                <a:r>
                  <a:rPr lang="pl-PL" dirty="0">
                    <a:solidFill>
                      <a:schemeClr val="bg1"/>
                    </a:solidFill>
                  </a:rPr>
                  <a:t>Metoda techniczna pomiaru rezystancji uziemienia nadaje się do pomiaru małych rezystancji a jej wartość obliczana jest ze wzoru: </a:t>
                </a:r>
              </a:p>
              <a:p>
                <a:pPr marL="0" indent="0">
                  <a:buNone/>
                </a:pP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𝑅</m:t>
                          </m:r>
                        </m:e>
                        <m:sub>
                          <m:r>
                            <a:rPr lang="pl-PL" i="1">
                              <a:solidFill>
                                <a:schemeClr val="bg1"/>
                              </a:solidFill>
                              <a:latin typeface="Cambria Math" panose="02040503050406030204" pitchFamily="18" charset="0"/>
                            </a:rPr>
                            <m:t>𝑥</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𝑥</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𝐴</m:t>
                              </m:r>
                            </m:sub>
                          </m:sSub>
                        </m:den>
                      </m:f>
                      <m:r>
                        <a:rPr lang="pl-PL" i="1">
                          <a:solidFill>
                            <a:schemeClr val="bg1"/>
                          </a:solidFill>
                          <a:latin typeface="Cambria Math" panose="02040503050406030204" pitchFamily="18" charset="0"/>
                        </a:rPr>
                        <m:t> </m:t>
                      </m:r>
                      <m:d>
                        <m:dPr>
                          <m:begChr m:val="["/>
                          <m:endChr m:val="]"/>
                          <m:ctrlPr>
                            <a:rPr lang="pl-PL" i="1">
                              <a:solidFill>
                                <a:schemeClr val="bg1"/>
                              </a:solidFill>
                              <a:latin typeface="Cambria Math" panose="02040503050406030204" pitchFamily="18" charset="0"/>
                            </a:rPr>
                          </m:ctrlPr>
                        </m:dPr>
                        <m:e>
                          <m:r>
                            <a:rPr lang="pl-PL" i="1">
                              <a:solidFill>
                                <a:schemeClr val="bg1"/>
                              </a:solidFill>
                              <a:latin typeface="Cambria Math" panose="02040503050406030204" pitchFamily="18" charset="0"/>
                            </a:rPr>
                            <m:t>Ω</m:t>
                          </m:r>
                        </m:e>
                      </m:d>
                    </m:oMath>
                  </m:oMathPara>
                </a14:m>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CFC6180C-2BC4-46A7-9659-683290E52279}"/>
                  </a:ext>
                </a:extLst>
              </p:cNvPr>
              <p:cNvSpPr>
                <a:spLocks noGrp="1" noRot="1" noChangeAspect="1" noMove="1" noResize="1" noEditPoints="1" noAdjustHandles="1" noChangeArrowheads="1" noChangeShapeType="1" noTextEdit="1"/>
              </p:cNvSpPr>
              <p:nvPr>
                <p:ph idx="1"/>
              </p:nvPr>
            </p:nvSpPr>
            <p:spPr>
              <a:blipFill>
                <a:blip r:embed="rId2"/>
                <a:stretch>
                  <a:fillRect l="-923" t="-172"/>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5E8878F2-D4E6-49AA-9FA9-D087DC5F62B5}"/>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1684632218"/>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3E9D277-CB46-45DE-B630-F96ED44A90AD}"/>
              </a:ext>
            </a:extLst>
          </p:cNvPr>
          <p:cNvSpPr>
            <a:spLocks noGrp="1"/>
          </p:cNvSpPr>
          <p:nvPr>
            <p:ph idx="1"/>
          </p:nvPr>
        </p:nvSpPr>
        <p:spPr>
          <a:xfrm>
            <a:off x="850608" y="3185133"/>
            <a:ext cx="3010709" cy="1725354"/>
          </a:xfrm>
        </p:spPr>
        <p:txBody>
          <a:bodyPr>
            <a:normAutofit/>
          </a:bodyPr>
          <a:lstStyle/>
          <a:p>
            <a:pPr marL="0" indent="0">
              <a:buNone/>
            </a:pPr>
            <a:r>
              <a:rPr lang="pl-PL" sz="2000" dirty="0">
                <a:solidFill>
                  <a:schemeClr val="bg1"/>
                </a:solidFill>
              </a:rPr>
              <a:t>Tabela 13. Rozmieszczenie sond pomiarowych przy pomiarze rezystancji uziomu</a:t>
            </a:r>
          </a:p>
        </p:txBody>
      </p:sp>
      <p:graphicFrame>
        <p:nvGraphicFramePr>
          <p:cNvPr id="12" name="Obiekt 11">
            <a:extLst>
              <a:ext uri="{FF2B5EF4-FFF2-40B4-BE49-F238E27FC236}">
                <a16:creationId xmlns:a16="http://schemas.microsoft.com/office/drawing/2014/main" id="{683EC1B8-3C82-4208-8AB5-256286CDA55A}"/>
              </a:ext>
            </a:extLst>
          </p:cNvPr>
          <p:cNvGraphicFramePr>
            <a:graphicFrameLocks noChangeAspect="1"/>
          </p:cNvGraphicFramePr>
          <p:nvPr>
            <p:extLst>
              <p:ext uri="{D42A27DB-BD31-4B8C-83A1-F6EECF244321}">
                <p14:modId xmlns:p14="http://schemas.microsoft.com/office/powerpoint/2010/main" val="841024196"/>
              </p:ext>
            </p:extLst>
          </p:nvPr>
        </p:nvGraphicFramePr>
        <p:xfrm>
          <a:off x="3009900" y="1934887"/>
          <a:ext cx="7923211" cy="5046938"/>
        </p:xfrm>
        <a:graphic>
          <a:graphicData uri="http://schemas.openxmlformats.org/presentationml/2006/ole">
            <mc:AlternateContent xmlns:mc="http://schemas.openxmlformats.org/markup-compatibility/2006">
              <mc:Choice xmlns:v="urn:schemas-microsoft-com:vml" Requires="v">
                <p:oleObj name="Document" r:id="rId2" imgW="8877027" imgH="5654357" progId="Word.Document.12">
                  <p:embed/>
                </p:oleObj>
              </mc:Choice>
              <mc:Fallback>
                <p:oleObj name="Document" r:id="rId2" imgW="8877027" imgH="5654357" progId="Word.Document.12">
                  <p:embed/>
                  <p:pic>
                    <p:nvPicPr>
                      <p:cNvPr id="12" name="Obiekt 11">
                        <a:extLst>
                          <a:ext uri="{FF2B5EF4-FFF2-40B4-BE49-F238E27FC236}">
                            <a16:creationId xmlns:a16="http://schemas.microsoft.com/office/drawing/2014/main" id="{683EC1B8-3C82-4208-8AB5-256286CDA55A}"/>
                          </a:ext>
                        </a:extLst>
                      </p:cNvPr>
                      <p:cNvPicPr/>
                      <p:nvPr/>
                    </p:nvPicPr>
                    <p:blipFill>
                      <a:blip r:embed="rId3"/>
                      <a:stretch>
                        <a:fillRect/>
                      </a:stretch>
                    </p:blipFill>
                    <p:spPr>
                      <a:xfrm>
                        <a:off x="3009900" y="1934887"/>
                        <a:ext cx="7923211" cy="5046938"/>
                      </a:xfrm>
                      <a:prstGeom prst="rect">
                        <a:avLst/>
                      </a:prstGeom>
                    </p:spPr>
                  </p:pic>
                </p:oleObj>
              </mc:Fallback>
            </mc:AlternateContent>
          </a:graphicData>
        </a:graphic>
      </p:graphicFrame>
      <p:sp>
        <p:nvSpPr>
          <p:cNvPr id="7" name="Tytuł 1">
            <a:extLst>
              <a:ext uri="{FF2B5EF4-FFF2-40B4-BE49-F238E27FC236}">
                <a16:creationId xmlns:a16="http://schemas.microsoft.com/office/drawing/2014/main" id="{F89C1F9A-1A88-4403-8C12-7B62DF974228}"/>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39634913"/>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DE502AE-F527-442C-BAF9-5E75776BA1F2}"/>
              </a:ext>
            </a:extLst>
          </p:cNvPr>
          <p:cNvSpPr>
            <a:spLocks noGrp="1"/>
          </p:cNvSpPr>
          <p:nvPr>
            <p:ph idx="1"/>
          </p:nvPr>
        </p:nvSpPr>
        <p:spPr>
          <a:xfrm>
            <a:off x="2307739" y="3107903"/>
            <a:ext cx="2180285" cy="1977280"/>
          </a:xfrm>
        </p:spPr>
        <p:txBody>
          <a:bodyPr>
            <a:normAutofit/>
          </a:bodyPr>
          <a:lstStyle/>
          <a:p>
            <a:pPr marL="0" indent="0">
              <a:buNone/>
            </a:pPr>
            <a:r>
              <a:rPr lang="pl-PL" sz="2000" dirty="0">
                <a:solidFill>
                  <a:schemeClr val="bg1"/>
                </a:solidFill>
              </a:rPr>
              <a:t>Pomiar rezystancji uziomu metodą kompensacyjną z użyciem miernika typu IMU</a:t>
            </a:r>
          </a:p>
        </p:txBody>
      </p:sp>
      <p:pic>
        <p:nvPicPr>
          <p:cNvPr id="5" name="Obraz 4">
            <a:extLst>
              <a:ext uri="{FF2B5EF4-FFF2-40B4-BE49-F238E27FC236}">
                <a16:creationId xmlns:a16="http://schemas.microsoft.com/office/drawing/2014/main" id="{73BD77D3-0ECB-4A9A-AC2B-86DDAAB63BA8}"/>
              </a:ext>
            </a:extLst>
          </p:cNvPr>
          <p:cNvPicPr>
            <a:picLocks noChangeAspect="1"/>
          </p:cNvPicPr>
          <p:nvPr/>
        </p:nvPicPr>
        <p:blipFill>
          <a:blip r:embed="rId2"/>
          <a:stretch>
            <a:fillRect/>
          </a:stretch>
        </p:blipFill>
        <p:spPr>
          <a:xfrm>
            <a:off x="5038531" y="2071626"/>
            <a:ext cx="6224005" cy="4439649"/>
          </a:xfrm>
          <a:prstGeom prst="rect">
            <a:avLst/>
          </a:prstGeom>
        </p:spPr>
      </p:pic>
      <p:sp>
        <p:nvSpPr>
          <p:cNvPr id="7" name="Tytuł 1">
            <a:extLst>
              <a:ext uri="{FF2B5EF4-FFF2-40B4-BE49-F238E27FC236}">
                <a16:creationId xmlns:a16="http://schemas.microsoft.com/office/drawing/2014/main" id="{7A57D6F6-49F7-473E-985A-4BB905019999}"/>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1655110602"/>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78C69B3-FAE9-4E38-8766-E066CEF61031}"/>
              </a:ext>
            </a:extLst>
          </p:cNvPr>
          <p:cNvSpPr>
            <a:spLocks noGrp="1"/>
          </p:cNvSpPr>
          <p:nvPr>
            <p:ph idx="1"/>
          </p:nvPr>
        </p:nvSpPr>
        <p:spPr/>
        <p:txBody>
          <a:bodyPr/>
          <a:lstStyle/>
          <a:p>
            <a:pPr marL="0" indent="0">
              <a:buNone/>
            </a:pPr>
            <a:r>
              <a:rPr lang="pl-PL" dirty="0">
                <a:solidFill>
                  <a:schemeClr val="bg1"/>
                </a:solidFill>
              </a:rPr>
              <a:t>Miernik wyposażony jest w cztery zaciski oznaczone jako </a:t>
            </a:r>
            <a:r>
              <a:rPr lang="pl-PL" dirty="0" err="1">
                <a:solidFill>
                  <a:schemeClr val="bg1"/>
                </a:solidFill>
              </a:rPr>
              <a:t>Rx</a:t>
            </a:r>
            <a:r>
              <a:rPr lang="pl-PL" dirty="0">
                <a:solidFill>
                  <a:schemeClr val="bg1"/>
                </a:solidFill>
              </a:rPr>
              <a:t>, </a:t>
            </a:r>
            <a:r>
              <a:rPr lang="pl-PL" dirty="0" err="1">
                <a:solidFill>
                  <a:schemeClr val="bg1"/>
                </a:solidFill>
              </a:rPr>
              <a:t>Rd</a:t>
            </a:r>
            <a:r>
              <a:rPr lang="pl-PL" dirty="0">
                <a:solidFill>
                  <a:schemeClr val="bg1"/>
                </a:solidFill>
              </a:rPr>
              <a:t>, </a:t>
            </a:r>
            <a:r>
              <a:rPr lang="pl-PL" dirty="0" err="1">
                <a:solidFill>
                  <a:schemeClr val="bg1"/>
                </a:solidFill>
              </a:rPr>
              <a:t>Rs</a:t>
            </a:r>
            <a:r>
              <a:rPr lang="pl-PL" dirty="0">
                <a:solidFill>
                  <a:schemeClr val="bg1"/>
                </a:solidFill>
              </a:rPr>
              <a:t> oraz </a:t>
            </a:r>
            <a:r>
              <a:rPr lang="pl-PL" dirty="0" err="1">
                <a:solidFill>
                  <a:schemeClr val="bg1"/>
                </a:solidFill>
              </a:rPr>
              <a:t>Rp</a:t>
            </a:r>
            <a:r>
              <a:rPr lang="pl-PL" dirty="0">
                <a:solidFill>
                  <a:schemeClr val="bg1"/>
                </a:solidFill>
              </a:rPr>
              <a:t>.</a:t>
            </a:r>
            <a:br>
              <a:rPr lang="pl-PL" dirty="0">
                <a:solidFill>
                  <a:schemeClr val="bg1"/>
                </a:solidFill>
              </a:rPr>
            </a:br>
            <a:r>
              <a:rPr lang="pl-PL" dirty="0">
                <a:solidFill>
                  <a:schemeClr val="bg1"/>
                </a:solidFill>
              </a:rPr>
              <a:t>Podczas pomiaru rezystancji uziemienia:</a:t>
            </a:r>
          </a:p>
          <a:p>
            <a:pPr>
              <a:buSzPct val="100000"/>
            </a:pPr>
            <a:r>
              <a:rPr lang="pl-PL" dirty="0">
                <a:solidFill>
                  <a:schemeClr val="bg1"/>
                </a:solidFill>
              </a:rPr>
              <a:t>zaciski </a:t>
            </a:r>
            <a:r>
              <a:rPr lang="pl-PL" dirty="0" err="1">
                <a:solidFill>
                  <a:schemeClr val="bg1"/>
                </a:solidFill>
              </a:rPr>
              <a:t>Rx</a:t>
            </a:r>
            <a:r>
              <a:rPr lang="pl-PL" dirty="0">
                <a:solidFill>
                  <a:schemeClr val="bg1"/>
                </a:solidFill>
              </a:rPr>
              <a:t> i </a:t>
            </a:r>
            <a:r>
              <a:rPr lang="pl-PL" dirty="0" err="1">
                <a:solidFill>
                  <a:schemeClr val="bg1"/>
                </a:solidFill>
              </a:rPr>
              <a:t>Rd</a:t>
            </a:r>
            <a:r>
              <a:rPr lang="pl-PL" dirty="0">
                <a:solidFill>
                  <a:schemeClr val="bg1"/>
                </a:solidFill>
              </a:rPr>
              <a:t> są zwarte i podłączone do badanego uziomu,</a:t>
            </a:r>
          </a:p>
          <a:p>
            <a:pPr>
              <a:buSzPct val="100000"/>
            </a:pPr>
            <a:r>
              <a:rPr lang="pl-PL" dirty="0">
                <a:solidFill>
                  <a:schemeClr val="bg1"/>
                </a:solidFill>
              </a:rPr>
              <a:t>zacisk </a:t>
            </a:r>
            <a:r>
              <a:rPr lang="pl-PL" dirty="0" err="1">
                <a:solidFill>
                  <a:schemeClr val="bg1"/>
                </a:solidFill>
              </a:rPr>
              <a:t>Rs</a:t>
            </a:r>
            <a:r>
              <a:rPr lang="pl-PL" dirty="0">
                <a:solidFill>
                  <a:schemeClr val="bg1"/>
                </a:solidFill>
              </a:rPr>
              <a:t> łączy się z sondą napięciową,</a:t>
            </a:r>
          </a:p>
          <a:p>
            <a:pPr>
              <a:buSzPct val="100000"/>
            </a:pPr>
            <a:r>
              <a:rPr lang="pl-PL" dirty="0">
                <a:solidFill>
                  <a:schemeClr val="bg1"/>
                </a:solidFill>
              </a:rPr>
              <a:t>zacisk </a:t>
            </a:r>
            <a:r>
              <a:rPr lang="pl-PL" dirty="0" err="1">
                <a:solidFill>
                  <a:schemeClr val="bg1"/>
                </a:solidFill>
              </a:rPr>
              <a:t>Rp</a:t>
            </a:r>
            <a:r>
              <a:rPr lang="pl-PL" dirty="0">
                <a:solidFill>
                  <a:schemeClr val="bg1"/>
                </a:solidFill>
              </a:rPr>
              <a:t> podłączony jest do sondy prądowej.</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AC6CD0A2-EBA7-4488-9C88-C071A82A1552}"/>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2336437311"/>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1CAB9D53-A85B-4277-954D-D9A5F18ABEC6}"/>
              </a:ext>
            </a:extLst>
          </p:cNvPr>
          <p:cNvSpPr>
            <a:spLocks noGrp="1"/>
          </p:cNvSpPr>
          <p:nvPr>
            <p:ph idx="1"/>
          </p:nvPr>
        </p:nvSpPr>
        <p:spPr/>
        <p:txBody>
          <a:bodyPr/>
          <a:lstStyle/>
          <a:p>
            <a:pPr marL="0" indent="0">
              <a:buNone/>
            </a:pPr>
            <a:r>
              <a:rPr lang="pl-PL" dirty="0">
                <a:solidFill>
                  <a:schemeClr val="bg1"/>
                </a:solidFill>
              </a:rPr>
              <a:t>Obwód kompensacyjny miernika jest sprzężony z obwodem pomiarowym prądowym za pośrednictwem transformatora </a:t>
            </a:r>
            <a:r>
              <a:rPr lang="pl-PL" b="1" dirty="0" err="1">
                <a:solidFill>
                  <a:schemeClr val="bg1"/>
                </a:solidFill>
              </a:rPr>
              <a:t>Tr</a:t>
            </a:r>
            <a:r>
              <a:rPr lang="pl-PL" dirty="0">
                <a:solidFill>
                  <a:schemeClr val="bg1"/>
                </a:solidFill>
              </a:rPr>
              <a:t>.</a:t>
            </a:r>
            <a:br>
              <a:rPr lang="pl-PL" dirty="0">
                <a:solidFill>
                  <a:schemeClr val="bg1"/>
                </a:solidFill>
              </a:rPr>
            </a:br>
            <a:r>
              <a:rPr lang="pl-PL" dirty="0">
                <a:solidFill>
                  <a:schemeClr val="bg1"/>
                </a:solidFill>
              </a:rPr>
              <a:t>Galwanometr, połączony z suwakiem, wskazuje brak prądu w chwili, gdy suwak zostanie ustawiony w odpowiednim położeniu – co oznacza, że w obwodzie sondy napięciowej prąd wynosi zero.</a:t>
            </a:r>
          </a:p>
          <a:p>
            <a:pPr marL="0" indent="0">
              <a:buNone/>
            </a:pPr>
            <a:r>
              <a:rPr lang="pl-PL" dirty="0">
                <a:solidFill>
                  <a:schemeClr val="bg1"/>
                </a:solidFill>
              </a:rPr>
              <a:t>Źródłem prądu przemiennego w mierniku typu </a:t>
            </a:r>
            <a:r>
              <a:rPr lang="pl-PL" b="1" dirty="0">
                <a:solidFill>
                  <a:schemeClr val="bg1"/>
                </a:solidFill>
              </a:rPr>
              <a:t>IMU</a:t>
            </a:r>
            <a:r>
              <a:rPr lang="pl-PL" dirty="0">
                <a:solidFill>
                  <a:schemeClr val="bg1"/>
                </a:solidFill>
              </a:rPr>
              <a:t> jest ręcznie napędzany induktor.</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88586D21-C725-495A-8737-82B39D15413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1659368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366A0A3-F332-4248-B014-22CD52587AE5}"/>
              </a:ext>
            </a:extLst>
          </p:cNvPr>
          <p:cNvSpPr>
            <a:spLocks noGrp="1"/>
          </p:cNvSpPr>
          <p:nvPr>
            <p:ph idx="1"/>
          </p:nvPr>
        </p:nvSpPr>
        <p:spPr/>
        <p:txBody>
          <a:bodyPr/>
          <a:lstStyle/>
          <a:p>
            <a:pPr marL="0" indent="0">
              <a:buNone/>
            </a:pPr>
            <a:r>
              <a:rPr lang="pl-PL" b="1" dirty="0">
                <a:solidFill>
                  <a:schemeClr val="bg1"/>
                </a:solidFill>
              </a:rPr>
              <a:t>Dostępność urządzeń</a:t>
            </a:r>
            <a:r>
              <a:rPr lang="pl-PL" dirty="0">
                <a:solidFill>
                  <a:schemeClr val="bg1"/>
                </a:solidFill>
              </a:rPr>
              <a:t>: </a:t>
            </a:r>
          </a:p>
          <a:p>
            <a:pPr marL="0" indent="0">
              <a:buNone/>
            </a:pPr>
            <a:r>
              <a:rPr lang="pl-PL" dirty="0">
                <a:solidFill>
                  <a:schemeClr val="bg1"/>
                </a:solidFill>
              </a:rPr>
              <a:t>Norma wymaga sprawdzenia dostępu do urządzeń, zapewniającego ich wygodną obsługę, identyfikację i konserwację.</a:t>
            </a:r>
          </a:p>
          <a:p>
            <a:endParaRPr lang="pl-PL" dirty="0">
              <a:solidFill>
                <a:schemeClr val="bg1"/>
              </a:solidFill>
            </a:endParaRPr>
          </a:p>
        </p:txBody>
      </p:sp>
      <p:sp>
        <p:nvSpPr>
          <p:cNvPr id="6" name="Tytuł 1">
            <a:extLst>
              <a:ext uri="{FF2B5EF4-FFF2-40B4-BE49-F238E27FC236}">
                <a16:creationId xmlns:a16="http://schemas.microsoft.com/office/drawing/2014/main" id="{3E29F410-BBB4-4416-9B91-22FA5F0123DE}"/>
              </a:ext>
            </a:extLst>
          </p:cNvPr>
          <p:cNvSpPr txBox="1">
            <a:spLocks noGrp="1"/>
          </p:cNvSpPr>
          <p:nvPr>
            <p:ph type="title"/>
          </p:nvPr>
        </p:nvSpPr>
        <p:spPr>
          <a:xfrm>
            <a:off x="1141412" y="619125"/>
            <a:ext cx="9980677"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2.2.2. </a:t>
            </a:r>
            <a:r>
              <a:rPr lang="pl-PL" sz="2000" b="1" dirty="0">
                <a:solidFill>
                  <a:srgbClr val="002060"/>
                </a:solidFill>
              </a:rPr>
              <a:t>Wymagania normy</a:t>
            </a:r>
            <a:r>
              <a:rPr lang="pl-PL" sz="2000" dirty="0">
                <a:solidFill>
                  <a:srgbClr val="002060"/>
                </a:solidFill>
              </a:rPr>
              <a:t> </a:t>
            </a:r>
            <a:r>
              <a:rPr lang="pl-PL" sz="2000" b="1" dirty="0">
                <a:solidFill>
                  <a:srgbClr val="002060"/>
                </a:solidFill>
              </a:rPr>
              <a:t>PN-HD 60364 część 6  </a:t>
            </a:r>
            <a:br>
              <a:rPr lang="pl-PL" sz="2000" dirty="0">
                <a:solidFill>
                  <a:srgbClr val="002060"/>
                </a:solidFill>
              </a:rPr>
            </a:br>
            <a:endParaRPr lang="pl-PL" sz="2000" b="1" dirty="0">
              <a:solidFill>
                <a:srgbClr val="002060"/>
              </a:solidFill>
            </a:endParaRPr>
          </a:p>
        </p:txBody>
      </p:sp>
    </p:spTree>
    <p:extLst>
      <p:ext uri="{BB962C8B-B14F-4D97-AF65-F5344CB8AC3E}">
        <p14:creationId xmlns:p14="http://schemas.microsoft.com/office/powerpoint/2010/main" val="2842114583"/>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66AEB3D-0F9A-4777-837D-DFC7C0A24AE1}"/>
              </a:ext>
            </a:extLst>
          </p:cNvPr>
          <p:cNvSpPr>
            <a:spLocks noGrp="1"/>
          </p:cNvSpPr>
          <p:nvPr>
            <p:ph idx="1"/>
          </p:nvPr>
        </p:nvSpPr>
        <p:spPr/>
        <p:txBody>
          <a:bodyPr/>
          <a:lstStyle/>
          <a:p>
            <a:pPr marL="0" indent="0">
              <a:buNone/>
            </a:pPr>
            <a:r>
              <a:rPr lang="pl-PL" dirty="0">
                <a:solidFill>
                  <a:schemeClr val="bg1"/>
                </a:solidFill>
              </a:rPr>
              <a:t>Przy prędkości obrotowej 160 </a:t>
            </a:r>
            <a:r>
              <a:rPr lang="pl-PL" dirty="0" err="1">
                <a:solidFill>
                  <a:schemeClr val="bg1"/>
                </a:solidFill>
              </a:rPr>
              <a:t>obr</a:t>
            </a:r>
            <a:r>
              <a:rPr lang="pl-PL" dirty="0">
                <a:solidFill>
                  <a:schemeClr val="bg1"/>
                </a:solidFill>
              </a:rPr>
              <a:t>./min generuje on napięcie o częstotliwości 65 </a:t>
            </a:r>
            <a:r>
              <a:rPr lang="pl-PL" dirty="0" err="1">
                <a:solidFill>
                  <a:schemeClr val="bg1"/>
                </a:solidFill>
              </a:rPr>
              <a:t>Hz</a:t>
            </a:r>
            <a:r>
              <a:rPr lang="pl-PL" dirty="0">
                <a:solidFill>
                  <a:schemeClr val="bg1"/>
                </a:solidFill>
              </a:rPr>
              <a:t>. Napięcie wyjściowe wynosi kilkadziesiąt woltów i nie wymaga regulacji.</a:t>
            </a:r>
          </a:p>
          <a:p>
            <a:pPr marL="0" indent="0">
              <a:buNone/>
            </a:pPr>
            <a:r>
              <a:rPr lang="pl-PL" dirty="0">
                <a:solidFill>
                  <a:schemeClr val="bg1"/>
                </a:solidFill>
              </a:rPr>
              <a:t>Odległość sondy napięciowej oznaczona jako </a:t>
            </a:r>
            <a:r>
              <a:rPr lang="pl-PL" b="1" dirty="0">
                <a:solidFill>
                  <a:schemeClr val="bg1"/>
                </a:solidFill>
              </a:rPr>
              <a:t>ΔUₓ</a:t>
            </a:r>
            <a:r>
              <a:rPr lang="pl-PL" dirty="0">
                <a:solidFill>
                  <a:schemeClr val="bg1"/>
                </a:solidFill>
              </a:rPr>
              <a:t> powinna odpowiadać wymaganiom zawartym w tabeli  tak aby znajdowała się poza strefą oddziaływania badanego.</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5EBA2CF1-0DE2-46B7-9E33-7CAE27AA59C2}"/>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1383801706"/>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95F9F9D-9D36-401E-B4E0-EFC1ECDD3EA4}"/>
              </a:ext>
            </a:extLst>
          </p:cNvPr>
          <p:cNvSpPr>
            <a:spLocks noGrp="1"/>
          </p:cNvSpPr>
          <p:nvPr>
            <p:ph idx="1"/>
          </p:nvPr>
        </p:nvSpPr>
        <p:spPr>
          <a:xfrm>
            <a:off x="1356016" y="3316286"/>
            <a:ext cx="2142964" cy="3541714"/>
          </a:xfrm>
        </p:spPr>
        <p:txBody>
          <a:bodyPr>
            <a:normAutofit/>
          </a:bodyPr>
          <a:lstStyle/>
          <a:p>
            <a:pPr marL="0" indent="0">
              <a:buNone/>
            </a:pPr>
            <a:r>
              <a:rPr lang="pl-PL" sz="2000" dirty="0">
                <a:solidFill>
                  <a:schemeClr val="bg1"/>
                </a:solidFill>
              </a:rPr>
              <a:t>Pomiar rezystancji uziomu miernikiem do pomiaru impedancji pętli zwarcia.</a:t>
            </a:r>
          </a:p>
        </p:txBody>
      </p:sp>
      <p:pic>
        <p:nvPicPr>
          <p:cNvPr id="4" name="Obraz 3">
            <a:extLst>
              <a:ext uri="{FF2B5EF4-FFF2-40B4-BE49-F238E27FC236}">
                <a16:creationId xmlns:a16="http://schemas.microsoft.com/office/drawing/2014/main" id="{CB3C513A-519E-456C-B160-C51ADE969BC4}"/>
              </a:ext>
            </a:extLst>
          </p:cNvPr>
          <p:cNvPicPr>
            <a:picLocks noChangeAspect="1"/>
          </p:cNvPicPr>
          <p:nvPr/>
        </p:nvPicPr>
        <p:blipFill>
          <a:blip r:embed="rId2"/>
          <a:stretch>
            <a:fillRect/>
          </a:stretch>
        </p:blipFill>
        <p:spPr>
          <a:xfrm>
            <a:off x="3498980" y="2249487"/>
            <a:ext cx="7288345" cy="4234818"/>
          </a:xfrm>
          <a:prstGeom prst="rect">
            <a:avLst/>
          </a:prstGeom>
        </p:spPr>
      </p:pic>
      <p:sp>
        <p:nvSpPr>
          <p:cNvPr id="7" name="Tytuł 1">
            <a:extLst>
              <a:ext uri="{FF2B5EF4-FFF2-40B4-BE49-F238E27FC236}">
                <a16:creationId xmlns:a16="http://schemas.microsoft.com/office/drawing/2014/main" id="{B0282C74-F02E-447F-B91B-E4C31AD005A9}"/>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1646560788"/>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9B071F1-38BF-4AC2-B3C0-58EB5E00A531}"/>
              </a:ext>
            </a:extLst>
          </p:cNvPr>
          <p:cNvSpPr>
            <a:spLocks noGrp="1"/>
          </p:cNvSpPr>
          <p:nvPr>
            <p:ph idx="1"/>
          </p:nvPr>
        </p:nvSpPr>
        <p:spPr/>
        <p:txBody>
          <a:bodyPr/>
          <a:lstStyle/>
          <a:p>
            <a:pPr marL="0" indent="0">
              <a:buNone/>
            </a:pPr>
            <a:r>
              <a:rPr lang="pl-PL" dirty="0">
                <a:solidFill>
                  <a:schemeClr val="bg1"/>
                </a:solidFill>
              </a:rPr>
              <a:t>Metoda może być stosowana tylko w układach sieci TN i TT w instalacjach istniejących. </a:t>
            </a:r>
          </a:p>
          <a:p>
            <a:pPr marL="0" indent="0">
              <a:buNone/>
            </a:pPr>
            <a:r>
              <a:rPr lang="pl-PL" dirty="0">
                <a:solidFill>
                  <a:schemeClr val="bg1"/>
                </a:solidFill>
              </a:rPr>
              <a:t>Pomiar obarczony jest błędem wynikającym z impedancji pozostałych elementów wchodzących w skład wykonywanego pomiaru. Jeżeli wynik jest satysfakcjonujący (rzeczywista wartość rezystancji jest mniejsza). To można uznać go za prawidłowy.</a:t>
            </a:r>
          </a:p>
        </p:txBody>
      </p:sp>
      <p:sp>
        <p:nvSpPr>
          <p:cNvPr id="6" name="Tytuł 1">
            <a:extLst>
              <a:ext uri="{FF2B5EF4-FFF2-40B4-BE49-F238E27FC236}">
                <a16:creationId xmlns:a16="http://schemas.microsoft.com/office/drawing/2014/main" id="{0265F630-92AD-4354-83B0-7E82F3BC2940}"/>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3679140541"/>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BE25172-100F-4891-BB85-69E52CAC0316}"/>
              </a:ext>
            </a:extLst>
          </p:cNvPr>
          <p:cNvSpPr>
            <a:spLocks noGrp="1"/>
          </p:cNvSpPr>
          <p:nvPr>
            <p:ph idx="1"/>
          </p:nvPr>
        </p:nvSpPr>
        <p:spPr/>
        <p:txBody>
          <a:bodyPr/>
          <a:lstStyle/>
          <a:p>
            <a:pPr marL="0" indent="0">
              <a:buNone/>
            </a:pPr>
            <a:r>
              <a:rPr lang="pl-PL" b="1" dirty="0">
                <a:solidFill>
                  <a:schemeClr val="bg1"/>
                </a:solidFill>
              </a:rPr>
              <a:t>Pomiar rezystancji uziomów instalacji odgromowych.</a:t>
            </a:r>
          </a:p>
          <a:p>
            <a:pPr marL="0" indent="0">
              <a:buNone/>
            </a:pPr>
            <a:r>
              <a:rPr lang="pl-PL" dirty="0">
                <a:solidFill>
                  <a:schemeClr val="bg1"/>
                </a:solidFill>
              </a:rPr>
              <a:t>Ze względu na to, że impedancja uziemienia przewodzącego prądy udarowe ma charakter nieliniowy (jest funkcją natężenia oraz stromości narastania prądu, a także długości uziomu), należy stosować obok metod pomiarowych statycznych metodę udarową pomiaru rezystancji uziomu.</a:t>
            </a:r>
          </a:p>
        </p:txBody>
      </p:sp>
      <p:sp>
        <p:nvSpPr>
          <p:cNvPr id="6" name="Tytuł 1">
            <a:extLst>
              <a:ext uri="{FF2B5EF4-FFF2-40B4-BE49-F238E27FC236}">
                <a16:creationId xmlns:a16="http://schemas.microsoft.com/office/drawing/2014/main" id="{1DFCD2BC-FB75-44F5-887A-CC78377AB54B}"/>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3150765604"/>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922E849-6E34-4892-8B0A-2B2EBDC8D4C6}"/>
              </a:ext>
            </a:extLst>
          </p:cNvPr>
          <p:cNvSpPr>
            <a:spLocks noGrp="1"/>
          </p:cNvSpPr>
          <p:nvPr>
            <p:ph idx="1"/>
          </p:nvPr>
        </p:nvSpPr>
        <p:spPr/>
        <p:txBody>
          <a:bodyPr>
            <a:normAutofit lnSpcReduction="10000"/>
          </a:bodyPr>
          <a:lstStyle/>
          <a:p>
            <a:pPr marL="0" indent="0">
              <a:buNone/>
            </a:pPr>
            <a:r>
              <a:rPr lang="pl-PL" dirty="0">
                <a:solidFill>
                  <a:schemeClr val="bg1"/>
                </a:solidFill>
              </a:rPr>
              <a:t>Stosując statyczną metodę pomiarową należy wyznaczać rezystancję uziemienia (pojedynczego uziomu lub układu połączonych uziomów). Aby zmierzyć tę rezystancję, wykrywając przy tym ewentualne wadliwe połączenie przewodu odprowadzającego z uziomem, należy rozłączyć na czas pomiaru zacisk probierczy. Można również zmierzyć rezystancję statyczną bez rozłączania zacisku, jeżeli zastosuje się do tego celu miernik wykorzystujący cęgowy pomiar prądu oraz wyznaczanie spadku napięcia w odniesieniu do sondy pomocniczej umieszczonej w strefie ustalonego potencjału.</a:t>
            </a:r>
          </a:p>
        </p:txBody>
      </p:sp>
      <p:sp>
        <p:nvSpPr>
          <p:cNvPr id="6" name="Tytuł 1">
            <a:extLst>
              <a:ext uri="{FF2B5EF4-FFF2-40B4-BE49-F238E27FC236}">
                <a16:creationId xmlns:a16="http://schemas.microsoft.com/office/drawing/2014/main" id="{AB281F28-C557-4BF5-A6C7-B26B96632266}"/>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627541746"/>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3B53F30-B1D5-4A6C-9083-339804B0AE3D}"/>
              </a:ext>
            </a:extLst>
          </p:cNvPr>
          <p:cNvSpPr>
            <a:spLocks noGrp="1"/>
          </p:cNvSpPr>
          <p:nvPr>
            <p:ph idx="1"/>
          </p:nvPr>
        </p:nvSpPr>
        <p:spPr>
          <a:xfrm>
            <a:off x="1141412" y="2097088"/>
            <a:ext cx="9905999" cy="4583629"/>
          </a:xfrm>
        </p:spPr>
        <p:txBody>
          <a:bodyPr>
            <a:normAutofit lnSpcReduction="10000"/>
          </a:bodyPr>
          <a:lstStyle/>
          <a:p>
            <a:pPr marL="0" indent="0">
              <a:buNone/>
            </a:pPr>
            <a:r>
              <a:rPr lang="pl-PL" dirty="0">
                <a:solidFill>
                  <a:schemeClr val="bg1"/>
                </a:solidFill>
              </a:rPr>
              <a:t>Rezystancję statyczną uziemienia wyznacza się zwykle przy użyciu mierników, z których większość realizuje różne odmiany metody technicznej. Aby zmierzyć tą metodą rezystancję uziemienia, należy rozłączyć na czas pomiaru zacisk probierczy i dołączyć wyjście prądowe miernika do przewodu uziemiającego odizolowanego od całej reszty zewnętrznej instalacji odgromowej. Wynik pomiaru ustalany jest na podstawie wyznaczanych w mierniku wartości prądu płynącego przez badany uziom do pomocniczej sondy prądowej oraz spadku napięcia w odniesieniu do sondy napięciowej umieszczonej w strefie ustalonego potencjału. W trakcie takiego pomiaru wyznaczana jest rezystancja statyczna uziomu, a jednocześnie podlega kontroli stan połączenia między przewodem uziemiającym i uziomem.</a:t>
            </a:r>
          </a:p>
        </p:txBody>
      </p:sp>
      <p:sp>
        <p:nvSpPr>
          <p:cNvPr id="6" name="Tytuł 1">
            <a:extLst>
              <a:ext uri="{FF2B5EF4-FFF2-40B4-BE49-F238E27FC236}">
                <a16:creationId xmlns:a16="http://schemas.microsoft.com/office/drawing/2014/main" id="{8D0D6E1E-7BB1-46E8-818A-6F4B21226392}"/>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1921056685"/>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9706400-8513-412B-8E22-3C0B2D5C8E21}"/>
              </a:ext>
            </a:extLst>
          </p:cNvPr>
          <p:cNvSpPr>
            <a:spLocks noGrp="1"/>
          </p:cNvSpPr>
          <p:nvPr>
            <p:ph idx="1"/>
          </p:nvPr>
        </p:nvSpPr>
        <p:spPr>
          <a:xfrm>
            <a:off x="1141412" y="2249486"/>
            <a:ext cx="9905999" cy="4235289"/>
          </a:xfrm>
        </p:spPr>
        <p:txBody>
          <a:bodyPr>
            <a:normAutofit lnSpcReduction="10000"/>
          </a:bodyPr>
          <a:lstStyle/>
          <a:p>
            <a:pPr marL="0" indent="0">
              <a:buNone/>
            </a:pPr>
            <a:r>
              <a:rPr lang="pl-PL" dirty="0">
                <a:solidFill>
                  <a:schemeClr val="bg1"/>
                </a:solidFill>
              </a:rPr>
              <a:t>Pomiar rezystancji uziomu za pomocą cęgów pomiarowych jest swoistą odmianą metody technicznej.</a:t>
            </a:r>
            <a:br>
              <a:rPr lang="pl-PL" dirty="0">
                <a:solidFill>
                  <a:schemeClr val="bg1"/>
                </a:solidFill>
              </a:rPr>
            </a:br>
            <a:r>
              <a:rPr lang="pl-PL" dirty="0">
                <a:solidFill>
                  <a:schemeClr val="bg1"/>
                </a:solidFill>
              </a:rPr>
              <a:t>W przypadku wykorzystywania takiego miernika nie rozłącza się zacisków probierczych, a prąd generowany w mierniku rozpływa się na w systemie połączonych uziemień na dwie części. Jedna z nich przepływa przez badany przewód uziemiający druga zaś przez całą resztę systemu. Wynik pomiaru ustalany jest na podstawie wartości tylko tej części prądu, która przepływa przez badany przewód uziemiający. Spadek napięcia, tak jak uprzednio, wyznaczany jest w odniesieniu do sondy pomocniczej umieszczonej w strefie ustalonego potencjału.</a:t>
            </a:r>
          </a:p>
        </p:txBody>
      </p:sp>
      <p:sp>
        <p:nvSpPr>
          <p:cNvPr id="6" name="Tytuł 1">
            <a:extLst>
              <a:ext uri="{FF2B5EF4-FFF2-40B4-BE49-F238E27FC236}">
                <a16:creationId xmlns:a16="http://schemas.microsoft.com/office/drawing/2014/main" id="{CF1C2D02-E10B-4F89-81B2-B9F0A045D172}"/>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3755306345"/>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26644B8F-8930-404E-A1F7-2F8FE38D1F6A}"/>
              </a:ext>
            </a:extLst>
          </p:cNvPr>
          <p:cNvSpPr>
            <a:spLocks noGrp="1"/>
          </p:cNvSpPr>
          <p:nvPr>
            <p:ph idx="1"/>
          </p:nvPr>
        </p:nvSpPr>
        <p:spPr/>
        <p:txBody>
          <a:bodyPr/>
          <a:lstStyle/>
          <a:p>
            <a:pPr marL="0" indent="0">
              <a:buNone/>
            </a:pPr>
            <a:r>
              <a:rPr lang="pl-PL" dirty="0">
                <a:solidFill>
                  <a:schemeClr val="bg1"/>
                </a:solidFill>
              </a:rPr>
              <a:t>Pomiar rezystancji udarowej wykonuje się bez rozłączania zacisków probierczych ponieważ celem tego pomiaru jest określenie rezystancji wypadkowej uziemienia, czyli tej, która bierze udział w odprowadzaniu z danego punktu prądu piorunowego do gruntu. Określana jest przy impulsie prądowym o czasie narastania czoła zbliżonym do rzeczywistych (</a:t>
            </a:r>
            <a:r>
              <a:rPr lang="pl-PL" dirty="0">
                <a:solidFill>
                  <a:schemeClr val="bg1"/>
                </a:solidFill>
                <a:sym typeface="Symbol" panose="05050102010706020507" pitchFamily="18" charset="2"/>
              </a:rPr>
              <a:t>s).</a:t>
            </a:r>
            <a:endParaRPr lang="pl-PL" dirty="0">
              <a:solidFill>
                <a:schemeClr val="bg1"/>
              </a:solidFill>
            </a:endParaRPr>
          </a:p>
        </p:txBody>
      </p:sp>
      <p:sp>
        <p:nvSpPr>
          <p:cNvPr id="6" name="Tytuł 1">
            <a:extLst>
              <a:ext uri="{FF2B5EF4-FFF2-40B4-BE49-F238E27FC236}">
                <a16:creationId xmlns:a16="http://schemas.microsoft.com/office/drawing/2014/main" id="{84C37EB7-4099-4915-8192-CD9C5A4BCA75}"/>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3"/>
            </a:pPr>
            <a:r>
              <a:rPr lang="pl-PL" sz="2800" dirty="0">
                <a:solidFill>
                  <a:srgbClr val="002060"/>
                </a:solidFill>
              </a:rPr>
              <a:t>Wykonywanie Pomiarów Elektrycznych.</a:t>
            </a:r>
            <a:br>
              <a:rPr lang="pl-PL" dirty="0">
                <a:solidFill>
                  <a:srgbClr val="002060"/>
                </a:solidFill>
              </a:rPr>
            </a:br>
            <a:r>
              <a:rPr lang="pl-PL" sz="2000" dirty="0">
                <a:solidFill>
                  <a:srgbClr val="002060"/>
                </a:solidFill>
              </a:rPr>
              <a:t>Pomiar rezystancji uziomów.</a:t>
            </a:r>
          </a:p>
        </p:txBody>
      </p:sp>
    </p:spTree>
    <p:extLst>
      <p:ext uri="{BB962C8B-B14F-4D97-AF65-F5344CB8AC3E}">
        <p14:creationId xmlns:p14="http://schemas.microsoft.com/office/powerpoint/2010/main" val="3720941744"/>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1">
            <a:extLst>
              <a:ext uri="{FF2B5EF4-FFF2-40B4-BE49-F238E27FC236}">
                <a16:creationId xmlns:a16="http://schemas.microsoft.com/office/drawing/2014/main" id="{87BD78F1-442B-44F0-B8C8-799DCC4704A0}"/>
              </a:ext>
            </a:extLst>
          </p:cNvPr>
          <p:cNvSpPr>
            <a:spLocks noGrp="1"/>
          </p:cNvSpPr>
          <p:nvPr>
            <p:ph type="title"/>
          </p:nvPr>
        </p:nvSpPr>
        <p:spPr>
          <a:xfrm>
            <a:off x="1141413" y="2690018"/>
            <a:ext cx="9906000" cy="1477963"/>
          </a:xfrm>
        </p:spPr>
        <p:txBody>
          <a:bodyPr>
            <a:normAutofit/>
          </a:bodyPr>
          <a:lstStyle/>
          <a:p>
            <a:pPr marL="742950" indent="-560388" algn="ctr">
              <a:buFont typeface="+mj-lt"/>
              <a:buAutoNum type="arabicPeriod" startAt="24"/>
            </a:pPr>
            <a:r>
              <a:rPr lang="pl-PL" b="1" dirty="0">
                <a:solidFill>
                  <a:srgbClr val="002060"/>
                </a:solidFill>
              </a:rPr>
              <a:t>Wykonywanie Pomiarów elektrycznych</a:t>
            </a:r>
            <a:br>
              <a:rPr lang="pl-PL" b="1" dirty="0">
                <a:solidFill>
                  <a:srgbClr val="002060"/>
                </a:solidFill>
              </a:rPr>
            </a:br>
            <a:r>
              <a:rPr lang="pl-PL" sz="2800" b="1" dirty="0">
                <a:solidFill>
                  <a:srgbClr val="002060"/>
                </a:solidFill>
              </a:rPr>
              <a:t>Pomiar rezystancji podłóg i ścian</a:t>
            </a:r>
          </a:p>
        </p:txBody>
      </p:sp>
    </p:spTree>
    <p:extLst>
      <p:ext uri="{BB962C8B-B14F-4D97-AF65-F5344CB8AC3E}">
        <p14:creationId xmlns:p14="http://schemas.microsoft.com/office/powerpoint/2010/main" val="780441880"/>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1CFF9D17-F0D0-4B37-AE84-C1EF113D6661}"/>
              </a:ext>
            </a:extLst>
          </p:cNvPr>
          <p:cNvSpPr>
            <a:spLocks noGrp="1"/>
          </p:cNvSpPr>
          <p:nvPr>
            <p:ph idx="1"/>
          </p:nvPr>
        </p:nvSpPr>
        <p:spPr/>
        <p:txBody>
          <a:bodyPr/>
          <a:lstStyle/>
          <a:p>
            <a:pPr marL="0" indent="0">
              <a:buNone/>
            </a:pPr>
            <a:r>
              <a:rPr lang="pl-PL" b="1" dirty="0">
                <a:solidFill>
                  <a:schemeClr val="bg1"/>
                </a:solidFill>
              </a:rPr>
              <a:t>Pomiar rezystancji podłóg i ścian.</a:t>
            </a:r>
          </a:p>
          <a:p>
            <a:pPr marL="0" indent="0">
              <a:buNone/>
            </a:pPr>
            <a:r>
              <a:rPr lang="pl-PL" dirty="0">
                <a:solidFill>
                  <a:schemeClr val="bg1"/>
                </a:solidFill>
              </a:rPr>
              <a:t>Pomiar rezystancji podłóg i ścian wykonuje się gdy jako środek ochrony przy uszkodzeniu zastosowano izolowanie stanowiska lub nieuziemione połączenia wyrównawcze ochronne. Badanie polega na 3 krotnym pomiarze w pomieszczeniu. Pierwszy pomiar wykonuje się ok. 1m od dostępnych części przewodzących, pozostałe 2 pomiary w odległości większej niż 1 m.</a:t>
            </a:r>
          </a:p>
        </p:txBody>
      </p:sp>
      <p:sp>
        <p:nvSpPr>
          <p:cNvPr id="4" name="Tytuł 1">
            <a:extLst>
              <a:ext uri="{FF2B5EF4-FFF2-40B4-BE49-F238E27FC236}">
                <a16:creationId xmlns:a16="http://schemas.microsoft.com/office/drawing/2014/main" id="{C907123E-BE4D-4201-AB1F-CE008A15CA47}"/>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4"/>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Pomiar rezystancji podłóg i ścian.</a:t>
            </a:r>
          </a:p>
        </p:txBody>
      </p:sp>
    </p:spTree>
    <p:extLst>
      <p:ext uri="{BB962C8B-B14F-4D97-AF65-F5344CB8AC3E}">
        <p14:creationId xmlns:p14="http://schemas.microsoft.com/office/powerpoint/2010/main" val="2917336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B67BEB6-E2EB-46AB-9287-889EA9EEC261}"/>
              </a:ext>
            </a:extLst>
          </p:cNvPr>
          <p:cNvSpPr>
            <a:spLocks noGrp="1"/>
          </p:cNvSpPr>
          <p:nvPr>
            <p:ph idx="1"/>
          </p:nvPr>
        </p:nvSpPr>
        <p:spPr>
          <a:xfrm>
            <a:off x="1192746" y="2006890"/>
            <a:ext cx="9905999" cy="4160279"/>
          </a:xfrm>
        </p:spPr>
        <p:txBody>
          <a:bodyPr>
            <a:noAutofit/>
          </a:bodyPr>
          <a:lstStyle/>
          <a:p>
            <a:pPr marL="0" indent="0" algn="ctr">
              <a:buNone/>
            </a:pPr>
            <a:r>
              <a:rPr lang="pl-PL" b="1" dirty="0">
                <a:solidFill>
                  <a:schemeClr val="bg1"/>
                </a:solidFill>
              </a:rPr>
              <a:t>Wymagania normy</a:t>
            </a:r>
            <a:r>
              <a:rPr lang="pl-PL" dirty="0">
                <a:solidFill>
                  <a:schemeClr val="bg1"/>
                </a:solidFill>
              </a:rPr>
              <a:t> </a:t>
            </a:r>
            <a:r>
              <a:rPr lang="pl-PL" b="1" dirty="0">
                <a:solidFill>
                  <a:schemeClr val="bg1"/>
                </a:solidFill>
              </a:rPr>
              <a:t>PN-HD 60364 część 6 Sprawdzenie dotyczące pomiarów </a:t>
            </a:r>
            <a:r>
              <a:rPr lang="pl-PL" b="1" dirty="0" err="1">
                <a:solidFill>
                  <a:schemeClr val="bg1"/>
                </a:solidFill>
              </a:rPr>
              <a:t>pomontażowych</a:t>
            </a:r>
            <a:r>
              <a:rPr lang="pl-PL" b="1" dirty="0">
                <a:solidFill>
                  <a:schemeClr val="bg1"/>
                </a:solidFill>
              </a:rPr>
              <a:t>  </a:t>
            </a:r>
            <a:br>
              <a:rPr lang="pl-PL" b="1" dirty="0">
                <a:solidFill>
                  <a:schemeClr val="bg1"/>
                </a:solidFill>
              </a:rPr>
            </a:br>
            <a:r>
              <a:rPr lang="pl-PL" b="1" dirty="0">
                <a:solidFill>
                  <a:schemeClr val="bg1"/>
                </a:solidFill>
              </a:rPr>
              <a:t>Wskazówki z Załącznika E</a:t>
            </a:r>
            <a:endParaRPr lang="pl-PL" dirty="0">
              <a:solidFill>
                <a:schemeClr val="bg1"/>
              </a:solidFill>
            </a:endParaRPr>
          </a:p>
          <a:p>
            <a:pPr marL="0" indent="0">
              <a:buNone/>
            </a:pPr>
            <a:r>
              <a:rPr lang="pl-PL" dirty="0">
                <a:solidFill>
                  <a:schemeClr val="bg1"/>
                </a:solidFill>
              </a:rPr>
              <a:t>Załącznik E zawiera zalecenia dotyczące wyposażenia elektrycznego, które zostało ponownie zastosowane w instalacjach elektrycznych. Wyposażenie to obejmuje urządzenia, które były wcześniej zainstalowane, a podczas sprawdzania instalacji należy mieć dostęp do dokumentów dotyczących ponownie zastosowanego wyposażenia. Dokumenty te powinny zawierać informacje takie jak:</a:t>
            </a:r>
          </a:p>
          <a:p>
            <a:pPr marL="0" indent="0">
              <a:buNone/>
            </a:pPr>
            <a:endParaRPr lang="pl-PL" sz="1800" dirty="0">
              <a:solidFill>
                <a:schemeClr val="bg1"/>
              </a:solidFill>
            </a:endParaRPr>
          </a:p>
        </p:txBody>
      </p:sp>
      <p:sp>
        <p:nvSpPr>
          <p:cNvPr id="6" name="Tytuł 1">
            <a:extLst>
              <a:ext uri="{FF2B5EF4-FFF2-40B4-BE49-F238E27FC236}">
                <a16:creationId xmlns:a16="http://schemas.microsoft.com/office/drawing/2014/main" id="{45061EDD-D8C3-4F83-B280-C3D20F6DFB67}"/>
              </a:ext>
            </a:extLst>
          </p:cNvPr>
          <p:cNvSpPr txBox="1">
            <a:spLocks noGrp="1"/>
          </p:cNvSpPr>
          <p:nvPr>
            <p:ph type="title"/>
          </p:nvPr>
        </p:nvSpPr>
        <p:spPr>
          <a:xfrm>
            <a:off x="1141412" y="619125"/>
            <a:ext cx="10008669"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2.2.2. </a:t>
            </a:r>
            <a:r>
              <a:rPr lang="pl-PL" sz="2000" b="1" dirty="0">
                <a:solidFill>
                  <a:srgbClr val="002060"/>
                </a:solidFill>
              </a:rPr>
              <a:t>Wymagania normy</a:t>
            </a:r>
            <a:r>
              <a:rPr lang="pl-PL" sz="2000" dirty="0">
                <a:solidFill>
                  <a:srgbClr val="002060"/>
                </a:solidFill>
              </a:rPr>
              <a:t> </a:t>
            </a:r>
            <a:r>
              <a:rPr lang="pl-PL" sz="2000" b="1" dirty="0">
                <a:solidFill>
                  <a:srgbClr val="002060"/>
                </a:solidFill>
              </a:rPr>
              <a:t>PN-HD 60364 część 6  </a:t>
            </a:r>
            <a:br>
              <a:rPr lang="pl-PL" sz="2000" dirty="0">
                <a:solidFill>
                  <a:srgbClr val="002060"/>
                </a:solidFill>
              </a:rPr>
            </a:br>
            <a:endParaRPr lang="pl-PL" sz="2000" b="1" dirty="0">
              <a:solidFill>
                <a:srgbClr val="002060"/>
              </a:solidFill>
            </a:endParaRPr>
          </a:p>
        </p:txBody>
      </p:sp>
    </p:spTree>
    <p:extLst>
      <p:ext uri="{BB962C8B-B14F-4D97-AF65-F5344CB8AC3E}">
        <p14:creationId xmlns:p14="http://schemas.microsoft.com/office/powerpoint/2010/main" val="2842092992"/>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FAB43BE-C8A9-4B8B-AAFB-3A39ABF8B8D4}"/>
              </a:ext>
            </a:extLst>
          </p:cNvPr>
          <p:cNvSpPr>
            <a:spLocks noGrp="1"/>
          </p:cNvSpPr>
          <p:nvPr>
            <p:ph idx="1"/>
          </p:nvPr>
        </p:nvSpPr>
        <p:spPr>
          <a:xfrm>
            <a:off x="802434" y="3145226"/>
            <a:ext cx="4096137" cy="2798374"/>
          </a:xfrm>
        </p:spPr>
        <p:txBody>
          <a:bodyPr>
            <a:normAutofit/>
          </a:bodyPr>
          <a:lstStyle/>
          <a:p>
            <a:pPr marL="0" indent="0">
              <a:buNone/>
            </a:pPr>
            <a:r>
              <a:rPr lang="pl-PL" sz="2000" dirty="0">
                <a:solidFill>
                  <a:schemeClr val="bg1"/>
                </a:solidFill>
              </a:rPr>
              <a:t>Układ połączeń przy pomiarze rezystancji metodą techniczną.</a:t>
            </a:r>
          </a:p>
        </p:txBody>
      </p:sp>
      <p:pic>
        <p:nvPicPr>
          <p:cNvPr id="4" name="Obraz 3">
            <a:extLst>
              <a:ext uri="{FF2B5EF4-FFF2-40B4-BE49-F238E27FC236}">
                <a16:creationId xmlns:a16="http://schemas.microsoft.com/office/drawing/2014/main" id="{692EF37A-3B8B-4E24-B32C-DF54433770BB}"/>
              </a:ext>
            </a:extLst>
          </p:cNvPr>
          <p:cNvPicPr>
            <a:picLocks noChangeAspect="1"/>
          </p:cNvPicPr>
          <p:nvPr/>
        </p:nvPicPr>
        <p:blipFill>
          <a:blip r:embed="rId2"/>
          <a:stretch>
            <a:fillRect/>
          </a:stretch>
        </p:blipFill>
        <p:spPr>
          <a:xfrm>
            <a:off x="4898571" y="2091020"/>
            <a:ext cx="6382139" cy="4545810"/>
          </a:xfrm>
          <a:prstGeom prst="rect">
            <a:avLst/>
          </a:prstGeom>
        </p:spPr>
      </p:pic>
      <p:sp>
        <p:nvSpPr>
          <p:cNvPr id="7" name="Tytuł 1">
            <a:extLst>
              <a:ext uri="{FF2B5EF4-FFF2-40B4-BE49-F238E27FC236}">
                <a16:creationId xmlns:a16="http://schemas.microsoft.com/office/drawing/2014/main" id="{EB25908E-E52D-43FA-BAB7-61C6E6E0961B}"/>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4"/>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Pomiar rezystancji podłóg i ścian.</a:t>
            </a:r>
          </a:p>
        </p:txBody>
      </p:sp>
    </p:spTree>
    <p:extLst>
      <p:ext uri="{BB962C8B-B14F-4D97-AF65-F5344CB8AC3E}">
        <p14:creationId xmlns:p14="http://schemas.microsoft.com/office/powerpoint/2010/main" val="41060920"/>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BA0B982-7B42-4C1B-A529-3CB3DEFAC65F}"/>
              </a:ext>
            </a:extLst>
          </p:cNvPr>
          <p:cNvSpPr>
            <a:spLocks noGrp="1"/>
          </p:cNvSpPr>
          <p:nvPr>
            <p:ph idx="1"/>
          </p:nvPr>
        </p:nvSpPr>
        <p:spPr/>
        <p:txBody>
          <a:bodyPr/>
          <a:lstStyle/>
          <a:p>
            <a:pPr marL="0" indent="0">
              <a:buNone/>
            </a:pPr>
            <a:r>
              <a:rPr lang="pl-PL" dirty="0">
                <a:solidFill>
                  <a:schemeClr val="bg1"/>
                </a:solidFill>
              </a:rPr>
              <a:t>Gdzie:</a:t>
            </a:r>
          </a:p>
          <a:p>
            <a:pPr marL="0" indent="0">
              <a:buNone/>
            </a:pPr>
            <a:r>
              <a:rPr lang="pl-PL" dirty="0">
                <a:solidFill>
                  <a:schemeClr val="bg1"/>
                </a:solidFill>
              </a:rPr>
              <a:t>1 – płyta drewniana, 2 – płyta metalowa, 3 – wilgotna tkanina,</a:t>
            </a:r>
            <a:br>
              <a:rPr lang="pl-PL" dirty="0">
                <a:solidFill>
                  <a:schemeClr val="bg1"/>
                </a:solidFill>
              </a:rPr>
            </a:br>
            <a:r>
              <a:rPr lang="pl-PL" dirty="0">
                <a:solidFill>
                  <a:schemeClr val="bg1"/>
                </a:solidFill>
              </a:rPr>
              <a:t>4 – pokrycie podłogi (izolacja podłogi), 5 – podłoże.</a:t>
            </a:r>
            <a:br>
              <a:rPr lang="pl-PL" dirty="0">
                <a:solidFill>
                  <a:schemeClr val="bg1"/>
                </a:solidFill>
              </a:rPr>
            </a:br>
            <a:r>
              <a:rPr lang="pl-PL" i="1" dirty="0" err="1">
                <a:solidFill>
                  <a:schemeClr val="bg1"/>
                </a:solidFill>
              </a:rPr>
              <a:t>I</a:t>
            </a:r>
            <a:r>
              <a:rPr lang="pl-PL" i="1" baseline="-25000" dirty="0" err="1">
                <a:solidFill>
                  <a:schemeClr val="bg1"/>
                </a:solidFill>
              </a:rPr>
              <a:t>p</a:t>
            </a:r>
            <a:r>
              <a:rPr lang="pl-PL" i="1" dirty="0">
                <a:solidFill>
                  <a:schemeClr val="bg1"/>
                </a:solidFill>
              </a:rPr>
              <a:t> </a:t>
            </a:r>
            <a:r>
              <a:rPr lang="pl-PL" dirty="0">
                <a:solidFill>
                  <a:schemeClr val="bg1"/>
                </a:solidFill>
              </a:rPr>
              <a:t>– prąd pomiarowy, </a:t>
            </a:r>
            <a:r>
              <a:rPr lang="pl-PL" dirty="0" err="1">
                <a:solidFill>
                  <a:schemeClr val="bg1"/>
                </a:solidFill>
              </a:rPr>
              <a:t>U</a:t>
            </a:r>
            <a:r>
              <a:rPr lang="pl-PL" baseline="-25000" dirty="0" err="1">
                <a:solidFill>
                  <a:schemeClr val="bg1"/>
                </a:solidFill>
              </a:rPr>
              <a:t>p</a:t>
            </a:r>
            <a:r>
              <a:rPr lang="pl-PL" dirty="0">
                <a:solidFill>
                  <a:schemeClr val="bg1"/>
                </a:solidFill>
              </a:rPr>
              <a:t> – napięcie względem ziemi, R</a:t>
            </a:r>
            <a:r>
              <a:rPr lang="pl-PL" baseline="-25000" dirty="0">
                <a:solidFill>
                  <a:schemeClr val="bg1"/>
                </a:solidFill>
              </a:rPr>
              <a:t>0</a:t>
            </a:r>
            <a:r>
              <a:rPr lang="pl-PL" dirty="0">
                <a:solidFill>
                  <a:schemeClr val="bg1"/>
                </a:solidFill>
              </a:rPr>
              <a:t> – rezystancja ograniczająca prąd pomiarowy, R</a:t>
            </a:r>
            <a:r>
              <a:rPr lang="pl-PL" baseline="-25000" dirty="0">
                <a:solidFill>
                  <a:schemeClr val="bg1"/>
                </a:solidFill>
              </a:rPr>
              <a:t>V</a:t>
            </a:r>
            <a:r>
              <a:rPr lang="pl-PL" dirty="0">
                <a:solidFill>
                  <a:schemeClr val="bg1"/>
                </a:solidFill>
              </a:rPr>
              <a:t> – rezystancja wewnętrzna woltomierza</a:t>
            </a:r>
            <a:endParaRPr lang="pl-PL" i="1" dirty="0">
              <a:solidFill>
                <a:schemeClr val="bg1"/>
              </a:solidFill>
            </a:endParaRPr>
          </a:p>
        </p:txBody>
      </p:sp>
      <p:sp>
        <p:nvSpPr>
          <p:cNvPr id="6" name="Tytuł 1">
            <a:extLst>
              <a:ext uri="{FF2B5EF4-FFF2-40B4-BE49-F238E27FC236}">
                <a16:creationId xmlns:a16="http://schemas.microsoft.com/office/drawing/2014/main" id="{696855FE-114F-4F22-8E9F-D62FA9B058C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4"/>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Pomiar rezystancji podłóg i ścian.</a:t>
            </a:r>
          </a:p>
        </p:txBody>
      </p:sp>
    </p:spTree>
    <p:extLst>
      <p:ext uri="{BB962C8B-B14F-4D97-AF65-F5344CB8AC3E}">
        <p14:creationId xmlns:p14="http://schemas.microsoft.com/office/powerpoint/2010/main" val="701904408"/>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A99FD6E-89E6-42FF-B64E-5E4C93144170}"/>
                  </a:ext>
                </a:extLst>
              </p:cNvPr>
              <p:cNvSpPr>
                <a:spLocks noGrp="1"/>
              </p:cNvSpPr>
              <p:nvPr>
                <p:ph idx="1"/>
              </p:nvPr>
            </p:nvSpPr>
            <p:spPr/>
            <p:txBody>
              <a:bodyPr>
                <a:normAutofit lnSpcReduction="10000"/>
              </a:bodyPr>
              <a:lstStyle/>
              <a:p>
                <a:pPr marL="0" indent="0">
                  <a:buNone/>
                </a:pPr>
                <a:r>
                  <a:rPr lang="pl-PL" dirty="0">
                    <a:solidFill>
                      <a:schemeClr val="bg1"/>
                    </a:solidFill>
                  </a:rPr>
                  <a:t>Podczas pomiaru prąd </a:t>
                </a:r>
                <a:r>
                  <a:rPr lang="pl-PL" i="1" dirty="0" err="1">
                    <a:solidFill>
                      <a:schemeClr val="bg1"/>
                    </a:solidFill>
                  </a:rPr>
                  <a:t>Ip</a:t>
                </a:r>
                <a:r>
                  <a:rPr lang="pl-PL" dirty="0">
                    <a:solidFill>
                      <a:schemeClr val="bg1"/>
                    </a:solidFill>
                  </a:rPr>
                  <a:t>, pochodzący z zewnętrznego źródła napięcia lub z przewodu liniowego L, przepływa przez amperomierz do elektrody probierczej, a następnie – poprzecznie przez badaną izolację podłogi – do przewodu ochronnego instalacji. Napięcie </a:t>
                </a:r>
                <a:r>
                  <a:rPr lang="pl-PL" i="1" dirty="0" err="1">
                    <a:solidFill>
                      <a:schemeClr val="bg1"/>
                    </a:solidFill>
                  </a:rPr>
                  <a:t>Up</a:t>
                </a:r>
                <a:r>
                  <a:rPr lang="pl-PL" dirty="0">
                    <a:solidFill>
                      <a:schemeClr val="bg1"/>
                    </a:solidFill>
                  </a:rPr>
                  <a:t> między elektrodą a ziemią mierzone jest za pomocą woltomierza o wewnętrznej rezystancji nie mniejszej niż 1 MΩ.</a:t>
                </a:r>
                <a:br>
                  <a:rPr lang="pl-PL" dirty="0">
                    <a:solidFill>
                      <a:schemeClr val="bg1"/>
                    </a:solidFill>
                  </a:rPr>
                </a:br>
                <a:r>
                  <a:rPr lang="pl-PL" dirty="0">
                    <a:solidFill>
                      <a:schemeClr val="bg1"/>
                    </a:solidFill>
                  </a:rPr>
                  <a:t>Rezystancję (impedancję) podłóg i ścian  oblicza się ze wzoru:</a:t>
                </a:r>
                <a:br>
                  <a:rPr lang="pl-PL" dirty="0">
                    <a:solidFill>
                      <a:schemeClr val="bg1"/>
                    </a:solidFill>
                  </a:rPr>
                </a:b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𝑝</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𝑝</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𝑝</m:t>
                              </m:r>
                            </m:sub>
                          </m:sSub>
                        </m:den>
                      </m:f>
                    </m:oMath>
                  </m:oMathPara>
                </a14:m>
                <a:endParaRPr lang="pl-PL" dirty="0">
                  <a:solidFill>
                    <a:schemeClr val="bg1"/>
                  </a:solidFill>
                </a:endParaRPr>
              </a:p>
              <a:p>
                <a:pPr marL="0" indent="0">
                  <a:buNone/>
                </a:pPr>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3A99FD6E-89E6-42FF-B64E-5E4C93144170}"/>
                  </a:ext>
                </a:extLst>
              </p:cNvPr>
              <p:cNvSpPr>
                <a:spLocks noGrp="1" noRot="1" noChangeAspect="1" noMove="1" noResize="1" noEditPoints="1" noAdjustHandles="1" noChangeArrowheads="1" noChangeShapeType="1" noTextEdit="1"/>
              </p:cNvSpPr>
              <p:nvPr>
                <p:ph idx="1"/>
              </p:nvPr>
            </p:nvSpPr>
            <p:spPr>
              <a:blipFill>
                <a:blip r:embed="rId2"/>
                <a:stretch>
                  <a:fillRect l="-923" t="-861" r="-1600"/>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BBE1C091-9F0D-4B71-B05D-81F54339B4A6}"/>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4"/>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Pomiar rezystancji podłóg i ścian.</a:t>
            </a:r>
          </a:p>
        </p:txBody>
      </p:sp>
    </p:spTree>
    <p:extLst>
      <p:ext uri="{BB962C8B-B14F-4D97-AF65-F5344CB8AC3E}">
        <p14:creationId xmlns:p14="http://schemas.microsoft.com/office/powerpoint/2010/main" val="3394485099"/>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F0E76E4-C677-4C51-AD39-EDFC8129653E}"/>
              </a:ext>
            </a:extLst>
          </p:cNvPr>
          <p:cNvSpPr>
            <a:spLocks noGrp="1"/>
          </p:cNvSpPr>
          <p:nvPr>
            <p:ph idx="1"/>
          </p:nvPr>
        </p:nvSpPr>
        <p:spPr>
          <a:xfrm>
            <a:off x="1626605" y="3574434"/>
            <a:ext cx="2684138" cy="1799999"/>
          </a:xfrm>
        </p:spPr>
        <p:txBody>
          <a:bodyPr>
            <a:normAutofit/>
          </a:bodyPr>
          <a:lstStyle/>
          <a:p>
            <a:pPr marL="0" indent="0">
              <a:buNone/>
            </a:pPr>
            <a:r>
              <a:rPr lang="pl-PL" sz="2000" dirty="0">
                <a:solidFill>
                  <a:schemeClr val="bg1"/>
                </a:solidFill>
              </a:rPr>
              <a:t>Pomiar rezystancji podłóg i ścian metodą woltomierzową.</a:t>
            </a:r>
          </a:p>
        </p:txBody>
      </p:sp>
      <p:pic>
        <p:nvPicPr>
          <p:cNvPr id="4" name="Obraz 3">
            <a:extLst>
              <a:ext uri="{FF2B5EF4-FFF2-40B4-BE49-F238E27FC236}">
                <a16:creationId xmlns:a16="http://schemas.microsoft.com/office/drawing/2014/main" id="{46A16FE8-1B3C-4E22-939B-550EE72EAA86}"/>
              </a:ext>
            </a:extLst>
          </p:cNvPr>
          <p:cNvPicPr>
            <a:picLocks noChangeAspect="1"/>
          </p:cNvPicPr>
          <p:nvPr/>
        </p:nvPicPr>
        <p:blipFill>
          <a:blip r:embed="rId2"/>
          <a:stretch>
            <a:fillRect/>
          </a:stretch>
        </p:blipFill>
        <p:spPr>
          <a:xfrm>
            <a:off x="4599992" y="2117649"/>
            <a:ext cx="6715134" cy="4434096"/>
          </a:xfrm>
          <a:prstGeom prst="rect">
            <a:avLst/>
          </a:prstGeom>
        </p:spPr>
      </p:pic>
      <p:sp>
        <p:nvSpPr>
          <p:cNvPr id="7" name="Tytuł 1">
            <a:extLst>
              <a:ext uri="{FF2B5EF4-FFF2-40B4-BE49-F238E27FC236}">
                <a16:creationId xmlns:a16="http://schemas.microsoft.com/office/drawing/2014/main" id="{90545536-ABD4-4BEA-81ED-B64C450569E9}"/>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4"/>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Pomiar rezystancji podłóg i ścian.</a:t>
            </a:r>
          </a:p>
        </p:txBody>
      </p:sp>
    </p:spTree>
    <p:extLst>
      <p:ext uri="{BB962C8B-B14F-4D97-AF65-F5344CB8AC3E}">
        <p14:creationId xmlns:p14="http://schemas.microsoft.com/office/powerpoint/2010/main" val="3236779440"/>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9740790-223D-4715-B78C-75201C7E24BD}"/>
              </a:ext>
            </a:extLst>
          </p:cNvPr>
          <p:cNvSpPr>
            <a:spLocks noGrp="1"/>
          </p:cNvSpPr>
          <p:nvPr>
            <p:ph idx="1"/>
          </p:nvPr>
        </p:nvSpPr>
        <p:spPr>
          <a:xfrm>
            <a:off x="1141412" y="2249487"/>
            <a:ext cx="9905999" cy="4132652"/>
          </a:xfrm>
        </p:spPr>
        <p:txBody>
          <a:bodyPr>
            <a:normAutofit/>
          </a:bodyPr>
          <a:lstStyle/>
          <a:p>
            <a:pPr marL="0" indent="0">
              <a:buNone/>
            </a:pPr>
            <a:r>
              <a:rPr lang="pl-PL" dirty="0">
                <a:solidFill>
                  <a:schemeClr val="bg1"/>
                </a:solidFill>
              </a:rPr>
              <a:t>Układ jest zasilany napięciem sieci 230/400V. Rezystancję mierzy się pomiędzy elektrodą probierczą a przewodem ochronnym instalacji (uziemioną konstrukcją). Elektroda o wymiarach 25x25 cm powinna być dociśnięta siłą 750 N (250 N w przypadku ścian). Do stanowiska powinna przylegać miękka część elektrody np. wilgotnej tkaniny lub gumy przewodzącej. </a:t>
            </a:r>
            <a:br>
              <a:rPr lang="pl-PL" dirty="0">
                <a:solidFill>
                  <a:schemeClr val="bg1"/>
                </a:solidFill>
              </a:rPr>
            </a:br>
            <a:r>
              <a:rPr lang="pl-PL" dirty="0">
                <a:solidFill>
                  <a:schemeClr val="bg1"/>
                </a:solidFill>
              </a:rPr>
              <a:t>W metodzie tej mierzy się dwa napięcia:</a:t>
            </a:r>
            <a:br>
              <a:rPr lang="pl-PL" dirty="0">
                <a:solidFill>
                  <a:schemeClr val="bg1"/>
                </a:solidFill>
              </a:rPr>
            </a:br>
            <a:r>
              <a:rPr lang="pl-PL" dirty="0">
                <a:solidFill>
                  <a:schemeClr val="bg1"/>
                </a:solidFill>
              </a:rPr>
              <a:t>U</a:t>
            </a:r>
            <a:r>
              <a:rPr lang="pl-PL" baseline="-25000" dirty="0">
                <a:solidFill>
                  <a:schemeClr val="bg1"/>
                </a:solidFill>
              </a:rPr>
              <a:t>1</a:t>
            </a:r>
            <a:r>
              <a:rPr lang="pl-PL" dirty="0">
                <a:solidFill>
                  <a:schemeClr val="bg1"/>
                </a:solidFill>
              </a:rPr>
              <a:t> – napięcie względem ziemi (łącznik W </a:t>
            </a:r>
            <a:r>
              <a:rPr lang="pl-PL" dirty="0" err="1">
                <a:solidFill>
                  <a:schemeClr val="bg1"/>
                </a:solidFill>
              </a:rPr>
              <a:t>w</a:t>
            </a:r>
            <a:r>
              <a:rPr lang="pl-PL" dirty="0">
                <a:solidFill>
                  <a:schemeClr val="bg1"/>
                </a:solidFill>
              </a:rPr>
              <a:t> pozycji 1),</a:t>
            </a:r>
            <a:br>
              <a:rPr lang="pl-PL" dirty="0">
                <a:solidFill>
                  <a:schemeClr val="bg1"/>
                </a:solidFill>
              </a:rPr>
            </a:br>
            <a:r>
              <a:rPr lang="pl-PL" dirty="0">
                <a:solidFill>
                  <a:schemeClr val="bg1"/>
                </a:solidFill>
              </a:rPr>
              <a:t>U</a:t>
            </a:r>
            <a:r>
              <a:rPr lang="pl-PL" baseline="-25000" dirty="0">
                <a:solidFill>
                  <a:schemeClr val="bg1"/>
                </a:solidFill>
              </a:rPr>
              <a:t>2</a:t>
            </a:r>
            <a:r>
              <a:rPr lang="pl-PL" dirty="0">
                <a:solidFill>
                  <a:schemeClr val="bg1"/>
                </a:solidFill>
              </a:rPr>
              <a:t> – napięcie na rezystancji wewnętrznej woltomierza R</a:t>
            </a:r>
            <a:r>
              <a:rPr lang="pl-PL" baseline="-25000" dirty="0">
                <a:solidFill>
                  <a:schemeClr val="bg1"/>
                </a:solidFill>
              </a:rPr>
              <a:t>V</a:t>
            </a:r>
            <a:r>
              <a:rPr lang="pl-PL" dirty="0">
                <a:solidFill>
                  <a:schemeClr val="bg1"/>
                </a:solidFill>
              </a:rPr>
              <a:t> (łącznik W w położeniu 2)</a:t>
            </a:r>
          </a:p>
        </p:txBody>
      </p:sp>
      <p:sp>
        <p:nvSpPr>
          <p:cNvPr id="6" name="Tytuł 1">
            <a:extLst>
              <a:ext uri="{FF2B5EF4-FFF2-40B4-BE49-F238E27FC236}">
                <a16:creationId xmlns:a16="http://schemas.microsoft.com/office/drawing/2014/main" id="{9B01C8BE-61C7-438A-83B7-EC203F6F79A1}"/>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4"/>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Pomiar rezystancji podłóg i ścian.</a:t>
            </a:r>
          </a:p>
        </p:txBody>
      </p:sp>
    </p:spTree>
    <p:extLst>
      <p:ext uri="{BB962C8B-B14F-4D97-AF65-F5344CB8AC3E}">
        <p14:creationId xmlns:p14="http://schemas.microsoft.com/office/powerpoint/2010/main" val="3523324272"/>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A5F0AE1-21C9-4F42-96AE-DBA3ECA3B1D7}"/>
                  </a:ext>
                </a:extLst>
              </p:cNvPr>
              <p:cNvSpPr>
                <a:spLocks noGrp="1"/>
              </p:cNvSpPr>
              <p:nvPr>
                <p:ph idx="1"/>
              </p:nvPr>
            </p:nvSpPr>
            <p:spPr/>
            <p:txBody>
              <a:bodyPr/>
              <a:lstStyle/>
              <a:p>
                <a:pPr marL="0" indent="0">
                  <a:buNone/>
                </a:pPr>
                <a:r>
                  <a:rPr lang="pl-PL" dirty="0">
                    <a:solidFill>
                      <a:schemeClr val="bg1"/>
                    </a:solidFill>
                  </a:rPr>
                  <a:t>Rezystancję stanowiska oblicza się ze wzoru:</a:t>
                </a:r>
              </a:p>
              <a:p>
                <a:pPr marL="0" indent="0">
                  <a:buNone/>
                </a:pP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𝑅</m:t>
                          </m:r>
                        </m:e>
                        <m:sub>
                          <m:r>
                            <a:rPr lang="pl-PL" i="1">
                              <a:solidFill>
                                <a:schemeClr val="bg1"/>
                              </a:solidFill>
                              <a:latin typeface="Cambria Math" panose="02040503050406030204" pitchFamily="18" charset="0"/>
                            </a:rPr>
                            <m:t>𝑠𝑡</m:t>
                          </m:r>
                        </m:sub>
                      </m:sSub>
                      <m:r>
                        <a:rPr lang="pl-PL" i="1">
                          <a:solidFill>
                            <a:schemeClr val="bg1"/>
                          </a:solidFill>
                          <a:latin typeface="Cambria Math" panose="02040503050406030204" pitchFamily="18" charset="0"/>
                        </a:rPr>
                        <m:t>=</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𝑅</m:t>
                          </m:r>
                        </m:e>
                        <m:sub>
                          <m:r>
                            <a:rPr lang="pl-PL" i="1">
                              <a:solidFill>
                                <a:schemeClr val="bg1"/>
                              </a:solidFill>
                              <a:latin typeface="Cambria Math" panose="02040503050406030204" pitchFamily="18" charset="0"/>
                            </a:rPr>
                            <m:t>𝑉</m:t>
                          </m:r>
                        </m:sub>
                      </m:sSub>
                      <m:r>
                        <a:rPr lang="pl-PL" i="1">
                          <a:solidFill>
                            <a:schemeClr val="bg1"/>
                          </a:solidFill>
                          <a:latin typeface="Cambria Math" panose="02040503050406030204" pitchFamily="18" charset="0"/>
                        </a:rPr>
                        <m:t>∙</m:t>
                      </m:r>
                      <m:d>
                        <m:dPr>
                          <m:ctrlPr>
                            <a:rPr lang="pl-PL" i="1">
                              <a:solidFill>
                                <a:schemeClr val="bg1"/>
                              </a:solidFill>
                              <a:latin typeface="Cambria Math" panose="02040503050406030204" pitchFamily="18" charset="0"/>
                            </a:rPr>
                          </m:ctrlPr>
                        </m:dPr>
                        <m:e>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1</m:t>
                                  </m:r>
                                </m:sub>
                              </m:sSub>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𝑈</m:t>
                                  </m:r>
                                </m:e>
                                <m:sub>
                                  <m:r>
                                    <a:rPr lang="pl-PL" i="1">
                                      <a:solidFill>
                                        <a:schemeClr val="bg1"/>
                                      </a:solidFill>
                                      <a:latin typeface="Cambria Math" panose="02040503050406030204" pitchFamily="18" charset="0"/>
                                    </a:rPr>
                                    <m:t>2</m:t>
                                  </m:r>
                                </m:sub>
                              </m:sSub>
                            </m:den>
                          </m:f>
                          <m:r>
                            <a:rPr lang="pl-PL" i="1">
                              <a:solidFill>
                                <a:schemeClr val="bg1"/>
                              </a:solidFill>
                              <a:latin typeface="Cambria Math" panose="02040503050406030204" pitchFamily="18" charset="0"/>
                            </a:rPr>
                            <m:t>−1</m:t>
                          </m:r>
                        </m:e>
                      </m:d>
                    </m:oMath>
                  </m:oMathPara>
                </a14:m>
                <a:endParaRPr lang="pl-PL" dirty="0">
                  <a:solidFill>
                    <a:schemeClr val="bg1"/>
                  </a:solidFill>
                </a:endParaRPr>
              </a:p>
              <a:p>
                <a:pPr marL="0" indent="0">
                  <a:buNone/>
                </a:pPr>
                <a:r>
                  <a:rPr lang="pl-PL" dirty="0">
                    <a:solidFill>
                      <a:schemeClr val="bg1"/>
                    </a:solidFill>
                  </a:rPr>
                  <a:t>Analogicznie wykonuje się  pomiar rezystancji ścian lecz ze zmniejszoną siłą docisku wynoszącą 250 N.</a:t>
                </a:r>
              </a:p>
            </p:txBody>
          </p:sp>
        </mc:Choice>
        <mc:Fallback xmlns="">
          <p:sp>
            <p:nvSpPr>
              <p:cNvPr id="3" name="Symbol zastępczy zawartości 2">
                <a:extLst>
                  <a:ext uri="{FF2B5EF4-FFF2-40B4-BE49-F238E27FC236}">
                    <a16:creationId xmlns:a16="http://schemas.microsoft.com/office/drawing/2014/main" id="{0A5F0AE1-21C9-4F42-96AE-DBA3ECA3B1D7}"/>
                  </a:ext>
                </a:extLst>
              </p:cNvPr>
              <p:cNvSpPr>
                <a:spLocks noGrp="1" noRot="1" noChangeAspect="1" noMove="1" noResize="1" noEditPoints="1" noAdjustHandles="1" noChangeArrowheads="1" noChangeShapeType="1" noTextEdit="1"/>
              </p:cNvSpPr>
              <p:nvPr>
                <p:ph idx="1"/>
              </p:nvPr>
            </p:nvSpPr>
            <p:spPr>
              <a:blipFill>
                <a:blip r:embed="rId2"/>
                <a:stretch>
                  <a:fillRect l="-923" t="-172"/>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47BA1672-33C5-410E-8636-AFC88D37D3AB}"/>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4"/>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Pomiar rezystancji podłóg i ścian.</a:t>
            </a:r>
          </a:p>
        </p:txBody>
      </p:sp>
    </p:spTree>
    <p:extLst>
      <p:ext uri="{BB962C8B-B14F-4D97-AF65-F5344CB8AC3E}">
        <p14:creationId xmlns:p14="http://schemas.microsoft.com/office/powerpoint/2010/main" val="3176188248"/>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D445C67-E114-4B3D-B500-58B5B63A5148}"/>
              </a:ext>
            </a:extLst>
          </p:cNvPr>
          <p:cNvSpPr>
            <a:spLocks noGrp="1"/>
          </p:cNvSpPr>
          <p:nvPr>
            <p:ph idx="1"/>
          </p:nvPr>
        </p:nvSpPr>
        <p:spPr/>
        <p:txBody>
          <a:bodyPr/>
          <a:lstStyle/>
          <a:p>
            <a:pPr marL="0" indent="0">
              <a:buNone/>
            </a:pPr>
            <a:r>
              <a:rPr lang="pl-PL" dirty="0">
                <a:solidFill>
                  <a:schemeClr val="bg1"/>
                </a:solidFill>
              </a:rPr>
              <a:t>Rezystancja/impedancja podłóg i ścian nie powinna być mniejsza niż:</a:t>
            </a:r>
          </a:p>
          <a:p>
            <a:pPr>
              <a:buSzPct val="100000"/>
            </a:pPr>
            <a:r>
              <a:rPr lang="pl-PL" dirty="0">
                <a:solidFill>
                  <a:schemeClr val="bg1"/>
                </a:solidFill>
              </a:rPr>
              <a:t>50 k</a:t>
            </a:r>
            <a:r>
              <a:rPr lang="pl-PL" dirty="0">
                <a:solidFill>
                  <a:schemeClr val="bg1"/>
                </a:solidFill>
                <a:sym typeface="Symbol" panose="05050102010706020507" pitchFamily="18" charset="2"/>
              </a:rPr>
              <a:t></a:t>
            </a:r>
            <a:r>
              <a:rPr lang="pl-PL" dirty="0">
                <a:solidFill>
                  <a:schemeClr val="bg1"/>
                </a:solidFill>
              </a:rPr>
              <a:t> jeżeli napięcia znamionowe instalacji nie przekracza 500 V,</a:t>
            </a:r>
          </a:p>
          <a:p>
            <a:pPr>
              <a:buSzPct val="100000"/>
            </a:pPr>
            <a:r>
              <a:rPr lang="pl-PL" dirty="0">
                <a:solidFill>
                  <a:schemeClr val="bg1"/>
                </a:solidFill>
              </a:rPr>
              <a:t>100 k</a:t>
            </a:r>
            <a:r>
              <a:rPr lang="pl-PL" dirty="0">
                <a:solidFill>
                  <a:schemeClr val="bg1"/>
                </a:solidFill>
                <a:sym typeface="Symbol" panose="05050102010706020507" pitchFamily="18" charset="2"/>
              </a:rPr>
              <a:t></a:t>
            </a:r>
            <a:r>
              <a:rPr lang="pl-PL" dirty="0">
                <a:solidFill>
                  <a:schemeClr val="bg1"/>
                </a:solidFill>
              </a:rPr>
              <a:t> jeżeli napięcie znamionowe instalacji przekracza 500 V.</a:t>
            </a:r>
          </a:p>
          <a:p>
            <a:pPr marL="0" indent="0">
              <a:buNone/>
            </a:pPr>
            <a:r>
              <a:rPr lang="pl-PL" dirty="0">
                <a:solidFill>
                  <a:schemeClr val="bg1"/>
                </a:solidFill>
              </a:rPr>
              <a:t>W przypadku kiedy zmierzona rezystancja jest mniejsza , to w świetle ochrony przeciwporażeniowej podłogi i ściany traktuje się jak części przewodzące obce.</a:t>
            </a:r>
          </a:p>
        </p:txBody>
      </p:sp>
      <p:sp>
        <p:nvSpPr>
          <p:cNvPr id="6" name="Tytuł 1">
            <a:extLst>
              <a:ext uri="{FF2B5EF4-FFF2-40B4-BE49-F238E27FC236}">
                <a16:creationId xmlns:a16="http://schemas.microsoft.com/office/drawing/2014/main" id="{7D2A50A6-1F38-4167-81FF-679BD2CE84B9}"/>
              </a:ext>
            </a:extLst>
          </p:cNvPr>
          <p:cNvSpPr>
            <a:spLocks noGrp="1"/>
          </p:cNvSpPr>
          <p:nvPr>
            <p:ph type="title"/>
          </p:nvPr>
        </p:nvSpPr>
        <p:spPr>
          <a:xfrm>
            <a:off x="1141413" y="619125"/>
            <a:ext cx="9906000" cy="1477963"/>
          </a:xfrm>
        </p:spPr>
        <p:txBody>
          <a:bodyPr>
            <a:normAutofit/>
          </a:bodyPr>
          <a:lstStyle/>
          <a:p>
            <a:pPr marL="742950" indent="-742950">
              <a:buFont typeface="+mj-lt"/>
              <a:buAutoNum type="arabicPeriod" startAt="24"/>
            </a:pPr>
            <a:r>
              <a:rPr lang="pl-PL" sz="2800" dirty="0">
                <a:solidFill>
                  <a:srgbClr val="002060"/>
                </a:solidFill>
              </a:rPr>
              <a:t>Wykonywanie Pomiarów elektrycznych.</a:t>
            </a:r>
            <a:br>
              <a:rPr lang="pl-PL" dirty="0">
                <a:solidFill>
                  <a:srgbClr val="002060"/>
                </a:solidFill>
              </a:rPr>
            </a:br>
            <a:r>
              <a:rPr lang="pl-PL" sz="2200" dirty="0">
                <a:solidFill>
                  <a:srgbClr val="002060"/>
                </a:solidFill>
              </a:rPr>
              <a:t>Pomiar rezystancji podłóg i ścian.</a:t>
            </a:r>
          </a:p>
        </p:txBody>
      </p:sp>
    </p:spTree>
    <p:extLst>
      <p:ext uri="{BB962C8B-B14F-4D97-AF65-F5344CB8AC3E}">
        <p14:creationId xmlns:p14="http://schemas.microsoft.com/office/powerpoint/2010/main" val="20609457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3A70A4C-A27E-43D0-9270-BD9782AB6D52}"/>
              </a:ext>
            </a:extLst>
          </p:cNvPr>
          <p:cNvSpPr>
            <a:spLocks noGrp="1"/>
          </p:cNvSpPr>
          <p:nvPr>
            <p:ph idx="1"/>
          </p:nvPr>
        </p:nvSpPr>
        <p:spPr/>
        <p:txBody>
          <a:bodyPr/>
          <a:lstStyle/>
          <a:p>
            <a:pPr lvl="0">
              <a:buSzPct val="100000"/>
            </a:pPr>
            <a:r>
              <a:rPr lang="pl-PL" dirty="0">
                <a:solidFill>
                  <a:schemeClr val="bg1"/>
                </a:solidFill>
              </a:rPr>
              <a:t>typ wyposażenia,</a:t>
            </a:r>
          </a:p>
          <a:p>
            <a:pPr lvl="0">
              <a:buSzPct val="100000"/>
            </a:pPr>
            <a:r>
              <a:rPr lang="pl-PL" dirty="0">
                <a:solidFill>
                  <a:schemeClr val="bg1"/>
                </a:solidFill>
              </a:rPr>
              <a:t>producent,</a:t>
            </a:r>
          </a:p>
          <a:p>
            <a:pPr lvl="0">
              <a:buSzPct val="100000"/>
            </a:pPr>
            <a:r>
              <a:rPr lang="pl-PL" dirty="0">
                <a:solidFill>
                  <a:schemeClr val="bg1"/>
                </a:solidFill>
              </a:rPr>
              <a:t>szczegóły instalacyjne,</a:t>
            </a:r>
          </a:p>
          <a:p>
            <a:pPr lvl="0">
              <a:buSzPct val="100000"/>
            </a:pPr>
            <a:r>
              <a:rPr lang="pl-PL" dirty="0">
                <a:solidFill>
                  <a:schemeClr val="bg1"/>
                </a:solidFill>
              </a:rPr>
              <a:t>urządzenia probiercze,</a:t>
            </a:r>
          </a:p>
          <a:p>
            <a:pPr lvl="0">
              <a:buSzPct val="100000"/>
            </a:pPr>
            <a:r>
              <a:rPr lang="pl-PL" dirty="0">
                <a:solidFill>
                  <a:schemeClr val="bg1"/>
                </a:solidFill>
              </a:rPr>
              <a:t>wyniki oględzin,</a:t>
            </a:r>
          </a:p>
          <a:p>
            <a:pPr lvl="0">
              <a:buSzPct val="100000"/>
            </a:pPr>
            <a:r>
              <a:rPr lang="pl-PL" dirty="0">
                <a:solidFill>
                  <a:schemeClr val="bg1"/>
                </a:solidFill>
              </a:rPr>
              <a:t>wyniki prób, w tym sprawdzenie czasów wyłączania urządzeń RCD.</a:t>
            </a:r>
            <a:endParaRPr lang="pl-PL" dirty="0"/>
          </a:p>
        </p:txBody>
      </p:sp>
      <p:sp>
        <p:nvSpPr>
          <p:cNvPr id="4" name="Tytuł 1">
            <a:extLst>
              <a:ext uri="{FF2B5EF4-FFF2-40B4-BE49-F238E27FC236}">
                <a16:creationId xmlns:a16="http://schemas.microsoft.com/office/drawing/2014/main" id="{52FB29D6-8CCA-4E4E-8C0B-61618AA43479}"/>
              </a:ext>
            </a:extLst>
          </p:cNvPr>
          <p:cNvSpPr txBox="1">
            <a:spLocks noGrp="1"/>
          </p:cNvSpPr>
          <p:nvPr>
            <p:ph type="title"/>
          </p:nvPr>
        </p:nvSpPr>
        <p:spPr>
          <a:xfrm>
            <a:off x="1141412" y="619125"/>
            <a:ext cx="9990007"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2.2.2. </a:t>
            </a:r>
            <a:r>
              <a:rPr lang="pl-PL" sz="2000" b="1" dirty="0">
                <a:solidFill>
                  <a:srgbClr val="002060"/>
                </a:solidFill>
              </a:rPr>
              <a:t>Wymagania normy</a:t>
            </a:r>
            <a:r>
              <a:rPr lang="pl-PL" sz="2000" dirty="0">
                <a:solidFill>
                  <a:srgbClr val="002060"/>
                </a:solidFill>
              </a:rPr>
              <a:t> </a:t>
            </a:r>
            <a:r>
              <a:rPr lang="pl-PL" sz="2000" b="1" dirty="0">
                <a:solidFill>
                  <a:srgbClr val="002060"/>
                </a:solidFill>
              </a:rPr>
              <a:t>PN-HD 60364 część 6  </a:t>
            </a:r>
            <a:br>
              <a:rPr lang="pl-PL" sz="2000" dirty="0">
                <a:solidFill>
                  <a:srgbClr val="002060"/>
                </a:solidFill>
              </a:rPr>
            </a:br>
            <a:endParaRPr lang="pl-PL" sz="2000" b="1" dirty="0">
              <a:solidFill>
                <a:srgbClr val="002060"/>
              </a:solidFill>
            </a:endParaRPr>
          </a:p>
        </p:txBody>
      </p:sp>
    </p:spTree>
    <p:extLst>
      <p:ext uri="{BB962C8B-B14F-4D97-AF65-F5344CB8AC3E}">
        <p14:creationId xmlns:p14="http://schemas.microsoft.com/office/powerpoint/2010/main" val="36757541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C2C016F-3BCB-4F18-AAB8-3DCC61F1B094}"/>
              </a:ext>
            </a:extLst>
          </p:cNvPr>
          <p:cNvSpPr>
            <a:spLocks noGrp="1"/>
          </p:cNvSpPr>
          <p:nvPr>
            <p:ph idx="1"/>
          </p:nvPr>
        </p:nvSpPr>
        <p:spPr>
          <a:xfrm>
            <a:off x="1141411" y="2279950"/>
            <a:ext cx="9905999" cy="3520776"/>
          </a:xfrm>
        </p:spPr>
        <p:txBody>
          <a:bodyPr>
            <a:normAutofit/>
          </a:bodyPr>
          <a:lstStyle/>
          <a:p>
            <a:pPr marL="0" indent="0">
              <a:buNone/>
            </a:pPr>
            <a:r>
              <a:rPr lang="pl-PL" dirty="0">
                <a:solidFill>
                  <a:schemeClr val="bg1"/>
                </a:solidFill>
              </a:rPr>
              <a:t>Dwie części pomiarów okresowych i odbiorczych</a:t>
            </a:r>
          </a:p>
          <a:p>
            <a:pPr marL="0" indent="0">
              <a:buNone/>
            </a:pPr>
            <a:r>
              <a:rPr lang="pl-PL" b="1" dirty="0">
                <a:solidFill>
                  <a:schemeClr val="bg1"/>
                </a:solidFill>
              </a:rPr>
              <a:t>Część 1. Oględziny</a:t>
            </a:r>
            <a:r>
              <a:rPr lang="pl-PL" dirty="0">
                <a:solidFill>
                  <a:schemeClr val="bg1"/>
                </a:solidFill>
              </a:rPr>
              <a:t> - mają na celu ocenę, czy zainstalowane na stałe urządzenia elektryczne spełniają wymagania bezpieczeństwa określone w odpowiednich normach oraz czy ich montaż jest zgodny z instrukcjami producenta, co zapewni ich prawidłowe  działanie. </a:t>
            </a:r>
            <a:br>
              <a:rPr lang="pl-PL" dirty="0">
                <a:solidFill>
                  <a:schemeClr val="bg1"/>
                </a:solidFill>
              </a:rPr>
            </a:br>
            <a:endParaRPr lang="pl-PL" dirty="0">
              <a:solidFill>
                <a:schemeClr val="bg1"/>
              </a:solidFill>
            </a:endParaRPr>
          </a:p>
        </p:txBody>
      </p:sp>
      <p:sp>
        <p:nvSpPr>
          <p:cNvPr id="6" name="Tytuł 1">
            <a:extLst>
              <a:ext uri="{FF2B5EF4-FFF2-40B4-BE49-F238E27FC236}">
                <a16:creationId xmlns:a16="http://schemas.microsoft.com/office/drawing/2014/main" id="{8C70EC22-D39C-4226-9E5A-F1259F34385E}"/>
              </a:ext>
            </a:extLst>
          </p:cNvPr>
          <p:cNvSpPr txBox="1">
            <a:spLocks noGrp="1"/>
          </p:cNvSpPr>
          <p:nvPr>
            <p:ph type="title"/>
          </p:nvPr>
        </p:nvSpPr>
        <p:spPr>
          <a:xfrm>
            <a:off x="1141411" y="759084"/>
            <a:ext cx="10055323"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2.2.3. </a:t>
            </a:r>
            <a:r>
              <a:rPr lang="pl-PL" sz="2000" b="1" dirty="0">
                <a:solidFill>
                  <a:srgbClr val="002060"/>
                </a:solidFill>
              </a:rPr>
              <a:t>Zakres wykonywania pomiarów odbiorczych oraz okresowych</a:t>
            </a:r>
            <a:r>
              <a:rPr lang="pl-PL" sz="1800" b="1" dirty="0">
                <a:solidFill>
                  <a:srgbClr val="002060"/>
                </a:solidFill>
              </a:rPr>
              <a:t>. Oględziny.</a:t>
            </a:r>
            <a:endParaRPr lang="pl-PL" sz="2000" b="1" dirty="0">
              <a:solidFill>
                <a:srgbClr val="002060"/>
              </a:solidFill>
            </a:endParaRPr>
          </a:p>
        </p:txBody>
      </p:sp>
    </p:spTree>
    <p:extLst>
      <p:ext uri="{BB962C8B-B14F-4D97-AF65-F5344CB8AC3E}">
        <p14:creationId xmlns:p14="http://schemas.microsoft.com/office/powerpoint/2010/main" val="25164451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35D5FAE-A1FE-4B37-9FF6-2A6359AC586B}"/>
              </a:ext>
            </a:extLst>
          </p:cNvPr>
          <p:cNvSpPr>
            <a:spLocks noGrp="1"/>
          </p:cNvSpPr>
          <p:nvPr>
            <p:ph idx="1"/>
          </p:nvPr>
        </p:nvSpPr>
        <p:spPr>
          <a:xfrm>
            <a:off x="1141412" y="2249487"/>
            <a:ext cx="9905999" cy="3989388"/>
          </a:xfrm>
        </p:spPr>
        <p:txBody>
          <a:bodyPr>
            <a:normAutofit/>
          </a:bodyPr>
          <a:lstStyle/>
          <a:p>
            <a:pPr marL="0" indent="0">
              <a:buNone/>
            </a:pPr>
            <a:r>
              <a:rPr lang="pl-PL" dirty="0">
                <a:solidFill>
                  <a:prstClr val="black"/>
                </a:solidFill>
              </a:rPr>
              <a:t>Przystępując do oględzin należy zachować szczególne środki ostrożności oraz przestrzegać zasad BHP, aby zapewnić bezpieczeństwo osób przeprowadzających te oględziny oraz innych osób znajdujących się w pobliżu. Oględziny wykonuje się przy odłączonym zasilaniu, zabezpieczając przed przypadkowym załączeniem  oraz upewnieniem się odpowiednimi narzędziami o braku obecności napięcia. Wyjątkiem są elementy instalacji elektrycznych które wymagają zasilania w energię elektryczną – wtedy należy zachować szczególną ostrożność.</a:t>
            </a:r>
            <a:endParaRPr lang="pl-PL" dirty="0"/>
          </a:p>
        </p:txBody>
      </p:sp>
      <p:sp>
        <p:nvSpPr>
          <p:cNvPr id="4" name="Tytuł 1">
            <a:extLst>
              <a:ext uri="{FF2B5EF4-FFF2-40B4-BE49-F238E27FC236}">
                <a16:creationId xmlns:a16="http://schemas.microsoft.com/office/drawing/2014/main" id="{5BFE57E9-5B24-474A-9EB7-50305C66FFD7}"/>
              </a:ext>
            </a:extLst>
          </p:cNvPr>
          <p:cNvSpPr txBox="1">
            <a:spLocks noGrp="1"/>
          </p:cNvSpPr>
          <p:nvPr>
            <p:ph type="title"/>
          </p:nvPr>
        </p:nvSpPr>
        <p:spPr>
          <a:xfrm>
            <a:off x="1141413" y="619125"/>
            <a:ext cx="10012362"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2.2.3. </a:t>
            </a:r>
            <a:r>
              <a:rPr lang="pl-PL" sz="2000" b="1" dirty="0">
                <a:solidFill>
                  <a:srgbClr val="002060"/>
                </a:solidFill>
              </a:rPr>
              <a:t>Zakres wykonywania pomiarów odbiorczych oraz okresowych</a:t>
            </a:r>
            <a:r>
              <a:rPr lang="pl-PL" sz="1800" b="1" dirty="0">
                <a:solidFill>
                  <a:srgbClr val="002060"/>
                </a:solidFill>
              </a:rPr>
              <a:t>. Oględziny.</a:t>
            </a:r>
            <a:endParaRPr lang="pl-PL" sz="2000" b="1" dirty="0">
              <a:solidFill>
                <a:srgbClr val="002060"/>
              </a:solidFill>
            </a:endParaRPr>
          </a:p>
        </p:txBody>
      </p:sp>
    </p:spTree>
    <p:extLst>
      <p:ext uri="{BB962C8B-B14F-4D97-AF65-F5344CB8AC3E}">
        <p14:creationId xmlns:p14="http://schemas.microsoft.com/office/powerpoint/2010/main" val="7608588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356A15A-BBD3-4E47-BD95-04670235FF8F}"/>
              </a:ext>
            </a:extLst>
          </p:cNvPr>
          <p:cNvSpPr>
            <a:spLocks noGrp="1"/>
          </p:cNvSpPr>
          <p:nvPr>
            <p:ph idx="1"/>
          </p:nvPr>
        </p:nvSpPr>
        <p:spPr>
          <a:xfrm>
            <a:off x="1141412" y="2097088"/>
            <a:ext cx="9905999" cy="4513262"/>
          </a:xfrm>
        </p:spPr>
        <p:txBody>
          <a:bodyPr>
            <a:noAutofit/>
          </a:bodyPr>
          <a:lstStyle/>
          <a:p>
            <a:pPr marL="0" indent="0">
              <a:buNone/>
            </a:pPr>
            <a:r>
              <a:rPr lang="pl-PL" dirty="0">
                <a:solidFill>
                  <a:schemeClr val="bg1"/>
                </a:solidFill>
              </a:rPr>
              <a:t>Do wykonywania czynności związanych z oględzinami wykorzystujemy tylko i wyłącznie zmysły za pomocą których upewniamy się czy wyposażenie elektryczne zostało prawidłowo dobrane i zainstalowane. Oględziny mają potwierdzić, że:</a:t>
            </a:r>
          </a:p>
          <a:p>
            <a:pPr lvl="0">
              <a:buSzPct val="100000"/>
            </a:pPr>
            <a:r>
              <a:rPr lang="pl-PL" dirty="0">
                <a:solidFill>
                  <a:schemeClr val="bg1"/>
                </a:solidFill>
              </a:rPr>
              <a:t>urządzenia spełniają wymagania bezpieczeństwa podane w odpowiednich normach;</a:t>
            </a:r>
          </a:p>
          <a:p>
            <a:pPr lvl="0">
              <a:buSzPct val="100000"/>
            </a:pPr>
            <a:r>
              <a:rPr lang="pl-PL" dirty="0">
                <a:solidFill>
                  <a:schemeClr val="bg1"/>
                </a:solidFill>
              </a:rPr>
              <a:t>urządzenia zostały prawidłowo dobrane i zainstalowane zgodnie z wymaganiami norm;</a:t>
            </a:r>
          </a:p>
          <a:p>
            <a:pPr lvl="0">
              <a:buSzPct val="100000"/>
            </a:pPr>
            <a:r>
              <a:rPr lang="pl-PL" dirty="0">
                <a:solidFill>
                  <a:schemeClr val="bg1"/>
                </a:solidFill>
              </a:rPr>
              <a:t>urządzenia nie mają uszkodzeń pogarszających bezpieczeństwo;</a:t>
            </a:r>
          </a:p>
          <a:p>
            <a:pPr marL="0" indent="0">
              <a:buNone/>
            </a:pPr>
            <a:endParaRPr lang="pl-PL" dirty="0">
              <a:solidFill>
                <a:schemeClr val="bg1"/>
              </a:solidFill>
            </a:endParaRPr>
          </a:p>
        </p:txBody>
      </p:sp>
      <p:sp>
        <p:nvSpPr>
          <p:cNvPr id="7" name="Tytuł 1">
            <a:extLst>
              <a:ext uri="{FF2B5EF4-FFF2-40B4-BE49-F238E27FC236}">
                <a16:creationId xmlns:a16="http://schemas.microsoft.com/office/drawing/2014/main" id="{352E3D8B-821B-40E1-8094-BA30AB0E12C5}"/>
              </a:ext>
            </a:extLst>
          </p:cNvPr>
          <p:cNvSpPr txBox="1">
            <a:spLocks noGrp="1"/>
          </p:cNvSpPr>
          <p:nvPr>
            <p:ph type="title"/>
          </p:nvPr>
        </p:nvSpPr>
        <p:spPr>
          <a:xfrm>
            <a:off x="1141412" y="619125"/>
            <a:ext cx="10017999"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2.2.3. </a:t>
            </a:r>
            <a:r>
              <a:rPr lang="pl-PL" sz="2000" b="1" dirty="0">
                <a:solidFill>
                  <a:srgbClr val="002060"/>
                </a:solidFill>
              </a:rPr>
              <a:t>Zakres wykonywania pomiarów odbiorczych oraz okresowych</a:t>
            </a:r>
            <a:r>
              <a:rPr lang="pl-PL" sz="1800" b="1" dirty="0">
                <a:solidFill>
                  <a:srgbClr val="002060"/>
                </a:solidFill>
              </a:rPr>
              <a:t>. Oględziny.</a:t>
            </a:r>
            <a:endParaRPr lang="pl-PL" sz="2000" b="1" dirty="0">
              <a:solidFill>
                <a:srgbClr val="002060"/>
              </a:solidFill>
            </a:endParaRPr>
          </a:p>
        </p:txBody>
      </p:sp>
    </p:spTree>
    <p:extLst>
      <p:ext uri="{BB962C8B-B14F-4D97-AF65-F5344CB8AC3E}">
        <p14:creationId xmlns:p14="http://schemas.microsoft.com/office/powerpoint/2010/main" val="20689371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38A13E4-ED4F-4CF5-81CA-2764E93D2A6B}"/>
              </a:ext>
            </a:extLst>
          </p:cNvPr>
          <p:cNvSpPr>
            <a:spLocks noGrp="1"/>
          </p:cNvSpPr>
          <p:nvPr>
            <p:ph idx="1"/>
          </p:nvPr>
        </p:nvSpPr>
        <p:spPr>
          <a:xfrm>
            <a:off x="1141412" y="2249487"/>
            <a:ext cx="9905999" cy="4103688"/>
          </a:xfrm>
        </p:spPr>
        <p:txBody>
          <a:bodyPr>
            <a:noAutofit/>
          </a:bodyPr>
          <a:lstStyle/>
          <a:p>
            <a:pPr lvl="0">
              <a:buSzPct val="100000"/>
            </a:pPr>
            <a:r>
              <a:rPr lang="pl-PL" dirty="0">
                <a:solidFill>
                  <a:schemeClr val="bg1"/>
                </a:solidFill>
              </a:rPr>
              <a:t>zastosowano właściwy sposób ochrony przed porażeniem prądem elektrycznym;</a:t>
            </a:r>
          </a:p>
          <a:p>
            <a:pPr lvl="0">
              <a:buSzPct val="100000"/>
            </a:pPr>
            <a:r>
              <a:rPr lang="pl-PL" dirty="0">
                <a:solidFill>
                  <a:schemeClr val="bg1"/>
                </a:solidFill>
              </a:rPr>
              <a:t>właściwie dobrano przekroje i oznaczono przewody neutralne, ochronne, i fazowe;</a:t>
            </a:r>
          </a:p>
          <a:p>
            <a:pPr lvl="0">
              <a:buSzPct val="100000"/>
            </a:pPr>
            <a:r>
              <a:rPr lang="pl-PL" dirty="0">
                <a:solidFill>
                  <a:schemeClr val="bg1"/>
                </a:solidFill>
              </a:rPr>
              <a:t>właściwie dobrano i oznaczono zabezpieczenia i aparaturę;</a:t>
            </a:r>
          </a:p>
          <a:p>
            <a:pPr lvl="0">
              <a:buSzPct val="100000"/>
            </a:pPr>
            <a:r>
              <a:rPr lang="pl-PL" dirty="0">
                <a:solidFill>
                  <a:schemeClr val="bg1"/>
                </a:solidFill>
              </a:rPr>
              <a:t>są wyposażone w schematy i tablice ostrzegawcze i informacyjne;</a:t>
            </a:r>
          </a:p>
          <a:p>
            <a:pPr lvl="0">
              <a:buSzPct val="100000"/>
            </a:pPr>
            <a:r>
              <a:rPr lang="pl-PL" dirty="0">
                <a:solidFill>
                  <a:schemeClr val="bg1"/>
                </a:solidFill>
              </a:rPr>
              <a:t>zapewniony jest dostęp do urządzeń dla wygodnej obsługi, identyfikacji, konserwacji i napraw.</a:t>
            </a:r>
          </a:p>
          <a:p>
            <a:pPr marL="0" indent="0">
              <a:buNone/>
            </a:pPr>
            <a:endParaRPr lang="pl-PL" dirty="0"/>
          </a:p>
        </p:txBody>
      </p:sp>
      <p:sp>
        <p:nvSpPr>
          <p:cNvPr id="4" name="Tytuł 1">
            <a:extLst>
              <a:ext uri="{FF2B5EF4-FFF2-40B4-BE49-F238E27FC236}">
                <a16:creationId xmlns:a16="http://schemas.microsoft.com/office/drawing/2014/main" id="{86955F30-D622-401A-B855-B83D165806B5}"/>
              </a:ext>
            </a:extLst>
          </p:cNvPr>
          <p:cNvSpPr txBox="1">
            <a:spLocks noGrp="1"/>
          </p:cNvSpPr>
          <p:nvPr>
            <p:ph type="title"/>
          </p:nvPr>
        </p:nvSpPr>
        <p:spPr>
          <a:xfrm>
            <a:off x="1141413" y="619125"/>
            <a:ext cx="10055322"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2.2.3. </a:t>
            </a:r>
            <a:r>
              <a:rPr lang="pl-PL" sz="2000" b="1" dirty="0">
                <a:solidFill>
                  <a:srgbClr val="002060"/>
                </a:solidFill>
              </a:rPr>
              <a:t>Zakres wykonywania pomiarów odbiorczych oraz okresowych</a:t>
            </a:r>
            <a:r>
              <a:rPr lang="pl-PL" sz="1800" b="1" dirty="0">
                <a:solidFill>
                  <a:srgbClr val="002060"/>
                </a:solidFill>
              </a:rPr>
              <a:t>. Oględziny.</a:t>
            </a:r>
            <a:endParaRPr lang="pl-PL" sz="2000" b="1" dirty="0">
              <a:solidFill>
                <a:srgbClr val="002060"/>
              </a:solidFill>
            </a:endParaRPr>
          </a:p>
        </p:txBody>
      </p:sp>
    </p:spTree>
    <p:extLst>
      <p:ext uri="{BB962C8B-B14F-4D97-AF65-F5344CB8AC3E}">
        <p14:creationId xmlns:p14="http://schemas.microsoft.com/office/powerpoint/2010/main" val="588787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9D69816-B963-4BFF-AFDD-DA853C3B8AD7}"/>
              </a:ext>
            </a:extLst>
          </p:cNvPr>
          <p:cNvSpPr>
            <a:spLocks noGrp="1"/>
          </p:cNvSpPr>
          <p:nvPr>
            <p:ph idx="1"/>
          </p:nvPr>
        </p:nvSpPr>
        <p:spPr/>
        <p:txBody>
          <a:bodyPr>
            <a:normAutofit/>
          </a:bodyPr>
          <a:lstStyle/>
          <a:p>
            <a:pPr marL="0" indent="0">
              <a:buNone/>
            </a:pPr>
            <a:r>
              <a:rPr lang="pl-PL" b="1" dirty="0">
                <a:solidFill>
                  <a:schemeClr val="bg1"/>
                </a:solidFill>
              </a:rPr>
              <a:t>Bezpieczeństwo użytkowników i instalacji elektrycznych:</a:t>
            </a:r>
          </a:p>
          <a:p>
            <a:endParaRPr lang="pl-PL" dirty="0">
              <a:solidFill>
                <a:schemeClr val="bg1"/>
              </a:solidFill>
            </a:endParaRPr>
          </a:p>
          <a:p>
            <a:pPr lvl="1">
              <a:buSzPct val="100000"/>
            </a:pPr>
            <a:r>
              <a:rPr lang="pl-PL" sz="2400" dirty="0">
                <a:solidFill>
                  <a:schemeClr val="bg1"/>
                </a:solidFill>
              </a:rPr>
              <a:t>Pomiary skuteczności ochrony przeciwporażeniowej.</a:t>
            </a:r>
          </a:p>
          <a:p>
            <a:pPr lvl="1">
              <a:buSzPct val="100000"/>
            </a:pPr>
            <a:r>
              <a:rPr lang="pl-PL" sz="2400" dirty="0">
                <a:solidFill>
                  <a:schemeClr val="bg1"/>
                </a:solidFill>
              </a:rPr>
              <a:t>Zapobieganie pożarom instalacji elektrycznych.</a:t>
            </a:r>
          </a:p>
          <a:p>
            <a:pPr lvl="1">
              <a:buSzPct val="100000"/>
            </a:pPr>
            <a:r>
              <a:rPr lang="pl-PL" sz="2400" dirty="0">
                <a:solidFill>
                  <a:schemeClr val="bg1"/>
                </a:solidFill>
              </a:rPr>
              <a:t>Ochrona urządzeń przed uszkodzeniem</a:t>
            </a:r>
          </a:p>
          <a:p>
            <a:pPr marL="0" indent="0">
              <a:buNone/>
            </a:pPr>
            <a:endParaRPr lang="pl-PL" dirty="0">
              <a:solidFill>
                <a:schemeClr val="bg1"/>
              </a:solidFill>
            </a:endParaRPr>
          </a:p>
        </p:txBody>
      </p:sp>
      <p:sp>
        <p:nvSpPr>
          <p:cNvPr id="7" name="Tytuł 1">
            <a:extLst>
              <a:ext uri="{FF2B5EF4-FFF2-40B4-BE49-F238E27FC236}">
                <a16:creationId xmlns:a16="http://schemas.microsoft.com/office/drawing/2014/main" id="{9BD79546-43D7-4542-A7B1-69F016855369}"/>
              </a:ext>
            </a:extLst>
          </p:cNvPr>
          <p:cNvSpPr>
            <a:spLocks noGrp="1"/>
          </p:cNvSpPr>
          <p:nvPr>
            <p:ph type="title"/>
          </p:nvPr>
        </p:nvSpPr>
        <p:spPr>
          <a:xfrm>
            <a:off x="1141413" y="619125"/>
            <a:ext cx="9906000" cy="1477963"/>
          </a:xfrm>
        </p:spPr>
        <p:txBody>
          <a:bodyPr>
            <a:normAutofit fontScale="90000"/>
          </a:bodyPr>
          <a:lstStyle/>
          <a:p>
            <a:pPr marL="742950" indent="-742950">
              <a:buFont typeface="+mj-lt"/>
              <a:buAutoNum type="arabicPeriod"/>
            </a:pPr>
            <a:r>
              <a:rPr lang="pl-PL" sz="2800" b="1" dirty="0">
                <a:solidFill>
                  <a:srgbClr val="002060"/>
                </a:solidFill>
              </a:rPr>
              <a:t>Pomiary elektryczne jako wymóg prawny oraz kluczowy element zarządzania bezpieczeństwem i niezawodnością systemów elektrycznych</a:t>
            </a:r>
            <a:br>
              <a:rPr lang="pl-PL" sz="2800" b="1" dirty="0">
                <a:solidFill>
                  <a:srgbClr val="002060"/>
                </a:solidFill>
              </a:rPr>
            </a:br>
            <a:r>
              <a:rPr lang="pl-PL" sz="2200" b="1" dirty="0">
                <a:solidFill>
                  <a:srgbClr val="002060"/>
                </a:solidFill>
              </a:rPr>
              <a:t>1.1.</a:t>
            </a:r>
            <a:r>
              <a:rPr lang="pl-PL" sz="2800" b="1" dirty="0">
                <a:solidFill>
                  <a:srgbClr val="002060"/>
                </a:solidFill>
              </a:rPr>
              <a:t> </a:t>
            </a:r>
            <a:r>
              <a:rPr lang="pl-PL" sz="2200" b="1" dirty="0">
                <a:solidFill>
                  <a:srgbClr val="002060"/>
                </a:solidFill>
              </a:rPr>
              <a:t>Znaczenie pomiarów elektrycznych</a:t>
            </a:r>
          </a:p>
        </p:txBody>
      </p:sp>
    </p:spTree>
    <p:extLst>
      <p:ext uri="{BB962C8B-B14F-4D97-AF65-F5344CB8AC3E}">
        <p14:creationId xmlns:p14="http://schemas.microsoft.com/office/powerpoint/2010/main" val="19852174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F844320-42F7-48FC-BD17-666B848C9EE3}"/>
              </a:ext>
            </a:extLst>
          </p:cNvPr>
          <p:cNvSpPr>
            <a:spLocks noGrp="1"/>
          </p:cNvSpPr>
          <p:nvPr>
            <p:ph idx="1"/>
          </p:nvPr>
        </p:nvSpPr>
        <p:spPr>
          <a:xfrm>
            <a:off x="1141412" y="2181225"/>
            <a:ext cx="9905999" cy="4381500"/>
          </a:xfrm>
        </p:spPr>
        <p:txBody>
          <a:bodyPr>
            <a:noAutofit/>
          </a:bodyPr>
          <a:lstStyle/>
          <a:p>
            <a:pPr marL="0" indent="0">
              <a:buNone/>
            </a:pPr>
            <a:r>
              <a:rPr lang="pl-PL" b="1" dirty="0">
                <a:solidFill>
                  <a:schemeClr val="bg1"/>
                </a:solidFill>
              </a:rPr>
              <a:t>Część 2  Próby pomiarowe.</a:t>
            </a:r>
            <a:br>
              <a:rPr lang="pl-PL" b="1" dirty="0">
                <a:solidFill>
                  <a:schemeClr val="bg1"/>
                </a:solidFill>
              </a:rPr>
            </a:br>
            <a:r>
              <a:rPr lang="pl-PL" dirty="0">
                <a:solidFill>
                  <a:schemeClr val="bg1"/>
                </a:solidFill>
              </a:rPr>
              <a:t>W związku z tym że część pomiarów wykonuje się na urządzeniach będących pod napięciem, co niesie ze sobą zagrożenia zarówno dla osób wykonujących pomiary jak i też na osobach postronnych – należy bezwzględnie zachować szczególną ostrożność. Prace z tym związane zgodnie z Rozporządzeniem Ministra Energii z dnia 28 sierpnia 2019 </a:t>
            </a:r>
            <a:r>
              <a:rPr lang="pl-PL" dirty="0" err="1">
                <a:solidFill>
                  <a:schemeClr val="bg1"/>
                </a:solidFill>
              </a:rPr>
              <a:t>r.w</a:t>
            </a:r>
            <a:r>
              <a:rPr lang="pl-PL" dirty="0">
                <a:solidFill>
                  <a:schemeClr val="bg1"/>
                </a:solidFill>
              </a:rPr>
              <a:t> sprawie bezpieczeństwa i higieny pracy przy urządzeniach energetycznych zostały zakwalifikowane do prac w warunkach szczególnego zagrożenia dla zdrowia i życia ludzkiego. Wszystkie prace o takim charakterze należy wykonywać przynajmniej dwuosobowo przy czym jedna osoba powinna być do asekuracji.</a:t>
            </a:r>
            <a:r>
              <a:rPr lang="pl-PL" b="1" dirty="0">
                <a:solidFill>
                  <a:srgbClr val="002060"/>
                </a:solidFill>
              </a:rPr>
              <a:t> </a:t>
            </a:r>
            <a:endParaRPr lang="pl-PL" dirty="0">
              <a:solidFill>
                <a:schemeClr val="bg1"/>
              </a:solidFill>
            </a:endParaRPr>
          </a:p>
        </p:txBody>
      </p:sp>
      <p:sp>
        <p:nvSpPr>
          <p:cNvPr id="8" name="Tytuł 1">
            <a:extLst>
              <a:ext uri="{FF2B5EF4-FFF2-40B4-BE49-F238E27FC236}">
                <a16:creationId xmlns:a16="http://schemas.microsoft.com/office/drawing/2014/main" id="{631BC3A5-3DF3-42B3-BF16-42EA240CE259}"/>
              </a:ext>
            </a:extLst>
          </p:cNvPr>
          <p:cNvSpPr txBox="1">
            <a:spLocks noGrp="1"/>
          </p:cNvSpPr>
          <p:nvPr>
            <p:ph type="title"/>
          </p:nvPr>
        </p:nvSpPr>
        <p:spPr>
          <a:xfrm>
            <a:off x="1141412" y="619125"/>
            <a:ext cx="10017999"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2.2.3. </a:t>
            </a:r>
            <a:r>
              <a:rPr lang="pl-PL" sz="2000" b="1" dirty="0">
                <a:solidFill>
                  <a:srgbClr val="002060"/>
                </a:solidFill>
              </a:rPr>
              <a:t>Zakres wykonywania pomiarów odbiorczych oraz okresowych</a:t>
            </a:r>
            <a:r>
              <a:rPr lang="pl-PL" sz="1800" b="1" dirty="0">
                <a:solidFill>
                  <a:srgbClr val="002060"/>
                </a:solidFill>
              </a:rPr>
              <a:t>. pomiary.</a:t>
            </a:r>
            <a:endParaRPr lang="pl-PL" sz="2000" b="1" dirty="0">
              <a:solidFill>
                <a:srgbClr val="002060"/>
              </a:solidFill>
            </a:endParaRPr>
          </a:p>
        </p:txBody>
      </p:sp>
    </p:spTree>
    <p:extLst>
      <p:ext uri="{BB962C8B-B14F-4D97-AF65-F5344CB8AC3E}">
        <p14:creationId xmlns:p14="http://schemas.microsoft.com/office/powerpoint/2010/main" val="1907767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2DD77B0-7704-4256-86FA-C49694EA1AFA}"/>
              </a:ext>
            </a:extLst>
          </p:cNvPr>
          <p:cNvSpPr>
            <a:spLocks noGrp="1"/>
          </p:cNvSpPr>
          <p:nvPr>
            <p:ph idx="1"/>
          </p:nvPr>
        </p:nvSpPr>
        <p:spPr/>
        <p:txBody>
          <a:bodyPr>
            <a:normAutofit/>
          </a:bodyPr>
          <a:lstStyle/>
          <a:p>
            <a:pPr marL="0" indent="0">
              <a:buNone/>
            </a:pPr>
            <a:r>
              <a:rPr lang="pl-PL" dirty="0">
                <a:solidFill>
                  <a:schemeClr val="bg1"/>
                </a:solidFill>
              </a:rPr>
              <a:t>Zgodnie z normą PN-HD 60364-6:2008 zakres prób odbiorczych w zależności od potrzeb będzie przedstawiał się następująco:</a:t>
            </a:r>
          </a:p>
          <a:p>
            <a:pPr lvl="0">
              <a:buSzPct val="100000"/>
            </a:pPr>
            <a:r>
              <a:rPr lang="pl-PL" dirty="0">
                <a:solidFill>
                  <a:schemeClr val="bg1"/>
                </a:solidFill>
              </a:rPr>
              <a:t>próba ciągłości przewodów ochronnych w połączeniach wyrównawczych głównych i dodatkowych, a także ciągłość przewodów czynnych w przypadku obwodów pierścieniowych,</a:t>
            </a:r>
          </a:p>
          <a:p>
            <a:pPr lvl="0">
              <a:buSzPct val="100000"/>
            </a:pPr>
            <a:r>
              <a:rPr lang="pl-PL" dirty="0">
                <a:solidFill>
                  <a:schemeClr val="bg1"/>
                </a:solidFill>
              </a:rPr>
              <a:t>pomiar rezystancji przewodów przy ochronie za pomocą obniżenia napięcia dotykowego,</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568A43CC-CEAF-4BD0-B9E7-FF2F57CAAE6F}"/>
              </a:ext>
            </a:extLst>
          </p:cNvPr>
          <p:cNvSpPr txBox="1">
            <a:spLocks noGrp="1"/>
          </p:cNvSpPr>
          <p:nvPr>
            <p:ph type="title"/>
          </p:nvPr>
        </p:nvSpPr>
        <p:spPr>
          <a:xfrm>
            <a:off x="1141412" y="619125"/>
            <a:ext cx="9980677"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2.2.3. </a:t>
            </a:r>
            <a:r>
              <a:rPr lang="pl-PL" sz="2000" b="1" dirty="0">
                <a:solidFill>
                  <a:srgbClr val="002060"/>
                </a:solidFill>
              </a:rPr>
              <a:t>Zakres wykonywania pomiarów odbiorczych oraz okresowych</a:t>
            </a:r>
            <a:r>
              <a:rPr lang="pl-PL" sz="1800" b="1" dirty="0">
                <a:solidFill>
                  <a:srgbClr val="002060"/>
                </a:solidFill>
              </a:rPr>
              <a:t>. pomiary.</a:t>
            </a:r>
            <a:endParaRPr lang="pl-PL" sz="2000" b="1" dirty="0">
              <a:solidFill>
                <a:srgbClr val="002060"/>
              </a:solidFill>
            </a:endParaRPr>
          </a:p>
        </p:txBody>
      </p:sp>
    </p:spTree>
    <p:extLst>
      <p:ext uri="{BB962C8B-B14F-4D97-AF65-F5344CB8AC3E}">
        <p14:creationId xmlns:p14="http://schemas.microsoft.com/office/powerpoint/2010/main" val="13170927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D2AA559-B9EE-4E1E-9437-96A1A72617FA}"/>
              </a:ext>
            </a:extLst>
          </p:cNvPr>
          <p:cNvSpPr>
            <a:spLocks noGrp="1"/>
          </p:cNvSpPr>
          <p:nvPr>
            <p:ph idx="1"/>
          </p:nvPr>
        </p:nvSpPr>
        <p:spPr/>
        <p:txBody>
          <a:bodyPr>
            <a:normAutofit/>
          </a:bodyPr>
          <a:lstStyle/>
          <a:p>
            <a:pPr lvl="0">
              <a:buSzPct val="100000"/>
            </a:pPr>
            <a:r>
              <a:rPr lang="pl-PL" dirty="0">
                <a:solidFill>
                  <a:prstClr val="black"/>
                </a:solidFill>
              </a:rPr>
              <a:t>pomiar rezystancji izolacji instalacji elektrycznej,</a:t>
            </a:r>
          </a:p>
          <a:p>
            <a:pPr lvl="0">
              <a:buSzPct val="100000"/>
            </a:pPr>
            <a:r>
              <a:rPr lang="pl-PL" dirty="0">
                <a:solidFill>
                  <a:prstClr val="black"/>
                </a:solidFill>
              </a:rPr>
              <a:t>sprawdzenie ochrony przy użyciu systemów SELV, PELV lub separacji elektrycznej,</a:t>
            </a:r>
          </a:p>
          <a:p>
            <a:pPr lvl="0">
              <a:buSzPct val="100000"/>
            </a:pPr>
            <a:r>
              <a:rPr lang="pl-PL" dirty="0">
                <a:solidFill>
                  <a:prstClr val="black"/>
                </a:solidFill>
              </a:rPr>
              <a:t>pomiar rezystancji/impedancji podłóg i ścian,</a:t>
            </a:r>
          </a:p>
          <a:p>
            <a:pPr lvl="0">
              <a:buSzPct val="100000"/>
            </a:pPr>
            <a:r>
              <a:rPr lang="pl-PL" dirty="0">
                <a:solidFill>
                  <a:prstClr val="black"/>
                </a:solidFill>
              </a:rPr>
              <a:t>ochrona za pomocą samoczynnego wyłączenia zasilania,</a:t>
            </a:r>
          </a:p>
          <a:p>
            <a:endParaRPr lang="pl-PL" dirty="0"/>
          </a:p>
        </p:txBody>
      </p:sp>
      <p:sp>
        <p:nvSpPr>
          <p:cNvPr id="4" name="Tytuł 1">
            <a:extLst>
              <a:ext uri="{FF2B5EF4-FFF2-40B4-BE49-F238E27FC236}">
                <a16:creationId xmlns:a16="http://schemas.microsoft.com/office/drawing/2014/main" id="{6067FD7C-F085-4AA8-B63D-500BC3E0EF14}"/>
              </a:ext>
            </a:extLst>
          </p:cNvPr>
          <p:cNvSpPr txBox="1">
            <a:spLocks noGrp="1"/>
          </p:cNvSpPr>
          <p:nvPr>
            <p:ph type="title"/>
          </p:nvPr>
        </p:nvSpPr>
        <p:spPr>
          <a:xfrm>
            <a:off x="1141413" y="619125"/>
            <a:ext cx="10050462"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2.2.3. </a:t>
            </a:r>
            <a:r>
              <a:rPr lang="pl-PL" sz="2000" b="1" dirty="0">
                <a:solidFill>
                  <a:srgbClr val="002060"/>
                </a:solidFill>
              </a:rPr>
              <a:t>Zakres wykonywania pomiarów odbiorczych oraz okresowych</a:t>
            </a:r>
            <a:r>
              <a:rPr lang="pl-PL" sz="1800" b="1" dirty="0">
                <a:solidFill>
                  <a:srgbClr val="002060"/>
                </a:solidFill>
              </a:rPr>
              <a:t>. pomiary.</a:t>
            </a:r>
            <a:endParaRPr lang="pl-PL" sz="2000" b="1" dirty="0">
              <a:solidFill>
                <a:srgbClr val="002060"/>
              </a:solidFill>
            </a:endParaRPr>
          </a:p>
        </p:txBody>
      </p:sp>
    </p:spTree>
    <p:extLst>
      <p:ext uri="{BB962C8B-B14F-4D97-AF65-F5344CB8AC3E}">
        <p14:creationId xmlns:p14="http://schemas.microsoft.com/office/powerpoint/2010/main" val="40781247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ECFFBB8-19B1-4BC6-9D31-C960AB1D30A9}"/>
              </a:ext>
            </a:extLst>
          </p:cNvPr>
          <p:cNvSpPr>
            <a:spLocks noGrp="1"/>
          </p:cNvSpPr>
          <p:nvPr>
            <p:ph idx="1"/>
          </p:nvPr>
        </p:nvSpPr>
        <p:spPr>
          <a:xfrm>
            <a:off x="1141412" y="2249487"/>
            <a:ext cx="9905999" cy="3989388"/>
          </a:xfrm>
        </p:spPr>
        <p:txBody>
          <a:bodyPr>
            <a:noAutofit/>
          </a:bodyPr>
          <a:lstStyle/>
          <a:p>
            <a:pPr lvl="0">
              <a:buSzPct val="100000"/>
            </a:pPr>
            <a:r>
              <a:rPr lang="pl-PL" dirty="0">
                <a:solidFill>
                  <a:schemeClr val="bg1"/>
                </a:solidFill>
              </a:rPr>
              <a:t>pomiar rezystancji uziomów,</a:t>
            </a:r>
          </a:p>
          <a:p>
            <a:pPr lvl="0">
              <a:buSzPct val="100000"/>
            </a:pPr>
            <a:r>
              <a:rPr lang="pl-PL" dirty="0">
                <a:solidFill>
                  <a:schemeClr val="bg1"/>
                </a:solidFill>
              </a:rPr>
              <a:t>sprawdzenie biegunowości instalacji,</a:t>
            </a:r>
          </a:p>
          <a:p>
            <a:pPr lvl="0">
              <a:buSzPct val="100000"/>
            </a:pPr>
            <a:r>
              <a:rPr lang="pl-PL" dirty="0">
                <a:solidFill>
                  <a:schemeClr val="bg1"/>
                </a:solidFill>
              </a:rPr>
              <a:t>sprawdzenie kolejności faz,</a:t>
            </a:r>
          </a:p>
          <a:p>
            <a:pPr lvl="0">
              <a:buSzPct val="100000"/>
            </a:pPr>
            <a:r>
              <a:rPr lang="pl-PL" dirty="0">
                <a:solidFill>
                  <a:schemeClr val="bg1"/>
                </a:solidFill>
              </a:rPr>
              <a:t>próba wytrzymałości elektrycznej,</a:t>
            </a:r>
          </a:p>
          <a:p>
            <a:pPr lvl="0">
              <a:buSzPct val="100000"/>
            </a:pPr>
            <a:r>
              <a:rPr lang="pl-PL" dirty="0">
                <a:solidFill>
                  <a:schemeClr val="bg1"/>
                </a:solidFill>
              </a:rPr>
              <a:t>próba działania urządzeń i instalacji,</a:t>
            </a:r>
          </a:p>
          <a:p>
            <a:pPr lvl="0">
              <a:buSzPct val="100000"/>
            </a:pPr>
            <a:r>
              <a:rPr lang="pl-PL" dirty="0">
                <a:solidFill>
                  <a:schemeClr val="bg1"/>
                </a:solidFill>
              </a:rPr>
              <a:t>sprawdzenie skutków cieplnych,</a:t>
            </a:r>
          </a:p>
          <a:p>
            <a:pPr lvl="0">
              <a:buSzPct val="100000"/>
            </a:pPr>
            <a:r>
              <a:rPr lang="pl-PL" dirty="0">
                <a:solidFill>
                  <a:schemeClr val="bg1"/>
                </a:solidFill>
              </a:rPr>
              <a:t>pomiar spadku napięcia.</a:t>
            </a:r>
          </a:p>
          <a:p>
            <a:pPr marL="0" indent="0">
              <a:buNone/>
            </a:pPr>
            <a:endParaRPr lang="pl-PL" dirty="0">
              <a:solidFill>
                <a:schemeClr val="bg1"/>
              </a:solidFill>
            </a:endParaRPr>
          </a:p>
        </p:txBody>
      </p:sp>
      <p:sp>
        <p:nvSpPr>
          <p:cNvPr id="7" name="Tytuł 1">
            <a:extLst>
              <a:ext uri="{FF2B5EF4-FFF2-40B4-BE49-F238E27FC236}">
                <a16:creationId xmlns:a16="http://schemas.microsoft.com/office/drawing/2014/main" id="{7FDEA7E2-C70D-4D3F-A4D8-90324CFEC0E0}"/>
              </a:ext>
            </a:extLst>
          </p:cNvPr>
          <p:cNvSpPr txBox="1">
            <a:spLocks noGrp="1"/>
          </p:cNvSpPr>
          <p:nvPr>
            <p:ph type="title"/>
          </p:nvPr>
        </p:nvSpPr>
        <p:spPr>
          <a:xfrm>
            <a:off x="1141413" y="619125"/>
            <a:ext cx="9971346"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2.2.3. </a:t>
            </a:r>
            <a:r>
              <a:rPr lang="pl-PL" sz="2000" b="1" dirty="0">
                <a:solidFill>
                  <a:srgbClr val="002060"/>
                </a:solidFill>
              </a:rPr>
              <a:t>Zakres wykonywania pomiarów odbiorczych oraz okresowych</a:t>
            </a:r>
            <a:r>
              <a:rPr lang="pl-PL" sz="1800" b="1" dirty="0">
                <a:solidFill>
                  <a:srgbClr val="002060"/>
                </a:solidFill>
              </a:rPr>
              <a:t>. pomiary.</a:t>
            </a:r>
            <a:endParaRPr lang="pl-PL" sz="2000" b="1" dirty="0">
              <a:solidFill>
                <a:srgbClr val="002060"/>
              </a:solidFill>
            </a:endParaRPr>
          </a:p>
        </p:txBody>
      </p:sp>
    </p:spTree>
    <p:extLst>
      <p:ext uri="{BB962C8B-B14F-4D97-AF65-F5344CB8AC3E}">
        <p14:creationId xmlns:p14="http://schemas.microsoft.com/office/powerpoint/2010/main" val="40909968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11C6A55E-403A-49B7-AB1B-DF08AA051BBC}"/>
              </a:ext>
            </a:extLst>
          </p:cNvPr>
          <p:cNvSpPr>
            <a:spLocks noGrp="1"/>
          </p:cNvSpPr>
          <p:nvPr>
            <p:ph idx="1"/>
          </p:nvPr>
        </p:nvSpPr>
        <p:spPr/>
        <p:txBody>
          <a:bodyPr/>
          <a:lstStyle/>
          <a:p>
            <a:pPr marL="0" indent="0">
              <a:buNone/>
            </a:pPr>
            <a:r>
              <a:rPr lang="pl-PL" dirty="0">
                <a:solidFill>
                  <a:schemeClr val="bg1"/>
                </a:solidFill>
              </a:rPr>
              <a:t>Norma zaleca stosowanie tych metod prób, jednak dopuszcza możliwość użycia innych technik, pod warunkiem, że zapewnią one równie wiarygodne wyniki. Jeśli wynik któregokolwiek z pomiarów jest niezgodny z wymaganiami normy, należy powtórzyć tę próbę oraz poprzedzające ją próby, jeśli mogą mieć one wpływ na wynik, po usunięciu przyczyny niezgodności.</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32A0E005-61BD-4FA9-B788-137A2AE271EA}"/>
              </a:ext>
            </a:extLst>
          </p:cNvPr>
          <p:cNvSpPr txBox="1">
            <a:spLocks noGrp="1"/>
          </p:cNvSpPr>
          <p:nvPr>
            <p:ph type="title"/>
          </p:nvPr>
        </p:nvSpPr>
        <p:spPr>
          <a:xfrm>
            <a:off x="1141412" y="619125"/>
            <a:ext cx="9990007" cy="14779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2"/>
            </a:pPr>
            <a:r>
              <a:rPr lang="pl-PL" sz="3100" b="1" dirty="0">
                <a:solidFill>
                  <a:srgbClr val="002060"/>
                </a:solidFill>
              </a:rPr>
              <a:t>Podział Pomiarów elektrycznych ze względu na cel</a:t>
            </a:r>
            <a:br>
              <a:rPr lang="pl-PL" sz="2800" b="1" dirty="0">
                <a:solidFill>
                  <a:srgbClr val="002060"/>
                </a:solidFill>
              </a:rPr>
            </a:br>
            <a:r>
              <a:rPr lang="pl-PL" sz="2200" b="1" dirty="0">
                <a:solidFill>
                  <a:srgbClr val="002060"/>
                </a:solidFill>
              </a:rPr>
              <a:t>2.2. Badanie stanu technicznego instalacji oraz urządzeń elektroenergetycznych pod względem bezpieczeństwa. </a:t>
            </a:r>
            <a:br>
              <a:rPr lang="pl-PL" sz="2200" b="1" dirty="0">
                <a:solidFill>
                  <a:srgbClr val="002060"/>
                </a:solidFill>
              </a:rPr>
            </a:br>
            <a:r>
              <a:rPr lang="pl-PL" sz="2200" b="1" dirty="0">
                <a:solidFill>
                  <a:srgbClr val="002060"/>
                </a:solidFill>
              </a:rPr>
              <a:t>2.2.3. </a:t>
            </a:r>
            <a:r>
              <a:rPr lang="pl-PL" sz="2000" b="1" dirty="0">
                <a:solidFill>
                  <a:srgbClr val="002060"/>
                </a:solidFill>
              </a:rPr>
              <a:t>Zakres wykonywania pomiarów odbiorczych oraz okresowych</a:t>
            </a:r>
            <a:r>
              <a:rPr lang="pl-PL" sz="1800" b="1" dirty="0">
                <a:solidFill>
                  <a:srgbClr val="002060"/>
                </a:solidFill>
              </a:rPr>
              <a:t>. pomiary.</a:t>
            </a:r>
            <a:endParaRPr lang="pl-PL" sz="2000" b="1" dirty="0">
              <a:solidFill>
                <a:srgbClr val="002060"/>
              </a:solidFill>
            </a:endParaRPr>
          </a:p>
        </p:txBody>
      </p:sp>
    </p:spTree>
    <p:extLst>
      <p:ext uri="{BB962C8B-B14F-4D97-AF65-F5344CB8AC3E}">
        <p14:creationId xmlns:p14="http://schemas.microsoft.com/office/powerpoint/2010/main" val="32992091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A798C8D-273E-4CA1-BF1A-CC7BC4656241}"/>
              </a:ext>
            </a:extLst>
          </p:cNvPr>
          <p:cNvSpPr>
            <a:spLocks noGrp="1"/>
          </p:cNvSpPr>
          <p:nvPr>
            <p:ph type="title"/>
          </p:nvPr>
        </p:nvSpPr>
        <p:spPr>
          <a:xfrm>
            <a:off x="1077686" y="1950429"/>
            <a:ext cx="9905998" cy="2223537"/>
          </a:xfrm>
        </p:spPr>
        <p:txBody>
          <a:bodyPr>
            <a:normAutofit/>
          </a:bodyPr>
          <a:lstStyle/>
          <a:p>
            <a:pPr marL="742950" indent="-387350" algn="ctr">
              <a:buFont typeface="+mj-lt"/>
              <a:buAutoNum type="arabicPeriod" startAt="3"/>
            </a:pPr>
            <a:r>
              <a:rPr lang="pl-PL" b="1" dirty="0">
                <a:solidFill>
                  <a:srgbClr val="002060"/>
                </a:solidFill>
              </a:rPr>
              <a:t>Urządzenia stosowane w instalacjach elektrycznych </a:t>
            </a:r>
            <a:br>
              <a:rPr lang="pl-PL" b="1" dirty="0">
                <a:solidFill>
                  <a:srgbClr val="002060"/>
                </a:solidFill>
              </a:rPr>
            </a:br>
            <a:r>
              <a:rPr lang="pl-PL" sz="2800" b="1" dirty="0" err="1">
                <a:solidFill>
                  <a:srgbClr val="002060"/>
                </a:solidFill>
              </a:rPr>
              <a:t>Przekłądnik</a:t>
            </a:r>
            <a:r>
              <a:rPr lang="pl-PL" sz="2800" b="1" dirty="0">
                <a:solidFill>
                  <a:srgbClr val="002060"/>
                </a:solidFill>
              </a:rPr>
              <a:t> prądowy</a:t>
            </a:r>
          </a:p>
        </p:txBody>
      </p:sp>
    </p:spTree>
    <p:extLst>
      <p:ext uri="{BB962C8B-B14F-4D97-AF65-F5344CB8AC3E}">
        <p14:creationId xmlns:p14="http://schemas.microsoft.com/office/powerpoint/2010/main" val="58824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F5EAB9-0129-4471-9524-D281BE614636}"/>
              </a:ext>
            </a:extLst>
          </p:cNvPr>
          <p:cNvSpPr>
            <a:spLocks noGrp="1"/>
          </p:cNvSpPr>
          <p:nvPr>
            <p:ph type="title"/>
          </p:nvPr>
        </p:nvSpPr>
        <p:spPr>
          <a:xfrm>
            <a:off x="1141413" y="618518"/>
            <a:ext cx="10241934" cy="1478570"/>
          </a:xfrm>
        </p:spPr>
        <p:txBody>
          <a:bodyPr>
            <a:normAutofit/>
          </a:bodyPr>
          <a:lstStyle/>
          <a:p>
            <a:pPr marL="514350" indent="-514350">
              <a:buFont typeface="+mj-lt"/>
              <a:buAutoNum type="arabicPeriod" startAt="3"/>
            </a:pPr>
            <a:r>
              <a:rPr lang="pl-PL" sz="2800" b="1" dirty="0">
                <a:solidFill>
                  <a:srgbClr val="002060"/>
                </a:solidFill>
              </a:rPr>
              <a:t>Urządzenia stosowane w instalacjach elektrycznych</a:t>
            </a:r>
            <a:br>
              <a:rPr lang="pl-PL" b="1" dirty="0">
                <a:solidFill>
                  <a:srgbClr val="002060"/>
                </a:solidFill>
              </a:rPr>
            </a:br>
            <a:r>
              <a:rPr lang="pl-PL" sz="2000" b="1" dirty="0">
                <a:solidFill>
                  <a:srgbClr val="002060"/>
                </a:solidFill>
              </a:rPr>
              <a:t>3.1. </a:t>
            </a:r>
            <a:r>
              <a:rPr lang="pl-PL" sz="2000" dirty="0">
                <a:solidFill>
                  <a:srgbClr val="002060"/>
                </a:solidFill>
              </a:rPr>
              <a:t>przekładnik prądowy</a:t>
            </a:r>
          </a:p>
        </p:txBody>
      </p:sp>
      <p:sp>
        <p:nvSpPr>
          <p:cNvPr id="3" name="Symbol zastępczy zawartości 2">
            <a:extLst>
              <a:ext uri="{FF2B5EF4-FFF2-40B4-BE49-F238E27FC236}">
                <a16:creationId xmlns:a16="http://schemas.microsoft.com/office/drawing/2014/main" id="{291926D5-ABBD-49A4-8802-152AA02C0572}"/>
              </a:ext>
            </a:extLst>
          </p:cNvPr>
          <p:cNvSpPr>
            <a:spLocks noGrp="1"/>
          </p:cNvSpPr>
          <p:nvPr>
            <p:ph idx="1"/>
          </p:nvPr>
        </p:nvSpPr>
        <p:spPr/>
        <p:txBody>
          <a:bodyPr/>
          <a:lstStyle/>
          <a:p>
            <a:pPr marL="0" indent="0">
              <a:buNone/>
            </a:pPr>
            <a:r>
              <a:rPr lang="pl-PL" b="1" dirty="0">
                <a:solidFill>
                  <a:schemeClr val="bg1"/>
                </a:solidFill>
              </a:rPr>
              <a:t>Przekładnik prądowy.</a:t>
            </a:r>
          </a:p>
          <a:p>
            <a:pPr marL="0" indent="0">
              <a:buNone/>
            </a:pPr>
            <a:endParaRPr lang="pl-PL" dirty="0"/>
          </a:p>
        </p:txBody>
      </p:sp>
      <p:pic>
        <p:nvPicPr>
          <p:cNvPr id="4" name="Obraz 3">
            <a:extLst>
              <a:ext uri="{FF2B5EF4-FFF2-40B4-BE49-F238E27FC236}">
                <a16:creationId xmlns:a16="http://schemas.microsoft.com/office/drawing/2014/main" id="{91D27FAE-460F-459E-AD17-0AE502A2B526}"/>
              </a:ext>
            </a:extLst>
          </p:cNvPr>
          <p:cNvPicPr/>
          <p:nvPr/>
        </p:nvPicPr>
        <p:blipFill>
          <a:blip r:embed="rId2"/>
          <a:stretch>
            <a:fillRect/>
          </a:stretch>
        </p:blipFill>
        <p:spPr>
          <a:xfrm>
            <a:off x="1095248" y="2875206"/>
            <a:ext cx="9998325" cy="3771414"/>
          </a:xfrm>
          <a:prstGeom prst="rect">
            <a:avLst/>
          </a:prstGeom>
        </p:spPr>
      </p:pic>
    </p:spTree>
    <p:extLst>
      <p:ext uri="{BB962C8B-B14F-4D97-AF65-F5344CB8AC3E}">
        <p14:creationId xmlns:p14="http://schemas.microsoft.com/office/powerpoint/2010/main" val="25491274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C2453D8-04B7-44EE-89C4-0672D3D8D0D5}"/>
              </a:ext>
            </a:extLst>
          </p:cNvPr>
          <p:cNvSpPr>
            <a:spLocks noGrp="1"/>
          </p:cNvSpPr>
          <p:nvPr>
            <p:ph idx="1"/>
          </p:nvPr>
        </p:nvSpPr>
        <p:spPr>
          <a:xfrm>
            <a:off x="1141412" y="2249486"/>
            <a:ext cx="9905999" cy="4208463"/>
          </a:xfrm>
        </p:spPr>
        <p:txBody>
          <a:bodyPr>
            <a:noAutofit/>
          </a:bodyPr>
          <a:lstStyle/>
          <a:p>
            <a:pPr marL="0" indent="0">
              <a:buNone/>
            </a:pPr>
            <a:r>
              <a:rPr lang="pl-PL" b="1" dirty="0">
                <a:solidFill>
                  <a:schemeClr val="bg1"/>
                </a:solidFill>
              </a:rPr>
              <a:t>Budowa i zasada działania przekładnika prądowego.</a:t>
            </a:r>
          </a:p>
          <a:p>
            <a:pPr marL="0" indent="0">
              <a:buNone/>
            </a:pPr>
            <a:r>
              <a:rPr lang="pl-PL" dirty="0">
                <a:solidFill>
                  <a:schemeClr val="bg1"/>
                </a:solidFill>
              </a:rPr>
              <a:t>Przekładniki prądowe służą do zasilania amperomierzy, obwodów prądowych watomierzy, mierników </a:t>
            </a:r>
            <a:r>
              <a:rPr lang="pl-PL" dirty="0" err="1">
                <a:solidFill>
                  <a:schemeClr val="bg1"/>
                </a:solidFill>
              </a:rPr>
              <a:t>cosφ</a:t>
            </a:r>
            <a:r>
              <a:rPr lang="pl-PL" dirty="0">
                <a:solidFill>
                  <a:schemeClr val="bg1"/>
                </a:solidFill>
              </a:rPr>
              <a:t>, liczników energii elektrycznej oraz przekaźników.</a:t>
            </a:r>
            <a:br>
              <a:rPr lang="pl-PL" dirty="0">
                <a:solidFill>
                  <a:schemeClr val="bg1"/>
                </a:solidFill>
              </a:rPr>
            </a:br>
            <a:r>
              <a:rPr lang="pl-PL" dirty="0">
                <a:solidFill>
                  <a:schemeClr val="bg1"/>
                </a:solidFill>
              </a:rPr>
              <a:t>Oba uzwojenia przekładnika nawinięte są na ten sam rdzeń z blachy transformatorowej (występują wersje bez wbudowanego uzwojenia pierwotnego zwykle w gorszej klasie dokładności, do zamontowania na przewodzie w którym ma płynąć prąd), uzwojenie pierwotne grubym izolowanym przewodem miedzianym, a uzwojenie wtórne przewodem o mniejszej średnicy.</a:t>
            </a:r>
            <a:br>
              <a:rPr lang="pl-PL" dirty="0">
                <a:solidFill>
                  <a:schemeClr val="bg1"/>
                </a:solidFill>
              </a:rPr>
            </a:br>
            <a:endParaRPr lang="pl-PL" dirty="0">
              <a:solidFill>
                <a:schemeClr val="bg1"/>
              </a:solidFill>
            </a:endParaRPr>
          </a:p>
        </p:txBody>
      </p:sp>
      <p:sp>
        <p:nvSpPr>
          <p:cNvPr id="6" name="Tytuł 1">
            <a:extLst>
              <a:ext uri="{FF2B5EF4-FFF2-40B4-BE49-F238E27FC236}">
                <a16:creationId xmlns:a16="http://schemas.microsoft.com/office/drawing/2014/main" id="{0823E0FB-A4C9-4EBF-ADBD-C8508A279DC7}"/>
              </a:ext>
            </a:extLst>
          </p:cNvPr>
          <p:cNvSpPr>
            <a:spLocks noGrp="1"/>
          </p:cNvSpPr>
          <p:nvPr>
            <p:ph type="title"/>
          </p:nvPr>
        </p:nvSpPr>
        <p:spPr>
          <a:xfrm>
            <a:off x="1141412" y="619125"/>
            <a:ext cx="10232603" cy="1477963"/>
          </a:xfrm>
        </p:spPr>
        <p:txBody>
          <a:bodyPr>
            <a:normAutofit/>
          </a:bodyPr>
          <a:lstStyle/>
          <a:p>
            <a:pPr marL="514350" indent="-514350">
              <a:buFont typeface="+mj-lt"/>
              <a:buAutoNum type="arabicPeriod" startAt="3"/>
            </a:pPr>
            <a:r>
              <a:rPr lang="pl-PL" sz="2800" b="1" dirty="0">
                <a:solidFill>
                  <a:srgbClr val="002060"/>
                </a:solidFill>
              </a:rPr>
              <a:t>Urządzenia stosowane w instalacjach elektrycznych</a:t>
            </a:r>
            <a:br>
              <a:rPr lang="pl-PL" b="1" dirty="0">
                <a:solidFill>
                  <a:srgbClr val="002060"/>
                </a:solidFill>
              </a:rPr>
            </a:br>
            <a:r>
              <a:rPr lang="pl-PL" sz="2000" b="1" dirty="0">
                <a:solidFill>
                  <a:srgbClr val="002060"/>
                </a:solidFill>
              </a:rPr>
              <a:t>3.1. </a:t>
            </a:r>
            <a:r>
              <a:rPr lang="pl-PL" sz="2000" dirty="0">
                <a:solidFill>
                  <a:srgbClr val="002060"/>
                </a:solidFill>
              </a:rPr>
              <a:t>przekładnik prądowy</a:t>
            </a:r>
          </a:p>
        </p:txBody>
      </p:sp>
    </p:spTree>
    <p:extLst>
      <p:ext uri="{BB962C8B-B14F-4D97-AF65-F5344CB8AC3E}">
        <p14:creationId xmlns:p14="http://schemas.microsoft.com/office/powerpoint/2010/main" val="40887181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AB767649-52B3-49E9-BCF6-6CF95C82A768}"/>
                  </a:ext>
                </a:extLst>
              </p:cNvPr>
              <p:cNvSpPr>
                <a:spLocks noGrp="1"/>
              </p:cNvSpPr>
              <p:nvPr>
                <p:ph idx="1"/>
              </p:nvPr>
            </p:nvSpPr>
            <p:spPr>
              <a:xfrm>
                <a:off x="1141412" y="2249487"/>
                <a:ext cx="9905999" cy="3783760"/>
              </a:xfrm>
            </p:spPr>
            <p:txBody>
              <a:bodyPr>
                <a:normAutofit/>
              </a:bodyPr>
              <a:lstStyle/>
              <a:p>
                <a:pPr marL="0" indent="0">
                  <a:buNone/>
                </a:pPr>
                <a:r>
                  <a:rPr lang="pl-PL" dirty="0">
                    <a:solidFill>
                      <a:schemeClr val="bg1"/>
                    </a:solidFill>
                  </a:rPr>
                  <a:t>Znamionowa przekładnia przekładnika prądowego jest równa stosunkowi znamionowego prądu pierwotnego do znamionowego prądu wtórnego.</a:t>
                </a:r>
              </a:p>
              <a:p>
                <a:pPr marL="0" indent="0">
                  <a:buNone/>
                </a:pPr>
                <a14:m>
                  <m:oMathPara xmlns:m="http://schemas.openxmlformats.org/officeDocument/2006/math">
                    <m:oMathParaPr>
                      <m:jc m:val="centerGroup"/>
                    </m:oMathParaPr>
                    <m:oMath xmlns:m="http://schemas.openxmlformats.org/officeDocument/2006/math">
                      <m:r>
                        <a:rPr lang="pl-PL" i="1">
                          <a:solidFill>
                            <a:schemeClr val="bg1"/>
                          </a:solidFill>
                          <a:latin typeface="Cambria Math" panose="02040503050406030204" pitchFamily="18" charset="0"/>
                        </a:rPr>
                        <m:t>𝜗</m:t>
                      </m:r>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1</m:t>
                              </m:r>
                            </m:sub>
                          </m:sSub>
                          <m:r>
                            <a:rPr lang="pl-PL" i="1">
                              <a:solidFill>
                                <a:schemeClr val="bg1"/>
                              </a:solidFill>
                              <a:latin typeface="Cambria Math" panose="02040503050406030204" pitchFamily="18" charset="0"/>
                            </a:rPr>
                            <m:t>𝑛</m:t>
                          </m:r>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2</m:t>
                              </m:r>
                            </m:sub>
                          </m:sSub>
                          <m:r>
                            <a:rPr lang="pl-PL" i="1">
                              <a:solidFill>
                                <a:schemeClr val="bg1"/>
                              </a:solidFill>
                              <a:latin typeface="Cambria Math" panose="02040503050406030204" pitchFamily="18" charset="0"/>
                            </a:rPr>
                            <m:t>𝑛</m:t>
                          </m:r>
                        </m:den>
                      </m:f>
                    </m:oMath>
                  </m:oMathPara>
                </a14:m>
                <a:endParaRPr lang="pl-PL" dirty="0">
                  <a:solidFill>
                    <a:schemeClr val="bg1"/>
                  </a:solidFill>
                </a:endParaRPr>
              </a:p>
              <a:p>
                <a:pPr marL="0" indent="0">
                  <a:buNone/>
                </a:pPr>
                <a:r>
                  <a:rPr lang="pl-PL" dirty="0">
                    <a:solidFill>
                      <a:schemeClr val="bg1"/>
                    </a:solidFill>
                  </a:rPr>
                  <a:t>Przekładnia jest tak dobrana, aby znamionowemu prądowi po stronie pierwotnej odpowiadał po stronie wtórnej zwykle prąd 5A lub 1A.</a:t>
                </a:r>
              </a:p>
            </p:txBody>
          </p:sp>
        </mc:Choice>
        <mc:Fallback xmlns="">
          <p:sp>
            <p:nvSpPr>
              <p:cNvPr id="3" name="Symbol zastępczy zawartości 2">
                <a:extLst>
                  <a:ext uri="{FF2B5EF4-FFF2-40B4-BE49-F238E27FC236}">
                    <a16:creationId xmlns:a16="http://schemas.microsoft.com/office/drawing/2014/main" id="{AB767649-52B3-49E9-BCF6-6CF95C82A768}"/>
                  </a:ext>
                </a:extLst>
              </p:cNvPr>
              <p:cNvSpPr>
                <a:spLocks noGrp="1" noRot="1" noChangeAspect="1" noMove="1" noResize="1" noEditPoints="1" noAdjustHandles="1" noChangeArrowheads="1" noChangeShapeType="1" noTextEdit="1"/>
              </p:cNvSpPr>
              <p:nvPr>
                <p:ph idx="1"/>
              </p:nvPr>
            </p:nvSpPr>
            <p:spPr>
              <a:xfrm>
                <a:off x="1141412" y="2249487"/>
                <a:ext cx="9905999" cy="3783760"/>
              </a:xfrm>
              <a:blipFill>
                <a:blip r:embed="rId2"/>
                <a:stretch>
                  <a:fillRect l="-923" t="-161"/>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EC1D9572-DC45-4EC4-A539-A3BCBCE94963}"/>
              </a:ext>
            </a:extLst>
          </p:cNvPr>
          <p:cNvSpPr>
            <a:spLocks noGrp="1"/>
          </p:cNvSpPr>
          <p:nvPr>
            <p:ph type="title"/>
          </p:nvPr>
        </p:nvSpPr>
        <p:spPr>
          <a:xfrm>
            <a:off x="1141412" y="619125"/>
            <a:ext cx="10232603" cy="1477963"/>
          </a:xfrm>
        </p:spPr>
        <p:txBody>
          <a:bodyPr>
            <a:normAutofit/>
          </a:bodyPr>
          <a:lstStyle/>
          <a:p>
            <a:pPr marL="514350" indent="-514350">
              <a:buFont typeface="+mj-lt"/>
              <a:buAutoNum type="arabicPeriod" startAt="3"/>
            </a:pPr>
            <a:r>
              <a:rPr lang="pl-PL" sz="2800" b="1" dirty="0">
                <a:solidFill>
                  <a:srgbClr val="002060"/>
                </a:solidFill>
              </a:rPr>
              <a:t>Urządzenia stosowane w instalacjach elektrycznych</a:t>
            </a:r>
            <a:br>
              <a:rPr lang="pl-PL" b="1" dirty="0">
                <a:solidFill>
                  <a:srgbClr val="002060"/>
                </a:solidFill>
              </a:rPr>
            </a:br>
            <a:r>
              <a:rPr lang="pl-PL" sz="2000" b="1" dirty="0">
                <a:solidFill>
                  <a:srgbClr val="002060"/>
                </a:solidFill>
              </a:rPr>
              <a:t>3.1. </a:t>
            </a:r>
            <a:r>
              <a:rPr lang="pl-PL" sz="2000" dirty="0">
                <a:solidFill>
                  <a:srgbClr val="002060"/>
                </a:solidFill>
              </a:rPr>
              <a:t>przekładnik prądowy</a:t>
            </a:r>
          </a:p>
        </p:txBody>
      </p:sp>
    </p:spTree>
    <p:extLst>
      <p:ext uri="{BB962C8B-B14F-4D97-AF65-F5344CB8AC3E}">
        <p14:creationId xmlns:p14="http://schemas.microsoft.com/office/powerpoint/2010/main" val="20055074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F67CFF8-8764-44FE-9478-5C43D7FAD2B5}"/>
              </a:ext>
            </a:extLst>
          </p:cNvPr>
          <p:cNvSpPr>
            <a:spLocks noGrp="1"/>
          </p:cNvSpPr>
          <p:nvPr>
            <p:ph idx="1"/>
          </p:nvPr>
        </p:nvSpPr>
        <p:spPr>
          <a:xfrm>
            <a:off x="1141412" y="2371725"/>
            <a:ext cx="9905999" cy="3419476"/>
          </a:xfrm>
        </p:spPr>
        <p:txBody>
          <a:bodyPr>
            <a:normAutofit/>
          </a:bodyPr>
          <a:lstStyle/>
          <a:p>
            <a:pPr marL="0" lvl="0" indent="0">
              <a:buNone/>
            </a:pPr>
            <a:r>
              <a:rPr lang="pl-PL" dirty="0">
                <a:solidFill>
                  <a:prstClr val="black"/>
                </a:solidFill>
              </a:rPr>
              <a:t>Przekładnik prądowy jest transformatorem, który pracuje w stanie zwarcia. Płynący prąd w uzwojeniu pierwotnym I</a:t>
            </a:r>
            <a:r>
              <a:rPr lang="pl-PL" baseline="-25000" dirty="0">
                <a:solidFill>
                  <a:prstClr val="black"/>
                </a:solidFill>
              </a:rPr>
              <a:t>1</a:t>
            </a:r>
            <a:r>
              <a:rPr lang="pl-PL" dirty="0">
                <a:solidFill>
                  <a:prstClr val="black"/>
                </a:solidFill>
              </a:rPr>
              <a:t> wytwarza strumień magnetyczny Φ</a:t>
            </a:r>
            <a:r>
              <a:rPr lang="pl-PL" baseline="-25000" dirty="0">
                <a:solidFill>
                  <a:prstClr val="black"/>
                </a:solidFill>
              </a:rPr>
              <a:t>1</a:t>
            </a:r>
            <a:r>
              <a:rPr lang="pl-PL" dirty="0">
                <a:solidFill>
                  <a:prstClr val="black"/>
                </a:solidFill>
              </a:rPr>
              <a:t> który zamykając się przez rdzeń przekładnika powoduje w uzwojeniu wtórnym indukowanie się siły elektromotorycznej SEM. Pod wpływem wyindukowanej się siły elektromotorycznej w zwartym uzwojeniu wtórnym płynie prąd I</a:t>
            </a:r>
            <a:r>
              <a:rPr lang="pl-PL" baseline="-25000" dirty="0">
                <a:solidFill>
                  <a:prstClr val="black"/>
                </a:solidFill>
              </a:rPr>
              <a:t>2</a:t>
            </a:r>
            <a:r>
              <a:rPr lang="pl-PL" dirty="0">
                <a:solidFill>
                  <a:prstClr val="black"/>
                </a:solidFill>
              </a:rPr>
              <a:t> który wytwarza strumień magnetyczny Φ</a:t>
            </a:r>
            <a:r>
              <a:rPr lang="pl-PL" baseline="-25000" dirty="0">
                <a:solidFill>
                  <a:prstClr val="black"/>
                </a:solidFill>
              </a:rPr>
              <a:t>2</a:t>
            </a:r>
            <a:endParaRPr lang="pl-PL" dirty="0">
              <a:solidFill>
                <a:prstClr val="black"/>
              </a:solidFill>
            </a:endParaRPr>
          </a:p>
          <a:p>
            <a:endParaRPr lang="pl-PL" dirty="0"/>
          </a:p>
        </p:txBody>
      </p:sp>
      <p:sp>
        <p:nvSpPr>
          <p:cNvPr id="4" name="Tytuł 1">
            <a:extLst>
              <a:ext uri="{FF2B5EF4-FFF2-40B4-BE49-F238E27FC236}">
                <a16:creationId xmlns:a16="http://schemas.microsoft.com/office/drawing/2014/main" id="{53024EB1-0BE5-46A9-830A-71254453DD05}"/>
              </a:ext>
            </a:extLst>
          </p:cNvPr>
          <p:cNvSpPr>
            <a:spLocks noGrp="1"/>
          </p:cNvSpPr>
          <p:nvPr>
            <p:ph type="title"/>
          </p:nvPr>
        </p:nvSpPr>
        <p:spPr>
          <a:xfrm>
            <a:off x="1141412" y="619125"/>
            <a:ext cx="10250487" cy="1477963"/>
          </a:xfrm>
        </p:spPr>
        <p:txBody>
          <a:bodyPr>
            <a:normAutofit/>
          </a:bodyPr>
          <a:lstStyle/>
          <a:p>
            <a:pPr marL="514350" indent="-514350">
              <a:buFont typeface="+mj-lt"/>
              <a:buAutoNum type="arabicPeriod" startAt="3"/>
            </a:pPr>
            <a:r>
              <a:rPr lang="pl-PL" sz="2800" b="1" dirty="0">
                <a:solidFill>
                  <a:srgbClr val="002060"/>
                </a:solidFill>
              </a:rPr>
              <a:t>Urządzenia stosowane w instalacjach elektrycznych</a:t>
            </a:r>
            <a:br>
              <a:rPr lang="pl-PL" b="1" dirty="0">
                <a:solidFill>
                  <a:srgbClr val="002060"/>
                </a:solidFill>
              </a:rPr>
            </a:br>
            <a:r>
              <a:rPr lang="pl-PL" sz="2000" b="1" dirty="0">
                <a:solidFill>
                  <a:srgbClr val="002060"/>
                </a:solidFill>
              </a:rPr>
              <a:t>3.1. </a:t>
            </a:r>
            <a:r>
              <a:rPr lang="pl-PL" sz="2000" dirty="0">
                <a:solidFill>
                  <a:srgbClr val="002060"/>
                </a:solidFill>
              </a:rPr>
              <a:t>przekładnik prądowy</a:t>
            </a:r>
          </a:p>
        </p:txBody>
      </p:sp>
    </p:spTree>
    <p:extLst>
      <p:ext uri="{BB962C8B-B14F-4D97-AF65-F5344CB8AC3E}">
        <p14:creationId xmlns:p14="http://schemas.microsoft.com/office/powerpoint/2010/main" val="2965443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2E7BE5BD-50DC-4283-95B5-AD361916881B}"/>
              </a:ext>
            </a:extLst>
          </p:cNvPr>
          <p:cNvSpPr>
            <a:spLocks noGrp="1"/>
          </p:cNvSpPr>
          <p:nvPr>
            <p:ph idx="1"/>
          </p:nvPr>
        </p:nvSpPr>
        <p:spPr/>
        <p:txBody>
          <a:bodyPr/>
          <a:lstStyle/>
          <a:p>
            <a:pPr marL="0" indent="0">
              <a:buNone/>
            </a:pPr>
            <a:r>
              <a:rPr lang="pl-PL" dirty="0">
                <a:solidFill>
                  <a:schemeClr val="bg1"/>
                </a:solidFill>
              </a:rPr>
              <a:t>Obowiązek wynikający z prawa:</a:t>
            </a:r>
          </a:p>
          <a:p>
            <a:pPr>
              <a:buSzPct val="100000"/>
            </a:pPr>
            <a:r>
              <a:rPr lang="pl-PL" dirty="0">
                <a:solidFill>
                  <a:schemeClr val="bg1"/>
                </a:solidFill>
              </a:rPr>
              <a:t>Wykonywanie pomiarów jest wymagane przez prawo jako warunek bezpiecznego i długotrwałego użytkowania instalacji.</a:t>
            </a:r>
          </a:p>
        </p:txBody>
      </p:sp>
      <p:sp>
        <p:nvSpPr>
          <p:cNvPr id="6" name="Tytuł 1">
            <a:extLst>
              <a:ext uri="{FF2B5EF4-FFF2-40B4-BE49-F238E27FC236}">
                <a16:creationId xmlns:a16="http://schemas.microsoft.com/office/drawing/2014/main" id="{B8D131DC-12B2-481F-890A-812F719060CD}"/>
              </a:ext>
            </a:extLst>
          </p:cNvPr>
          <p:cNvSpPr>
            <a:spLocks noGrp="1"/>
          </p:cNvSpPr>
          <p:nvPr>
            <p:ph type="title"/>
          </p:nvPr>
        </p:nvSpPr>
        <p:spPr>
          <a:xfrm>
            <a:off x="1141413" y="619125"/>
            <a:ext cx="9906000" cy="1477963"/>
          </a:xfrm>
        </p:spPr>
        <p:txBody>
          <a:bodyPr>
            <a:normAutofit fontScale="90000"/>
          </a:bodyPr>
          <a:lstStyle/>
          <a:p>
            <a:pPr marL="742950" indent="-742950">
              <a:buFont typeface="+mj-lt"/>
              <a:buAutoNum type="arabicPeriod"/>
            </a:pPr>
            <a:r>
              <a:rPr lang="pl-PL" sz="2800" b="1" dirty="0">
                <a:solidFill>
                  <a:srgbClr val="002060"/>
                </a:solidFill>
              </a:rPr>
              <a:t>Pomiary elektryczne jako wymóg prawny oraz kluczowy element zarządzania bezpieczeństwem i niezawodnością systemów elektrycznych</a:t>
            </a:r>
            <a:br>
              <a:rPr lang="pl-PL" sz="2800" b="1" dirty="0">
                <a:solidFill>
                  <a:srgbClr val="002060"/>
                </a:solidFill>
              </a:rPr>
            </a:br>
            <a:r>
              <a:rPr lang="pl-PL" sz="2200" b="1" dirty="0">
                <a:solidFill>
                  <a:srgbClr val="002060"/>
                </a:solidFill>
              </a:rPr>
              <a:t>1.1. Znaczenie pomiarów elektrycznych</a:t>
            </a:r>
          </a:p>
        </p:txBody>
      </p:sp>
    </p:spTree>
    <p:extLst>
      <p:ext uri="{BB962C8B-B14F-4D97-AF65-F5344CB8AC3E}">
        <p14:creationId xmlns:p14="http://schemas.microsoft.com/office/powerpoint/2010/main" val="22118931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782E6885-58D1-4ADC-8E2E-DE68CE9C1770}"/>
                  </a:ext>
                </a:extLst>
              </p:cNvPr>
              <p:cNvSpPr>
                <a:spLocks noGrp="1"/>
              </p:cNvSpPr>
              <p:nvPr>
                <p:ph idx="1"/>
              </p:nvPr>
            </p:nvSpPr>
            <p:spPr/>
            <p:txBody>
              <a:bodyPr>
                <a:normAutofit/>
              </a:bodyPr>
              <a:lstStyle/>
              <a:p>
                <a:pPr marL="0" indent="0">
                  <a:buNone/>
                </a:pPr>
                <a:r>
                  <a:rPr lang="pl-PL" dirty="0">
                    <a:solidFill>
                      <a:schemeClr val="bg1"/>
                    </a:solidFill>
                  </a:rPr>
                  <a:t>Kierunek  strumienia magnetycznego pochodzącego od uzwojenia wtórnego jest przeciwnie skierowany w stosunku do strumienia magnetycznego pochodzącego od uzwojenia pierwotnego i w związku z czym zachodzi zależność:</a:t>
                </a:r>
              </a:p>
              <a:p>
                <a:pPr marL="0" indent="0">
                  <a:buNone/>
                </a:pPr>
                <a14:m>
                  <m:oMathPara xmlns:m="http://schemas.openxmlformats.org/officeDocument/2006/math">
                    <m:oMathParaPr>
                      <m:jc m:val="centerGroup"/>
                    </m:oMathParaPr>
                    <m:oMath xmlns:m="http://schemas.openxmlformats.org/officeDocument/2006/math">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1</m:t>
                          </m:r>
                        </m:sub>
                      </m:sSub>
                      <m:r>
                        <a:rPr lang="pl-PL" i="1">
                          <a:solidFill>
                            <a:schemeClr val="bg1"/>
                          </a:solidFill>
                          <a:latin typeface="Cambria Math" panose="02040503050406030204" pitchFamily="18" charset="0"/>
                        </a:rPr>
                        <m:t>∙</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1</m:t>
                          </m:r>
                        </m:sub>
                      </m:sSub>
                      <m:r>
                        <a:rPr lang="pl-PL" i="1">
                          <a:solidFill>
                            <a:schemeClr val="bg1"/>
                          </a:solidFill>
                          <a:latin typeface="Cambria Math" panose="02040503050406030204" pitchFamily="18" charset="0"/>
                        </a:rPr>
                        <m:t>−</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2</m:t>
                          </m:r>
                        </m:sub>
                      </m:sSub>
                      <m:r>
                        <a:rPr lang="pl-PL" i="1">
                          <a:solidFill>
                            <a:schemeClr val="bg1"/>
                          </a:solidFill>
                          <a:latin typeface="Cambria Math" panose="02040503050406030204" pitchFamily="18" charset="0"/>
                        </a:rPr>
                        <m:t>∙</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2</m:t>
                          </m:r>
                        </m:sub>
                      </m:sSub>
                      <m:r>
                        <a:rPr lang="pl-PL" i="1">
                          <a:solidFill>
                            <a:schemeClr val="bg1"/>
                          </a:solidFill>
                          <a:latin typeface="Cambria Math" panose="02040503050406030204" pitchFamily="18" charset="0"/>
                        </a:rPr>
                        <m:t>=</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𝜇</m:t>
                          </m:r>
                        </m:sub>
                      </m:sSub>
                      <m:r>
                        <a:rPr lang="pl-PL" i="1">
                          <a:solidFill>
                            <a:schemeClr val="bg1"/>
                          </a:solidFill>
                          <a:latin typeface="Cambria Math" panose="02040503050406030204" pitchFamily="18" charset="0"/>
                        </a:rPr>
                        <m:t>∙</m:t>
                      </m:r>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𝑍</m:t>
                          </m:r>
                        </m:e>
                        <m:sub>
                          <m:r>
                            <a:rPr lang="pl-PL" i="1">
                              <a:solidFill>
                                <a:schemeClr val="bg1"/>
                              </a:solidFill>
                              <a:latin typeface="Cambria Math" panose="02040503050406030204" pitchFamily="18" charset="0"/>
                            </a:rPr>
                            <m:t>1</m:t>
                          </m:r>
                        </m:sub>
                      </m:sSub>
                    </m:oMath>
                  </m:oMathPara>
                </a14:m>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782E6885-58D1-4ADC-8E2E-DE68CE9C1770}"/>
                  </a:ext>
                </a:extLst>
              </p:cNvPr>
              <p:cNvSpPr>
                <a:spLocks noGrp="1" noRot="1" noChangeAspect="1" noMove="1" noResize="1" noEditPoints="1" noAdjustHandles="1" noChangeArrowheads="1" noChangeShapeType="1" noTextEdit="1"/>
              </p:cNvSpPr>
              <p:nvPr>
                <p:ph idx="1"/>
              </p:nvPr>
            </p:nvSpPr>
            <p:spPr>
              <a:blipFill>
                <a:blip r:embed="rId2"/>
                <a:stretch>
                  <a:fillRect l="-923" t="-172" r="-1785"/>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796C5B71-28E5-4E68-AA10-8FDDC34600E5}"/>
              </a:ext>
            </a:extLst>
          </p:cNvPr>
          <p:cNvSpPr>
            <a:spLocks noGrp="1"/>
          </p:cNvSpPr>
          <p:nvPr>
            <p:ph type="title"/>
          </p:nvPr>
        </p:nvSpPr>
        <p:spPr>
          <a:xfrm>
            <a:off x="1141412" y="619125"/>
            <a:ext cx="10251265" cy="1477963"/>
          </a:xfrm>
        </p:spPr>
        <p:txBody>
          <a:bodyPr>
            <a:normAutofit/>
          </a:bodyPr>
          <a:lstStyle/>
          <a:p>
            <a:pPr marL="514350" indent="-514350">
              <a:buFont typeface="+mj-lt"/>
              <a:buAutoNum type="arabicPeriod" startAt="3"/>
            </a:pPr>
            <a:r>
              <a:rPr lang="pl-PL" sz="2800" b="1" dirty="0">
                <a:solidFill>
                  <a:srgbClr val="002060"/>
                </a:solidFill>
              </a:rPr>
              <a:t>Urządzenia stosowane w instalacjach elektrycznych</a:t>
            </a:r>
            <a:br>
              <a:rPr lang="pl-PL" b="1" dirty="0">
                <a:solidFill>
                  <a:srgbClr val="002060"/>
                </a:solidFill>
              </a:rPr>
            </a:br>
            <a:r>
              <a:rPr lang="pl-PL" sz="2000" b="1" dirty="0">
                <a:solidFill>
                  <a:srgbClr val="002060"/>
                </a:solidFill>
              </a:rPr>
              <a:t>3.1. </a:t>
            </a:r>
            <a:r>
              <a:rPr lang="pl-PL" sz="2000" dirty="0">
                <a:solidFill>
                  <a:srgbClr val="002060"/>
                </a:solidFill>
              </a:rPr>
              <a:t>przekładnik prądowy</a:t>
            </a:r>
          </a:p>
        </p:txBody>
      </p:sp>
    </p:spTree>
    <p:extLst>
      <p:ext uri="{BB962C8B-B14F-4D97-AF65-F5344CB8AC3E}">
        <p14:creationId xmlns:p14="http://schemas.microsoft.com/office/powerpoint/2010/main" val="11813472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2A175D0-3CA5-494E-A1C8-744D0E383DD1}"/>
                  </a:ext>
                </a:extLst>
              </p:cNvPr>
              <p:cNvSpPr>
                <a:spLocks noGrp="1"/>
              </p:cNvSpPr>
              <p:nvPr>
                <p:ph idx="1"/>
              </p:nvPr>
            </p:nvSpPr>
            <p:spPr/>
            <p:txBody>
              <a:bodyPr>
                <a:normAutofit/>
              </a:bodyPr>
              <a:lstStyle/>
              <a:p>
                <a:pPr marL="0" lvl="0" indent="0">
                  <a:buNone/>
                </a:pPr>
                <a:r>
                  <a:rPr lang="pl-PL" dirty="0">
                    <a:solidFill>
                      <a:prstClr val="black"/>
                    </a:solidFill>
                  </a:rPr>
                  <a:t>Wartość prądu magnesującego I</a:t>
                </a:r>
                <a:r>
                  <a:rPr lang="pl-PL" baseline="-25000" dirty="0">
                    <a:solidFill>
                      <a:prstClr val="black"/>
                    </a:solidFill>
                  </a:rPr>
                  <a:t>µ</a:t>
                </a:r>
                <a:r>
                  <a:rPr lang="pl-PL" dirty="0">
                    <a:solidFill>
                      <a:prstClr val="black"/>
                    </a:solidFill>
                  </a:rPr>
                  <a:t> w czasie normalnej pracy jest pomijalnie mała. Gdy w obwodzie wtórnym nastąpi przerwa co oznacza, </a:t>
                </a:r>
                <a:r>
                  <a:rPr lang="pl-PL" dirty="0" err="1">
                    <a:solidFill>
                      <a:prstClr val="black"/>
                    </a:solidFill>
                  </a:rPr>
                  <a:t>żę</a:t>
                </a:r>
                <a:r>
                  <a:rPr lang="pl-PL" dirty="0">
                    <a:solidFill>
                      <a:prstClr val="black"/>
                    </a:solidFill>
                  </a:rPr>
                  <a:t> I</a:t>
                </a:r>
                <a:r>
                  <a:rPr lang="pl-PL" baseline="-25000" dirty="0">
                    <a:solidFill>
                      <a:prstClr val="black"/>
                    </a:solidFill>
                  </a:rPr>
                  <a:t>2</a:t>
                </a:r>
                <a:r>
                  <a:rPr lang="pl-PL" dirty="0">
                    <a:solidFill>
                      <a:prstClr val="black"/>
                    </a:solidFill>
                  </a:rPr>
                  <a:t> = 0, wówczas </a:t>
                </a:r>
                <a14:m>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𝐼</m:t>
                        </m:r>
                      </m:e>
                      <m:sub>
                        <m:r>
                          <a:rPr lang="pl-PL" i="1">
                            <a:solidFill>
                              <a:prstClr val="black"/>
                            </a:solidFill>
                            <a:latin typeface="Cambria Math" panose="02040503050406030204" pitchFamily="18" charset="0"/>
                          </a:rPr>
                          <m:t>1</m:t>
                        </m:r>
                      </m:sub>
                    </m:sSub>
                    <m:r>
                      <a:rPr lang="pl-PL" i="1">
                        <a:solidFill>
                          <a:prstClr val="black"/>
                        </a:solidFill>
                        <a:latin typeface="Cambria Math" panose="02040503050406030204" pitchFamily="18" charset="0"/>
                      </a:rPr>
                      <m:t>∙</m:t>
                    </m:r>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𝑍</m:t>
                        </m:r>
                      </m:e>
                      <m:sub>
                        <m:r>
                          <a:rPr lang="pl-PL" i="1">
                            <a:solidFill>
                              <a:prstClr val="black"/>
                            </a:solidFill>
                            <a:latin typeface="Cambria Math" panose="02040503050406030204" pitchFamily="18" charset="0"/>
                          </a:rPr>
                          <m:t>1</m:t>
                        </m:r>
                      </m:sub>
                    </m:sSub>
                  </m:oMath>
                </a14:m>
                <a:r>
                  <a:rPr lang="pl-PL" dirty="0">
                    <a:solidFill>
                      <a:prstClr val="black"/>
                    </a:solidFill>
                  </a:rPr>
                  <a:t>=</a:t>
                </a:r>
                <a14:m>
                  <m:oMath xmlns:m="http://schemas.openxmlformats.org/officeDocument/2006/math">
                    <m:r>
                      <a:rPr lang="pl-PL" i="1">
                        <a:solidFill>
                          <a:prstClr val="black"/>
                        </a:solidFill>
                        <a:latin typeface="Cambria Math" panose="02040503050406030204" pitchFamily="18" charset="0"/>
                      </a:rPr>
                      <m:t> </m:t>
                    </m:r>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𝐼</m:t>
                        </m:r>
                      </m:e>
                      <m:sub>
                        <m:r>
                          <a:rPr lang="pl-PL" i="1">
                            <a:solidFill>
                              <a:prstClr val="black"/>
                            </a:solidFill>
                            <a:latin typeface="Cambria Math" panose="02040503050406030204" pitchFamily="18" charset="0"/>
                          </a:rPr>
                          <m:t>𝜇</m:t>
                        </m:r>
                      </m:sub>
                    </m:sSub>
                    <m:r>
                      <a:rPr lang="pl-PL" i="1">
                        <a:solidFill>
                          <a:prstClr val="black"/>
                        </a:solidFill>
                        <a:latin typeface="Cambria Math" panose="02040503050406030204" pitchFamily="18" charset="0"/>
                      </a:rPr>
                      <m:t>∙</m:t>
                    </m:r>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𝑍</m:t>
                        </m:r>
                      </m:e>
                      <m:sub>
                        <m:r>
                          <a:rPr lang="pl-PL" i="1">
                            <a:solidFill>
                              <a:prstClr val="black"/>
                            </a:solidFill>
                            <a:latin typeface="Cambria Math" panose="02040503050406030204" pitchFamily="18" charset="0"/>
                          </a:rPr>
                          <m:t>1</m:t>
                        </m:r>
                      </m:sub>
                    </m:sSub>
                  </m:oMath>
                </a14:m>
                <a:r>
                  <a:rPr lang="pl-PL" dirty="0">
                    <a:solidFill>
                      <a:prstClr val="black"/>
                    </a:solidFill>
                  </a:rPr>
                  <a:t>Ponieważ iloczyn </a:t>
                </a:r>
                <a14:m>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𝐼</m:t>
                        </m:r>
                      </m:e>
                      <m:sub>
                        <m:r>
                          <a:rPr lang="pl-PL" i="1">
                            <a:solidFill>
                              <a:prstClr val="black"/>
                            </a:solidFill>
                            <a:latin typeface="Cambria Math" panose="02040503050406030204" pitchFamily="18" charset="0"/>
                          </a:rPr>
                          <m:t>1</m:t>
                        </m:r>
                      </m:sub>
                    </m:sSub>
                    <m:r>
                      <a:rPr lang="pl-PL" i="1">
                        <a:solidFill>
                          <a:prstClr val="black"/>
                        </a:solidFill>
                        <a:latin typeface="Cambria Math" panose="02040503050406030204" pitchFamily="18" charset="0"/>
                      </a:rPr>
                      <m:t>∙</m:t>
                    </m:r>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𝑍</m:t>
                        </m:r>
                      </m:e>
                      <m:sub>
                        <m:r>
                          <a:rPr lang="pl-PL" i="1">
                            <a:solidFill>
                              <a:prstClr val="black"/>
                            </a:solidFill>
                            <a:latin typeface="Cambria Math" panose="02040503050406030204" pitchFamily="18" charset="0"/>
                          </a:rPr>
                          <m:t>1</m:t>
                        </m:r>
                      </m:sub>
                    </m:sSub>
                  </m:oMath>
                </a14:m>
                <a:r>
                  <a:rPr lang="pl-PL" dirty="0">
                    <a:solidFill>
                      <a:prstClr val="black"/>
                    </a:solidFill>
                  </a:rPr>
                  <a:t> nie zmienił się – zwiększa się znacznie prąd magnesujący </a:t>
                </a:r>
                <a14:m>
                  <m:oMath xmlns:m="http://schemas.openxmlformats.org/officeDocument/2006/math">
                    <m:sSub>
                      <m:sSubPr>
                        <m:ctrlPr>
                          <a:rPr lang="pl-PL" i="1">
                            <a:solidFill>
                              <a:prstClr val="black"/>
                            </a:solidFill>
                            <a:latin typeface="Cambria Math" panose="02040503050406030204" pitchFamily="18" charset="0"/>
                          </a:rPr>
                        </m:ctrlPr>
                      </m:sSubPr>
                      <m:e>
                        <m:r>
                          <a:rPr lang="pl-PL" i="1">
                            <a:solidFill>
                              <a:prstClr val="black"/>
                            </a:solidFill>
                            <a:latin typeface="Cambria Math" panose="02040503050406030204" pitchFamily="18" charset="0"/>
                          </a:rPr>
                          <m:t>𝐼</m:t>
                        </m:r>
                      </m:e>
                      <m:sub>
                        <m:r>
                          <a:rPr lang="pl-PL" i="1">
                            <a:solidFill>
                              <a:prstClr val="black"/>
                            </a:solidFill>
                            <a:latin typeface="Cambria Math" panose="02040503050406030204" pitchFamily="18" charset="0"/>
                          </a:rPr>
                          <m:t>𝜇</m:t>
                        </m:r>
                      </m:sub>
                    </m:sSub>
                    <m:r>
                      <a:rPr lang="pl-PL" i="1">
                        <a:solidFill>
                          <a:prstClr val="black"/>
                        </a:solidFill>
                        <a:latin typeface="Cambria Math" panose="02040503050406030204" pitchFamily="18" charset="0"/>
                      </a:rPr>
                      <m:t> </m:t>
                    </m:r>
                  </m:oMath>
                </a14:m>
                <a:r>
                  <a:rPr lang="pl-PL" dirty="0">
                    <a:solidFill>
                      <a:prstClr val="black"/>
                    </a:solidFill>
                  </a:rPr>
                  <a:t> wytwarzając w rdzeniu duży strumień magnetyczny. Strumień ten powoduje silne nagrzewanie się rdzenia oraz indukowanie się w uzwojeniu wtórnym (o dużej liczbie zwoi bardzo wysokiego napięcia o wartości nawet rzędu kilkudziesięciu kilowoltów.</a:t>
                </a:r>
              </a:p>
              <a:p>
                <a:endParaRPr lang="pl-PL" dirty="0"/>
              </a:p>
            </p:txBody>
          </p:sp>
        </mc:Choice>
        <mc:Fallback xmlns="">
          <p:sp>
            <p:nvSpPr>
              <p:cNvPr id="3" name="Symbol zastępczy zawartości 2">
                <a:extLst>
                  <a:ext uri="{FF2B5EF4-FFF2-40B4-BE49-F238E27FC236}">
                    <a16:creationId xmlns:a16="http://schemas.microsoft.com/office/drawing/2014/main" id="{02A175D0-3CA5-494E-A1C8-744D0E383DD1}"/>
                  </a:ext>
                </a:extLst>
              </p:cNvPr>
              <p:cNvSpPr>
                <a:spLocks noGrp="1" noRot="1" noChangeAspect="1" noMove="1" noResize="1" noEditPoints="1" noAdjustHandles="1" noChangeArrowheads="1" noChangeShapeType="1" noTextEdit="1"/>
              </p:cNvSpPr>
              <p:nvPr>
                <p:ph idx="1"/>
              </p:nvPr>
            </p:nvSpPr>
            <p:spPr>
              <a:blipFill>
                <a:blip r:embed="rId2"/>
                <a:stretch>
                  <a:fillRect l="-923" t="-172"/>
                </a:stretch>
              </a:blipFill>
            </p:spPr>
            <p:txBody>
              <a:bodyPr/>
              <a:lstStyle/>
              <a:p>
                <a:r>
                  <a:rPr lang="pl-PL">
                    <a:noFill/>
                  </a:rPr>
                  <a:t> </a:t>
                </a:r>
              </a:p>
            </p:txBody>
          </p:sp>
        </mc:Fallback>
      </mc:AlternateContent>
      <p:sp>
        <p:nvSpPr>
          <p:cNvPr id="4" name="Tytuł 1">
            <a:extLst>
              <a:ext uri="{FF2B5EF4-FFF2-40B4-BE49-F238E27FC236}">
                <a16:creationId xmlns:a16="http://schemas.microsoft.com/office/drawing/2014/main" id="{166A0D13-3C03-4C78-AC1D-AF77564567E2}"/>
              </a:ext>
            </a:extLst>
          </p:cNvPr>
          <p:cNvSpPr>
            <a:spLocks noGrp="1"/>
          </p:cNvSpPr>
          <p:nvPr>
            <p:ph type="title"/>
          </p:nvPr>
        </p:nvSpPr>
        <p:spPr>
          <a:xfrm>
            <a:off x="1141413" y="619125"/>
            <a:ext cx="10240962" cy="1477963"/>
          </a:xfrm>
        </p:spPr>
        <p:txBody>
          <a:bodyPr>
            <a:normAutofit/>
          </a:bodyPr>
          <a:lstStyle/>
          <a:p>
            <a:pPr marL="514350" indent="-514350">
              <a:buFont typeface="+mj-lt"/>
              <a:buAutoNum type="arabicPeriod" startAt="3"/>
            </a:pPr>
            <a:r>
              <a:rPr lang="pl-PL" sz="2800" b="1" dirty="0">
                <a:solidFill>
                  <a:srgbClr val="002060"/>
                </a:solidFill>
              </a:rPr>
              <a:t>Urządzenia stosowane w instalacjach elektrycznych</a:t>
            </a:r>
            <a:br>
              <a:rPr lang="pl-PL" b="1" dirty="0">
                <a:solidFill>
                  <a:srgbClr val="002060"/>
                </a:solidFill>
              </a:rPr>
            </a:br>
            <a:r>
              <a:rPr lang="pl-PL" sz="2000" b="1" dirty="0">
                <a:solidFill>
                  <a:srgbClr val="002060"/>
                </a:solidFill>
              </a:rPr>
              <a:t>3.1. </a:t>
            </a:r>
            <a:r>
              <a:rPr lang="pl-PL" sz="2000" dirty="0">
                <a:solidFill>
                  <a:srgbClr val="002060"/>
                </a:solidFill>
              </a:rPr>
              <a:t>przekładnik prądowy</a:t>
            </a:r>
          </a:p>
        </p:txBody>
      </p:sp>
    </p:spTree>
    <p:extLst>
      <p:ext uri="{BB962C8B-B14F-4D97-AF65-F5344CB8AC3E}">
        <p14:creationId xmlns:p14="http://schemas.microsoft.com/office/powerpoint/2010/main" val="37996409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05E6EC1-31A1-4CED-97B2-FFC2DE47F920}"/>
              </a:ext>
            </a:extLst>
          </p:cNvPr>
          <p:cNvSpPr>
            <a:spLocks noGrp="1"/>
          </p:cNvSpPr>
          <p:nvPr>
            <p:ph idx="1"/>
          </p:nvPr>
        </p:nvSpPr>
        <p:spPr/>
        <p:txBody>
          <a:bodyPr/>
          <a:lstStyle/>
          <a:p>
            <a:pPr marL="0" indent="0">
              <a:buNone/>
            </a:pPr>
            <a:r>
              <a:rPr lang="pl-PL" dirty="0">
                <a:solidFill>
                  <a:schemeClr val="bg1"/>
                </a:solidFill>
              </a:rPr>
              <a:t>Z wcześniejszego zapisu wynika wniosek:</a:t>
            </a:r>
          </a:p>
          <a:p>
            <a:pPr marL="0" indent="0">
              <a:buNone/>
            </a:pPr>
            <a:r>
              <a:rPr lang="pl-PL" sz="2800" b="1" i="1" u="sng" dirty="0">
                <a:solidFill>
                  <a:schemeClr val="bg1"/>
                </a:solidFill>
              </a:rPr>
              <a:t>Nie wolno przerywać obwodu wtórnego przekładnika prądowego! Dlatego też obowiązuje bardzo ważna zasada: obwodów wtórnych przekładników prądowych w żadnym przypadku nie wolno zabezpieczać bezpiecznikami lub innymi zabezpieczeniami mogącymi spowodować rozwarcie obwodu wtórnego.</a:t>
            </a:r>
          </a:p>
        </p:txBody>
      </p:sp>
      <p:sp>
        <p:nvSpPr>
          <p:cNvPr id="6" name="Tytuł 1">
            <a:extLst>
              <a:ext uri="{FF2B5EF4-FFF2-40B4-BE49-F238E27FC236}">
                <a16:creationId xmlns:a16="http://schemas.microsoft.com/office/drawing/2014/main" id="{62814300-405F-461B-8B4A-60030C69BBD0}"/>
              </a:ext>
            </a:extLst>
          </p:cNvPr>
          <p:cNvSpPr>
            <a:spLocks noGrp="1"/>
          </p:cNvSpPr>
          <p:nvPr>
            <p:ph type="title"/>
          </p:nvPr>
        </p:nvSpPr>
        <p:spPr>
          <a:xfrm>
            <a:off x="1141412" y="619125"/>
            <a:ext cx="10251265" cy="1477963"/>
          </a:xfrm>
        </p:spPr>
        <p:txBody>
          <a:bodyPr>
            <a:normAutofit/>
          </a:bodyPr>
          <a:lstStyle/>
          <a:p>
            <a:pPr marL="514350" indent="-514350">
              <a:buFont typeface="+mj-lt"/>
              <a:buAutoNum type="arabicPeriod" startAt="3"/>
            </a:pPr>
            <a:r>
              <a:rPr lang="pl-PL" sz="2800" b="1" dirty="0">
                <a:solidFill>
                  <a:srgbClr val="002060"/>
                </a:solidFill>
              </a:rPr>
              <a:t>Urządzenia stosowane w instalacjach elektrycznych</a:t>
            </a:r>
            <a:br>
              <a:rPr lang="pl-PL" b="1" dirty="0">
                <a:solidFill>
                  <a:srgbClr val="002060"/>
                </a:solidFill>
              </a:rPr>
            </a:br>
            <a:r>
              <a:rPr lang="pl-PL" sz="2000" b="1" dirty="0">
                <a:solidFill>
                  <a:srgbClr val="002060"/>
                </a:solidFill>
              </a:rPr>
              <a:t>3.1. </a:t>
            </a:r>
            <a:r>
              <a:rPr lang="pl-PL" sz="2000" dirty="0">
                <a:solidFill>
                  <a:srgbClr val="002060"/>
                </a:solidFill>
              </a:rPr>
              <a:t>przekładnik prądowy</a:t>
            </a:r>
          </a:p>
        </p:txBody>
      </p:sp>
    </p:spTree>
    <p:extLst>
      <p:ext uri="{BB962C8B-B14F-4D97-AF65-F5344CB8AC3E}">
        <p14:creationId xmlns:p14="http://schemas.microsoft.com/office/powerpoint/2010/main" val="9603527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21B8271B-A904-4497-A0D6-F97BF665A636}"/>
              </a:ext>
            </a:extLst>
          </p:cNvPr>
          <p:cNvSpPr>
            <a:spLocks noGrp="1"/>
          </p:cNvSpPr>
          <p:nvPr>
            <p:ph idx="1"/>
          </p:nvPr>
        </p:nvSpPr>
        <p:spPr>
          <a:xfrm>
            <a:off x="1141412" y="2249487"/>
            <a:ext cx="9905999" cy="4217988"/>
          </a:xfrm>
        </p:spPr>
        <p:txBody>
          <a:bodyPr>
            <a:normAutofit/>
          </a:bodyPr>
          <a:lstStyle/>
          <a:p>
            <a:pPr marL="0" indent="0">
              <a:buNone/>
            </a:pPr>
            <a:r>
              <a:rPr lang="pl-PL" dirty="0">
                <a:solidFill>
                  <a:schemeClr val="bg1"/>
                </a:solidFill>
              </a:rPr>
              <a:t>Rozwarcie strony wtórnej przekładnika prądowego może spowodować:</a:t>
            </a:r>
          </a:p>
          <a:p>
            <a:pPr lvl="0">
              <a:buSzPct val="100000"/>
            </a:pPr>
            <a:r>
              <a:rPr lang="pl-PL" dirty="0">
                <a:solidFill>
                  <a:schemeClr val="bg1"/>
                </a:solidFill>
              </a:rPr>
              <a:t>uszkodzenie lub „wypadnięcie „przekładnika z klasy dokładności na wskutek przegrzania rdzenia a w konsekwencji całego przekładnika,</a:t>
            </a:r>
          </a:p>
          <a:p>
            <a:pPr lvl="0">
              <a:buSzPct val="100000"/>
            </a:pPr>
            <a:r>
              <a:rPr lang="pl-PL" dirty="0">
                <a:solidFill>
                  <a:schemeClr val="bg1"/>
                </a:solidFill>
              </a:rPr>
              <a:t>porażenie pracowników obsługujących obwody wtórne tegoż przekładnika ze względu na indukcję elektromagnetyczną sięgającą nawet kilkudziesięciu </a:t>
            </a:r>
            <a:r>
              <a:rPr lang="pl-PL" dirty="0" err="1">
                <a:solidFill>
                  <a:schemeClr val="bg1"/>
                </a:solidFill>
              </a:rPr>
              <a:t>kV</a:t>
            </a:r>
            <a:endParaRPr lang="pl-PL" dirty="0">
              <a:solidFill>
                <a:schemeClr val="bg1"/>
              </a:solidFill>
            </a:endParaRPr>
          </a:p>
          <a:p>
            <a:pPr marL="0" indent="0">
              <a:buNone/>
            </a:pPr>
            <a:r>
              <a:rPr lang="pl-PL" dirty="0">
                <a:solidFill>
                  <a:schemeClr val="bg1"/>
                </a:solidFill>
              </a:rPr>
              <a:t>W celu prawidłowej oraz bezpiecznej pracy przekładników prądowych stronę wtórną przekładnika prądowego należy uziemić. Przy prawidłowo zainstalowanym przekładniku uziemiamy początek uzwojenia wtórnego (S</a:t>
            </a:r>
            <a:r>
              <a:rPr lang="pl-PL" baseline="-25000" dirty="0">
                <a:solidFill>
                  <a:schemeClr val="bg1"/>
                </a:solidFill>
              </a:rPr>
              <a:t>1</a:t>
            </a:r>
            <a:r>
              <a:rPr lang="pl-PL" dirty="0">
                <a:solidFill>
                  <a:schemeClr val="bg1"/>
                </a:solidFill>
              </a:rPr>
              <a:t>)</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7B704056-D4CE-4637-AC8A-DAA8A8125992}"/>
              </a:ext>
            </a:extLst>
          </p:cNvPr>
          <p:cNvSpPr>
            <a:spLocks noGrp="1"/>
          </p:cNvSpPr>
          <p:nvPr>
            <p:ph type="title"/>
          </p:nvPr>
        </p:nvSpPr>
        <p:spPr>
          <a:xfrm>
            <a:off x="1141413" y="619125"/>
            <a:ext cx="10213942" cy="1477963"/>
          </a:xfrm>
        </p:spPr>
        <p:txBody>
          <a:bodyPr>
            <a:normAutofit/>
          </a:bodyPr>
          <a:lstStyle/>
          <a:p>
            <a:pPr marL="514350" indent="-514350">
              <a:buFont typeface="+mj-lt"/>
              <a:buAutoNum type="arabicPeriod" startAt="3"/>
            </a:pPr>
            <a:r>
              <a:rPr lang="pl-PL" sz="2800" b="1" dirty="0">
                <a:solidFill>
                  <a:srgbClr val="002060"/>
                </a:solidFill>
              </a:rPr>
              <a:t>Urządzenia stosowane w instalacjach elektrycznych</a:t>
            </a:r>
            <a:br>
              <a:rPr lang="pl-PL" b="1" dirty="0">
                <a:solidFill>
                  <a:srgbClr val="002060"/>
                </a:solidFill>
              </a:rPr>
            </a:br>
            <a:r>
              <a:rPr lang="pl-PL" sz="2000" b="1" dirty="0">
                <a:solidFill>
                  <a:srgbClr val="002060"/>
                </a:solidFill>
              </a:rPr>
              <a:t>3.1. </a:t>
            </a:r>
            <a:r>
              <a:rPr lang="pl-PL" sz="2000" dirty="0">
                <a:solidFill>
                  <a:srgbClr val="002060"/>
                </a:solidFill>
              </a:rPr>
              <a:t>przekładnik prądowy</a:t>
            </a:r>
          </a:p>
        </p:txBody>
      </p:sp>
    </p:spTree>
    <p:extLst>
      <p:ext uri="{BB962C8B-B14F-4D97-AF65-F5344CB8AC3E}">
        <p14:creationId xmlns:p14="http://schemas.microsoft.com/office/powerpoint/2010/main" val="6973790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A7774FB-E744-44E5-804B-23FCB7BF6AD4}"/>
              </a:ext>
            </a:extLst>
          </p:cNvPr>
          <p:cNvSpPr>
            <a:spLocks noGrp="1"/>
          </p:cNvSpPr>
          <p:nvPr>
            <p:ph type="title"/>
          </p:nvPr>
        </p:nvSpPr>
        <p:spPr>
          <a:xfrm>
            <a:off x="783771" y="2689715"/>
            <a:ext cx="10478278" cy="1478570"/>
          </a:xfrm>
        </p:spPr>
        <p:txBody>
          <a:bodyPr>
            <a:noAutofit/>
          </a:bodyPr>
          <a:lstStyle/>
          <a:p>
            <a:pPr marL="742950" indent="-387350" algn="ctr">
              <a:buFont typeface="+mj-lt"/>
              <a:buAutoNum type="arabicPeriod" startAt="4"/>
            </a:pPr>
            <a:r>
              <a:rPr lang="pl-PL" sz="3400" b="1" dirty="0">
                <a:solidFill>
                  <a:srgbClr val="002060"/>
                </a:solidFill>
              </a:rPr>
              <a:t>Urządzenia stosowane w instalacjach elektrycznych </a:t>
            </a:r>
            <a:br>
              <a:rPr lang="pl-PL" sz="3400" b="1" dirty="0">
                <a:solidFill>
                  <a:srgbClr val="002060"/>
                </a:solidFill>
              </a:rPr>
            </a:br>
            <a:r>
              <a:rPr lang="pl-PL" sz="3400" b="1" dirty="0">
                <a:solidFill>
                  <a:srgbClr val="002060"/>
                </a:solidFill>
              </a:rPr>
              <a:t> </a:t>
            </a:r>
            <a:r>
              <a:rPr lang="pl-PL" sz="2800" b="1" dirty="0">
                <a:solidFill>
                  <a:srgbClr val="002060"/>
                </a:solidFill>
              </a:rPr>
              <a:t>urządzenia zabezpieczające</a:t>
            </a:r>
            <a:endParaRPr lang="pl-PL" sz="2800" dirty="0">
              <a:solidFill>
                <a:srgbClr val="002060"/>
              </a:solidFill>
            </a:endParaRPr>
          </a:p>
        </p:txBody>
      </p:sp>
    </p:spTree>
    <p:extLst>
      <p:ext uri="{BB962C8B-B14F-4D97-AF65-F5344CB8AC3E}">
        <p14:creationId xmlns:p14="http://schemas.microsoft.com/office/powerpoint/2010/main" val="19271612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B011CE6-4206-43D6-B4F7-DD5ABAF77735}"/>
              </a:ext>
            </a:extLst>
          </p:cNvPr>
          <p:cNvSpPr>
            <a:spLocks noGrp="1"/>
          </p:cNvSpPr>
          <p:nvPr>
            <p:ph idx="1"/>
          </p:nvPr>
        </p:nvSpPr>
        <p:spPr>
          <a:xfrm>
            <a:off x="1141412" y="2249486"/>
            <a:ext cx="9905999" cy="4437063"/>
          </a:xfrm>
        </p:spPr>
        <p:txBody>
          <a:bodyPr>
            <a:noAutofit/>
          </a:bodyPr>
          <a:lstStyle/>
          <a:p>
            <a:pPr marL="0" indent="0">
              <a:buNone/>
            </a:pPr>
            <a:r>
              <a:rPr lang="pl-PL" dirty="0">
                <a:solidFill>
                  <a:schemeClr val="bg1"/>
                </a:solidFill>
              </a:rPr>
              <a:t>Obowiązek stosowania wyłączników nadprądowych w obwodach odbiorczych instalacji elektrycznych nakłada na nas Rozporządzenie w sprawie warunków technicznych jakim powinny odpowiadać budynki i ich usytuowanie. </a:t>
            </a:r>
          </a:p>
          <a:p>
            <a:pPr marL="0" indent="0">
              <a:buNone/>
            </a:pPr>
            <a:r>
              <a:rPr lang="pl-PL" dirty="0">
                <a:solidFill>
                  <a:schemeClr val="bg1"/>
                </a:solidFill>
              </a:rPr>
              <a:t>Wyłącznik instalacyjny nadprądowy. – urządzenie zabezpieczające stosowane do ochrony przed skutkami zwarć i przeciążeń.</a:t>
            </a:r>
          </a:p>
        </p:txBody>
      </p:sp>
      <p:sp>
        <p:nvSpPr>
          <p:cNvPr id="4" name="Tytuł 1">
            <a:extLst>
              <a:ext uri="{FF2B5EF4-FFF2-40B4-BE49-F238E27FC236}">
                <a16:creationId xmlns:a16="http://schemas.microsoft.com/office/drawing/2014/main" id="{A3A5C310-F332-4402-BFF6-1C16C519B034}"/>
              </a:ext>
            </a:extLst>
          </p:cNvPr>
          <p:cNvSpPr>
            <a:spLocks noGrp="1"/>
          </p:cNvSpPr>
          <p:nvPr>
            <p:ph type="title"/>
          </p:nvPr>
        </p:nvSpPr>
        <p:spPr>
          <a:xfrm>
            <a:off x="1141412" y="619125"/>
            <a:ext cx="10269537"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4.1. wyłącznik instalacyjny nadprądowy</a:t>
            </a:r>
          </a:p>
        </p:txBody>
      </p:sp>
    </p:spTree>
    <p:extLst>
      <p:ext uri="{BB962C8B-B14F-4D97-AF65-F5344CB8AC3E}">
        <p14:creationId xmlns:p14="http://schemas.microsoft.com/office/powerpoint/2010/main" val="13873694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58FDB58-5D77-4A24-8B68-EAF82BC1744E}"/>
              </a:ext>
            </a:extLst>
          </p:cNvPr>
          <p:cNvSpPr>
            <a:spLocks noGrp="1"/>
          </p:cNvSpPr>
          <p:nvPr>
            <p:ph idx="1"/>
          </p:nvPr>
        </p:nvSpPr>
        <p:spPr/>
        <p:txBody>
          <a:bodyPr/>
          <a:lstStyle/>
          <a:p>
            <a:pPr marL="0" lvl="0" indent="0">
              <a:buNone/>
            </a:pPr>
            <a:r>
              <a:rPr lang="pl-PL" dirty="0">
                <a:solidFill>
                  <a:prstClr val="black"/>
                </a:solidFill>
              </a:rPr>
              <a:t>W przypadku przeciążeń zjawiskiem szkodliwym jest nadmierne wydzielanie się ciepła w przewodach, co może prowadzić do uszkodzenia izolacji i powłok izolacyjnych, a w konsekwencji do pożaru.</a:t>
            </a:r>
          </a:p>
          <a:p>
            <a:pPr marL="0" lvl="0" indent="0">
              <a:buNone/>
            </a:pPr>
            <a:r>
              <a:rPr lang="pl-PL" dirty="0">
                <a:solidFill>
                  <a:prstClr val="black"/>
                </a:solidFill>
              </a:rPr>
              <a:t>Podczas zwarć - poza ciepłem - pojawiają się oddziaływania pola magnetycznego wywołane przepływem zbyt dużego prądu – czyli skutki dynamiczne działania prądu w przewodach.</a:t>
            </a:r>
          </a:p>
          <a:p>
            <a:endParaRPr lang="pl-PL" dirty="0"/>
          </a:p>
        </p:txBody>
      </p:sp>
      <p:sp>
        <p:nvSpPr>
          <p:cNvPr id="4" name="Tytuł 1">
            <a:extLst>
              <a:ext uri="{FF2B5EF4-FFF2-40B4-BE49-F238E27FC236}">
                <a16:creationId xmlns:a16="http://schemas.microsoft.com/office/drawing/2014/main" id="{4C874AAB-D8CD-4173-9962-1FE5F008FD79}"/>
              </a:ext>
            </a:extLst>
          </p:cNvPr>
          <p:cNvSpPr>
            <a:spLocks noGrp="1"/>
          </p:cNvSpPr>
          <p:nvPr>
            <p:ph type="title"/>
          </p:nvPr>
        </p:nvSpPr>
        <p:spPr>
          <a:xfrm>
            <a:off x="1141413" y="619125"/>
            <a:ext cx="10240962"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4.1. wyłącznik instalacyjny nadprądowy</a:t>
            </a:r>
          </a:p>
        </p:txBody>
      </p:sp>
    </p:spTree>
    <p:extLst>
      <p:ext uri="{BB962C8B-B14F-4D97-AF65-F5344CB8AC3E}">
        <p14:creationId xmlns:p14="http://schemas.microsoft.com/office/powerpoint/2010/main" val="16323193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CF593EB-B332-477F-A2A4-3F6CC8B09FB3}"/>
              </a:ext>
            </a:extLst>
          </p:cNvPr>
          <p:cNvSpPr>
            <a:spLocks noGrp="1"/>
          </p:cNvSpPr>
          <p:nvPr>
            <p:ph idx="1"/>
          </p:nvPr>
        </p:nvSpPr>
        <p:spPr>
          <a:xfrm>
            <a:off x="1141412" y="2249486"/>
            <a:ext cx="9905999" cy="4475163"/>
          </a:xfrm>
        </p:spPr>
        <p:txBody>
          <a:bodyPr>
            <a:normAutofit fontScale="85000" lnSpcReduction="10000"/>
          </a:bodyPr>
          <a:lstStyle/>
          <a:p>
            <a:pPr marL="0" indent="0">
              <a:buNone/>
            </a:pPr>
            <a:r>
              <a:rPr lang="pl-PL" sz="2800" dirty="0">
                <a:solidFill>
                  <a:schemeClr val="bg1"/>
                </a:solidFill>
              </a:rPr>
              <a:t>Budowa wyłącznika nadprądowego:</a:t>
            </a:r>
          </a:p>
          <a:p>
            <a:pPr marL="0" indent="0">
              <a:buNone/>
            </a:pPr>
            <a:r>
              <a:rPr lang="pl-PL" sz="2800" dirty="0">
                <a:solidFill>
                  <a:schemeClr val="bg1"/>
                </a:solidFill>
              </a:rPr>
              <a:t>W celu wykrycia zakłóceń w postaci zwarcia lub przeciążenia wyłącznik wyposażono  w 2 wyzwalacze:</a:t>
            </a:r>
          </a:p>
          <a:p>
            <a:pPr>
              <a:buSzPct val="100000"/>
            </a:pPr>
            <a:r>
              <a:rPr lang="pl-PL" sz="2800" dirty="0">
                <a:solidFill>
                  <a:schemeClr val="bg1"/>
                </a:solidFill>
              </a:rPr>
              <a:t>Wyzwalacz przeciążeniowy wykonany z termobimetalu (dwie płytki z metali o znacznie zróżnicowanej rozciągliwości cieplnej tworzące pojedynczy pasek blachy) – działa stosunkowo wolno, ale jest precyzyjny.</a:t>
            </a:r>
            <a:br>
              <a:rPr lang="pl-PL" sz="2800" dirty="0">
                <a:solidFill>
                  <a:schemeClr val="bg1"/>
                </a:solidFill>
              </a:rPr>
            </a:br>
            <a:r>
              <a:rPr lang="pl-PL" sz="2800" dirty="0">
                <a:solidFill>
                  <a:schemeClr val="bg1"/>
                </a:solidFill>
              </a:rPr>
              <a:t>W wyłącznikach nadprądowych jest włączony szeregowo w obwód  styków i nagrzewany bezpośrednio przepływającym prądem. Zbyt duży prąd powoduje ugięcie paska termobimetalowego wyzwalając sprężynowy mechanizm otwarcia styków.</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7D13DF8E-7B2D-419E-BB87-08BED128981D}"/>
              </a:ext>
            </a:extLst>
          </p:cNvPr>
          <p:cNvSpPr>
            <a:spLocks noGrp="1"/>
          </p:cNvSpPr>
          <p:nvPr>
            <p:ph type="title"/>
          </p:nvPr>
        </p:nvSpPr>
        <p:spPr>
          <a:xfrm>
            <a:off x="1141413" y="619125"/>
            <a:ext cx="10213942"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4.1. wyłącznik instalacyjny nadprądowy</a:t>
            </a:r>
          </a:p>
        </p:txBody>
      </p:sp>
    </p:spTree>
    <p:extLst>
      <p:ext uri="{BB962C8B-B14F-4D97-AF65-F5344CB8AC3E}">
        <p14:creationId xmlns:p14="http://schemas.microsoft.com/office/powerpoint/2010/main" val="27354385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B8C6BF5-A198-49D9-884B-9555D6D63284}"/>
              </a:ext>
            </a:extLst>
          </p:cNvPr>
          <p:cNvSpPr>
            <a:spLocks noGrp="1"/>
          </p:cNvSpPr>
          <p:nvPr>
            <p:ph idx="1"/>
          </p:nvPr>
        </p:nvSpPr>
        <p:spPr/>
        <p:txBody>
          <a:bodyPr/>
          <a:lstStyle/>
          <a:p>
            <a:pPr marL="0" indent="0">
              <a:buNone/>
            </a:pPr>
            <a:r>
              <a:rPr lang="pl-PL" dirty="0">
                <a:solidFill>
                  <a:schemeClr val="bg1"/>
                </a:solidFill>
              </a:rPr>
              <a:t>Wyzwalacz zwarciowy – który reaguje na wartości prądu kilkakrotnie większe niż prąd znamionowy wyłącznika. Zbudowany jest z cewki elektromagnetycznej nawiniętej grubym drutem wewnątrz znajduje się kotwica w postaci walca utrzymywana na miejscu przez mechanizm sprężynowy. Jeżeli pole magnetyczne cewki wytworzone przez szeregowo przepływający prąd jest na tyle duże że pokona siłę przyciągania sprężyny nastąpi wyzwolenie zapadki powodującej otwarcie styków głównych.</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35427788-89C5-4C04-9348-6513BED821DE}"/>
              </a:ext>
            </a:extLst>
          </p:cNvPr>
          <p:cNvSpPr>
            <a:spLocks noGrp="1"/>
          </p:cNvSpPr>
          <p:nvPr>
            <p:ph type="title"/>
          </p:nvPr>
        </p:nvSpPr>
        <p:spPr>
          <a:xfrm>
            <a:off x="1141413" y="619125"/>
            <a:ext cx="10279256"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4.1. wyłącznik instalacyjny nadprądowy</a:t>
            </a:r>
          </a:p>
        </p:txBody>
      </p:sp>
    </p:spTree>
    <p:extLst>
      <p:ext uri="{BB962C8B-B14F-4D97-AF65-F5344CB8AC3E}">
        <p14:creationId xmlns:p14="http://schemas.microsoft.com/office/powerpoint/2010/main" val="20090098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79FCB92-5E5F-4665-ABBB-D2B67F41F7CD}"/>
              </a:ext>
            </a:extLst>
          </p:cNvPr>
          <p:cNvSpPr>
            <a:spLocks noGrp="1"/>
          </p:cNvSpPr>
          <p:nvPr>
            <p:ph idx="1"/>
          </p:nvPr>
        </p:nvSpPr>
        <p:spPr>
          <a:xfrm>
            <a:off x="1141412" y="2249487"/>
            <a:ext cx="9905999" cy="4541838"/>
          </a:xfrm>
        </p:spPr>
        <p:txBody>
          <a:bodyPr>
            <a:normAutofit lnSpcReduction="10000"/>
          </a:bodyPr>
          <a:lstStyle/>
          <a:p>
            <a:pPr marL="0" indent="0">
              <a:buNone/>
            </a:pPr>
            <a:r>
              <a:rPr lang="pl-PL" dirty="0">
                <a:solidFill>
                  <a:schemeClr val="bg1"/>
                </a:solidFill>
              </a:rPr>
              <a:t>Parametry znamionowe wyłączników nadprądowych.</a:t>
            </a:r>
          </a:p>
          <a:p>
            <a:pPr lvl="0">
              <a:buSzPct val="100000"/>
            </a:pPr>
            <a:r>
              <a:rPr lang="pl-PL" b="1" dirty="0">
                <a:solidFill>
                  <a:schemeClr val="bg1"/>
                </a:solidFill>
              </a:rPr>
              <a:t>Prąd znamionowy (Iₙ)</a:t>
            </a:r>
            <a:br>
              <a:rPr lang="pl-PL" dirty="0">
                <a:solidFill>
                  <a:schemeClr val="bg1"/>
                </a:solidFill>
              </a:rPr>
            </a:br>
            <a:r>
              <a:rPr lang="pl-PL" dirty="0">
                <a:solidFill>
                  <a:schemeClr val="bg1"/>
                </a:solidFill>
              </a:rPr>
              <a:t>To maksymalny prąd, który może płynąć przez wyłącznik bez ryzyka jego uszkodzenia. Typowe wartości to:</a:t>
            </a:r>
            <a:br>
              <a:rPr lang="pl-PL" dirty="0">
                <a:solidFill>
                  <a:schemeClr val="bg1"/>
                </a:solidFill>
              </a:rPr>
            </a:br>
            <a:r>
              <a:rPr lang="pl-PL" dirty="0">
                <a:solidFill>
                  <a:schemeClr val="bg1"/>
                </a:solidFill>
              </a:rPr>
              <a:t>6 A, 10 A, 16 A, 20 A, 25 A, 32 A, 40 A, 50 A, 63 A, 80 A, 100 A, 125 A </a:t>
            </a:r>
          </a:p>
          <a:p>
            <a:pPr lvl="0">
              <a:buSzPct val="100000"/>
            </a:pPr>
            <a:r>
              <a:rPr lang="pl-PL" b="1" dirty="0">
                <a:solidFill>
                  <a:schemeClr val="bg1"/>
                </a:solidFill>
              </a:rPr>
              <a:t>Napięcie znamionowe (Uₙ)</a:t>
            </a:r>
            <a:br>
              <a:rPr lang="pl-PL" dirty="0">
                <a:solidFill>
                  <a:schemeClr val="bg1"/>
                </a:solidFill>
              </a:rPr>
            </a:br>
            <a:r>
              <a:rPr lang="pl-PL" dirty="0">
                <a:solidFill>
                  <a:schemeClr val="bg1"/>
                </a:solidFill>
              </a:rPr>
              <a:t>Określa maksymalne napięcie, przy którym wyłącznik może bezpiecznie pracować ze względu na układ izolacyjny.</a:t>
            </a:r>
          </a:p>
          <a:p>
            <a:pPr lvl="0">
              <a:buSzPct val="100000"/>
            </a:pPr>
            <a:r>
              <a:rPr lang="pl-PL" b="1" dirty="0">
                <a:solidFill>
                  <a:schemeClr val="bg1"/>
                </a:solidFill>
              </a:rPr>
              <a:t>Znamionowa zdolność zwarciowa (podawana w [A] lub częściej w [</a:t>
            </a:r>
            <a:r>
              <a:rPr lang="pl-PL" b="1" dirty="0" err="1">
                <a:solidFill>
                  <a:schemeClr val="bg1"/>
                </a:solidFill>
              </a:rPr>
              <a:t>kA</a:t>
            </a:r>
            <a:r>
              <a:rPr lang="pl-PL" b="1" dirty="0">
                <a:solidFill>
                  <a:schemeClr val="bg1"/>
                </a:solidFill>
              </a:rPr>
              <a:t>]</a:t>
            </a:r>
            <a:br>
              <a:rPr lang="pl-PL" dirty="0">
                <a:solidFill>
                  <a:schemeClr val="bg1"/>
                </a:solidFill>
              </a:rPr>
            </a:br>
            <a:r>
              <a:rPr lang="pl-PL" dirty="0">
                <a:solidFill>
                  <a:schemeClr val="bg1"/>
                </a:solidFill>
              </a:rPr>
              <a:t>To maksymalny prąd zwarcia, który wyłącznik może bezpiecznie przerwać.</a:t>
            </a:r>
          </a:p>
          <a:p>
            <a:endParaRPr lang="pl-PL" dirty="0">
              <a:solidFill>
                <a:schemeClr val="bg1"/>
              </a:solidFill>
            </a:endParaRPr>
          </a:p>
        </p:txBody>
      </p:sp>
      <p:sp>
        <p:nvSpPr>
          <p:cNvPr id="6" name="Tytuł 1">
            <a:extLst>
              <a:ext uri="{FF2B5EF4-FFF2-40B4-BE49-F238E27FC236}">
                <a16:creationId xmlns:a16="http://schemas.microsoft.com/office/drawing/2014/main" id="{7F64E6A0-99DC-401C-A430-FD977EC50EE5}"/>
              </a:ext>
            </a:extLst>
          </p:cNvPr>
          <p:cNvSpPr>
            <a:spLocks noGrp="1"/>
          </p:cNvSpPr>
          <p:nvPr>
            <p:ph type="title"/>
          </p:nvPr>
        </p:nvSpPr>
        <p:spPr>
          <a:xfrm>
            <a:off x="1141413" y="619125"/>
            <a:ext cx="10213942"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4.1. wyłącznik instalacyjny nadprądowy</a:t>
            </a:r>
          </a:p>
        </p:txBody>
      </p:sp>
    </p:spTree>
    <p:extLst>
      <p:ext uri="{BB962C8B-B14F-4D97-AF65-F5344CB8AC3E}">
        <p14:creationId xmlns:p14="http://schemas.microsoft.com/office/powerpoint/2010/main" val="152389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2E03C1E-8627-495B-893C-6AAF6A5AA702}"/>
              </a:ext>
            </a:extLst>
          </p:cNvPr>
          <p:cNvSpPr>
            <a:spLocks noGrp="1"/>
          </p:cNvSpPr>
          <p:nvPr>
            <p:ph type="title"/>
          </p:nvPr>
        </p:nvSpPr>
        <p:spPr/>
        <p:txBody>
          <a:bodyPr>
            <a:normAutofit fontScale="90000"/>
          </a:bodyPr>
          <a:lstStyle/>
          <a:p>
            <a:pPr marL="514350" indent="-514350">
              <a:buFont typeface="+mj-lt"/>
              <a:buAutoNum type="arabicPeriod"/>
            </a:pPr>
            <a:r>
              <a:rPr lang="pl-PL" sz="2800" b="1" dirty="0">
                <a:solidFill>
                  <a:srgbClr val="002060"/>
                </a:solidFill>
              </a:rPr>
              <a:t>Pomiary elektryczne jako wymóg prawny oraz kluczowy element zarządzania bezpieczeństwem i niezawodnością systemów elektrycznych</a:t>
            </a:r>
            <a:br>
              <a:rPr lang="pl-PL" sz="2800" b="1" dirty="0">
                <a:solidFill>
                  <a:srgbClr val="002060"/>
                </a:solidFill>
              </a:rPr>
            </a:br>
            <a:r>
              <a:rPr lang="pl-PL" sz="2200" b="1" dirty="0">
                <a:solidFill>
                  <a:srgbClr val="002060"/>
                </a:solidFill>
              </a:rPr>
              <a:t>1.2. Podstawa prawna wykonywania pomiarów</a:t>
            </a:r>
          </a:p>
        </p:txBody>
      </p:sp>
      <p:sp>
        <p:nvSpPr>
          <p:cNvPr id="3" name="Symbol zastępczy zawartości 2">
            <a:extLst>
              <a:ext uri="{FF2B5EF4-FFF2-40B4-BE49-F238E27FC236}">
                <a16:creationId xmlns:a16="http://schemas.microsoft.com/office/drawing/2014/main" id="{F769929E-04D1-4E60-9CAA-63047FFFC624}"/>
              </a:ext>
            </a:extLst>
          </p:cNvPr>
          <p:cNvSpPr>
            <a:spLocks noGrp="1"/>
          </p:cNvSpPr>
          <p:nvPr>
            <p:ph idx="1"/>
          </p:nvPr>
        </p:nvSpPr>
        <p:spPr/>
        <p:txBody>
          <a:bodyPr/>
          <a:lstStyle/>
          <a:p>
            <a:pPr>
              <a:buSzPct val="100000"/>
            </a:pPr>
            <a:r>
              <a:rPr lang="pl-PL" dirty="0">
                <a:solidFill>
                  <a:schemeClr val="bg1"/>
                </a:solidFill>
              </a:rPr>
              <a:t>Pomiary elektryczne nie są kwestią „uznaniową” — są wymagane przez polskie prawo.</a:t>
            </a:r>
          </a:p>
          <a:p>
            <a:pPr>
              <a:buSzPct val="100000"/>
            </a:pPr>
            <a:r>
              <a:rPr lang="pl-PL" dirty="0">
                <a:solidFill>
                  <a:schemeClr val="bg1"/>
                </a:solidFill>
              </a:rPr>
              <a:t>Podstawy prawne nakładają obowiązek:</a:t>
            </a:r>
          </a:p>
          <a:p>
            <a:pPr lvl="0">
              <a:buSzPct val="100000"/>
            </a:pPr>
            <a:r>
              <a:rPr lang="pl-PL" dirty="0">
                <a:solidFill>
                  <a:schemeClr val="bg1"/>
                </a:solidFill>
              </a:rPr>
              <a:t>utrzymania instalacji w stanie zapewniającym bezpieczeństwo ludzi i mienia,</a:t>
            </a:r>
          </a:p>
          <a:p>
            <a:pPr>
              <a:buSzPct val="100000"/>
            </a:pPr>
            <a:r>
              <a:rPr lang="pl-PL" dirty="0">
                <a:solidFill>
                  <a:schemeClr val="bg1"/>
                </a:solidFill>
              </a:rPr>
              <a:t>potwierdzania stanu technicznego instalacji za pomocą pomiarów.</a:t>
            </a:r>
          </a:p>
        </p:txBody>
      </p:sp>
    </p:spTree>
    <p:extLst>
      <p:ext uri="{BB962C8B-B14F-4D97-AF65-F5344CB8AC3E}">
        <p14:creationId xmlns:p14="http://schemas.microsoft.com/office/powerpoint/2010/main" val="17341191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C918C21-E9E6-4105-AB0A-A5DAC98CEE4B}"/>
              </a:ext>
            </a:extLst>
          </p:cNvPr>
          <p:cNvSpPr>
            <a:spLocks noGrp="1"/>
          </p:cNvSpPr>
          <p:nvPr>
            <p:ph idx="1"/>
          </p:nvPr>
        </p:nvSpPr>
        <p:spPr/>
        <p:txBody>
          <a:bodyPr/>
          <a:lstStyle/>
          <a:p>
            <a:pPr>
              <a:buSzPct val="100000"/>
            </a:pPr>
            <a:r>
              <a:rPr lang="pl-PL" b="1" dirty="0">
                <a:solidFill>
                  <a:schemeClr val="bg1"/>
                </a:solidFill>
              </a:rPr>
              <a:t>Charakterystyka wyzwalania</a:t>
            </a:r>
            <a:r>
              <a:rPr lang="pl-PL" dirty="0">
                <a:solidFill>
                  <a:schemeClr val="bg1"/>
                </a:solidFill>
              </a:rPr>
              <a:t> (najczęściej stosowane to charakterystyki typu  B, C, D).</a:t>
            </a:r>
            <a:br>
              <a:rPr lang="pl-PL" dirty="0">
                <a:solidFill>
                  <a:schemeClr val="bg1"/>
                </a:solidFill>
              </a:rPr>
            </a:br>
            <a:r>
              <a:rPr lang="pl-PL" dirty="0">
                <a:solidFill>
                  <a:schemeClr val="bg1"/>
                </a:solidFill>
              </a:rPr>
              <a:t>Charakterystyki różnią się od siebie krotnością zadziałania wyzwalacza zwarciowego</a:t>
            </a:r>
            <a:br>
              <a:rPr lang="pl-PL" dirty="0">
                <a:solidFill>
                  <a:schemeClr val="bg1"/>
                </a:solidFill>
              </a:rPr>
            </a:br>
            <a:endParaRPr lang="pl-PL" dirty="0">
              <a:solidFill>
                <a:schemeClr val="bg1"/>
              </a:solidFill>
            </a:endParaRPr>
          </a:p>
          <a:p>
            <a:endParaRPr lang="pl-PL" dirty="0">
              <a:solidFill>
                <a:schemeClr val="bg1"/>
              </a:solidFill>
            </a:endParaRPr>
          </a:p>
        </p:txBody>
      </p:sp>
      <p:sp>
        <p:nvSpPr>
          <p:cNvPr id="6" name="Tytuł 1">
            <a:extLst>
              <a:ext uri="{FF2B5EF4-FFF2-40B4-BE49-F238E27FC236}">
                <a16:creationId xmlns:a16="http://schemas.microsoft.com/office/drawing/2014/main" id="{9BC06A59-DEE2-4B05-BA6F-DC3AAFBB14A6}"/>
              </a:ext>
            </a:extLst>
          </p:cNvPr>
          <p:cNvSpPr>
            <a:spLocks noGrp="1"/>
          </p:cNvSpPr>
          <p:nvPr>
            <p:ph type="title"/>
          </p:nvPr>
        </p:nvSpPr>
        <p:spPr>
          <a:xfrm>
            <a:off x="1141412" y="619125"/>
            <a:ext cx="10251265"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4.1. wyłącznik instalacyjny nadprądowy</a:t>
            </a:r>
          </a:p>
        </p:txBody>
      </p:sp>
    </p:spTree>
    <p:extLst>
      <p:ext uri="{BB962C8B-B14F-4D97-AF65-F5344CB8AC3E}">
        <p14:creationId xmlns:p14="http://schemas.microsoft.com/office/powerpoint/2010/main" val="30705050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EFA6678F-49A2-4C55-B634-E6CC7669BBC7}"/>
                  </a:ext>
                </a:extLst>
              </p:cNvPr>
              <p:cNvSpPr>
                <a:spLocks noGrp="1"/>
              </p:cNvSpPr>
              <p:nvPr>
                <p:ph idx="1"/>
              </p:nvPr>
            </p:nvSpPr>
            <p:spPr>
              <a:xfrm>
                <a:off x="1141413" y="2174842"/>
                <a:ext cx="9905999" cy="3541714"/>
              </a:xfrm>
            </p:spPr>
            <p:txBody>
              <a:bodyPr/>
              <a:lstStyle/>
              <a:p>
                <a:pPr marL="0" indent="0">
                  <a:buNone/>
                </a:pPr>
                <a:r>
                  <a:rPr lang="pl-PL" sz="1800" dirty="0">
                    <a:solidFill>
                      <a:schemeClr val="bg1"/>
                    </a:solidFill>
                  </a:rPr>
                  <a:t>Dla wyłączników o charakterystyce wyzwalania B - zakres działania wyzwalacza zwarciowego zawarty jest w przedziale 3 – 5 krotnej wartości prądu znamionowego (</a:t>
                </a:r>
                <a14:m>
                  <m:oMath xmlns:m="http://schemas.openxmlformats.org/officeDocument/2006/math">
                    <m:r>
                      <a:rPr lang="pl-PL" sz="1800" i="1">
                        <a:solidFill>
                          <a:schemeClr val="bg1"/>
                        </a:solidFill>
                        <a:latin typeface="Cambria Math" panose="02040503050406030204" pitchFamily="18" charset="0"/>
                      </a:rPr>
                      <m:t>3−5∙</m:t>
                    </m:r>
                    <m:sSub>
                      <m:sSubPr>
                        <m:ctrlPr>
                          <a:rPr lang="pl-PL" sz="1800" i="1">
                            <a:solidFill>
                              <a:schemeClr val="bg1"/>
                            </a:solidFill>
                            <a:latin typeface="Cambria Math" panose="02040503050406030204" pitchFamily="18" charset="0"/>
                          </a:rPr>
                        </m:ctrlPr>
                      </m:sSubPr>
                      <m:e>
                        <m:r>
                          <a:rPr lang="pl-PL" sz="1800" i="1">
                            <a:solidFill>
                              <a:schemeClr val="bg1"/>
                            </a:solidFill>
                            <a:latin typeface="Cambria Math" panose="02040503050406030204" pitchFamily="18" charset="0"/>
                          </a:rPr>
                          <m:t>𝐼</m:t>
                        </m:r>
                      </m:e>
                      <m:sub>
                        <m:r>
                          <a:rPr lang="pl-PL" sz="1800" i="1">
                            <a:solidFill>
                              <a:schemeClr val="bg1"/>
                            </a:solidFill>
                            <a:latin typeface="Cambria Math" panose="02040503050406030204" pitchFamily="18" charset="0"/>
                          </a:rPr>
                          <m:t>𝑁</m:t>
                        </m:r>
                      </m:sub>
                    </m:sSub>
                  </m:oMath>
                </a14:m>
                <a:r>
                  <a:rPr lang="pl-PL" sz="1800" dirty="0">
                    <a:solidFill>
                      <a:schemeClr val="bg1"/>
                    </a:solidFill>
                  </a:rPr>
                  <a:t>)</a:t>
                </a:r>
              </a:p>
              <a:p>
                <a:pPr marL="0" indent="0">
                  <a:buNone/>
                </a:pPr>
                <a:endParaRPr lang="pl-PL" dirty="0"/>
              </a:p>
            </p:txBody>
          </p:sp>
        </mc:Choice>
        <mc:Fallback xmlns="">
          <p:sp>
            <p:nvSpPr>
              <p:cNvPr id="3" name="Symbol zastępczy zawartości 2">
                <a:extLst>
                  <a:ext uri="{FF2B5EF4-FFF2-40B4-BE49-F238E27FC236}">
                    <a16:creationId xmlns:a16="http://schemas.microsoft.com/office/drawing/2014/main" id="{EFA6678F-49A2-4C55-B634-E6CC7669BBC7}"/>
                  </a:ext>
                </a:extLst>
              </p:cNvPr>
              <p:cNvSpPr>
                <a:spLocks noGrp="1" noRot="1" noChangeAspect="1" noMove="1" noResize="1" noEditPoints="1" noAdjustHandles="1" noChangeArrowheads="1" noChangeShapeType="1" noTextEdit="1"/>
              </p:cNvSpPr>
              <p:nvPr>
                <p:ph idx="1"/>
              </p:nvPr>
            </p:nvSpPr>
            <p:spPr>
              <a:xfrm>
                <a:off x="1141413" y="2174842"/>
                <a:ext cx="9905999" cy="3541714"/>
              </a:xfrm>
              <a:blipFill>
                <a:blip r:embed="rId2"/>
                <a:stretch>
                  <a:fillRect l="-492"/>
                </a:stretch>
              </a:blipFill>
            </p:spPr>
            <p:txBody>
              <a:bodyPr/>
              <a:lstStyle/>
              <a:p>
                <a:r>
                  <a:rPr lang="pl-PL">
                    <a:noFill/>
                  </a:rPr>
                  <a:t> </a:t>
                </a:r>
              </a:p>
            </p:txBody>
          </p:sp>
        </mc:Fallback>
      </mc:AlternateContent>
      <p:pic>
        <p:nvPicPr>
          <p:cNvPr id="4" name="Obraz 3">
            <a:extLst>
              <a:ext uri="{FF2B5EF4-FFF2-40B4-BE49-F238E27FC236}">
                <a16:creationId xmlns:a16="http://schemas.microsoft.com/office/drawing/2014/main" id="{B34ACE34-015C-421C-8D95-EF86A10E5FED}"/>
              </a:ext>
            </a:extLst>
          </p:cNvPr>
          <p:cNvPicPr/>
          <p:nvPr/>
        </p:nvPicPr>
        <p:blipFill>
          <a:blip r:embed="rId3"/>
          <a:stretch>
            <a:fillRect/>
          </a:stretch>
        </p:blipFill>
        <p:spPr>
          <a:xfrm>
            <a:off x="3061353" y="3150383"/>
            <a:ext cx="5072590" cy="3541713"/>
          </a:xfrm>
          <a:prstGeom prst="rect">
            <a:avLst/>
          </a:prstGeom>
        </p:spPr>
      </p:pic>
      <p:sp>
        <p:nvSpPr>
          <p:cNvPr id="7" name="Tytuł 1">
            <a:extLst>
              <a:ext uri="{FF2B5EF4-FFF2-40B4-BE49-F238E27FC236}">
                <a16:creationId xmlns:a16="http://schemas.microsoft.com/office/drawing/2014/main" id="{8D295707-49FE-4340-92A1-91C4B1B6191F}"/>
              </a:ext>
            </a:extLst>
          </p:cNvPr>
          <p:cNvSpPr>
            <a:spLocks noGrp="1"/>
          </p:cNvSpPr>
          <p:nvPr>
            <p:ph type="title"/>
          </p:nvPr>
        </p:nvSpPr>
        <p:spPr>
          <a:xfrm>
            <a:off x="1141412" y="619125"/>
            <a:ext cx="10232603"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4.1. wyłącznik instalacyjny nadprądowy</a:t>
            </a:r>
          </a:p>
        </p:txBody>
      </p:sp>
    </p:spTree>
    <p:extLst>
      <p:ext uri="{BB962C8B-B14F-4D97-AF65-F5344CB8AC3E}">
        <p14:creationId xmlns:p14="http://schemas.microsoft.com/office/powerpoint/2010/main" val="31319285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BA803849-C4BD-4C3A-A36D-98296E07CDEE}"/>
                  </a:ext>
                </a:extLst>
              </p:cNvPr>
              <p:cNvSpPr>
                <a:spLocks noGrp="1"/>
              </p:cNvSpPr>
              <p:nvPr>
                <p:ph idx="1"/>
              </p:nvPr>
            </p:nvSpPr>
            <p:spPr/>
            <p:txBody>
              <a:bodyPr/>
              <a:lstStyle/>
              <a:p>
                <a:pPr marL="0" indent="0">
                  <a:buNone/>
                </a:pPr>
                <a:r>
                  <a:rPr lang="pl-PL" sz="1800" dirty="0">
                    <a:solidFill>
                      <a:schemeClr val="bg1"/>
                    </a:solidFill>
                  </a:rPr>
                  <a:t>Dla wyłączników o charakterystyce wyzwalania C - zakres działania wyzwalacza zwarciowego zawarty jest w przedziale 5 – 10 krotnej wartości prądu znamionowego (</a:t>
                </a:r>
                <a14:m>
                  <m:oMath xmlns:m="http://schemas.openxmlformats.org/officeDocument/2006/math">
                    <m:r>
                      <a:rPr lang="pl-PL" sz="1800" i="1">
                        <a:solidFill>
                          <a:schemeClr val="bg1"/>
                        </a:solidFill>
                        <a:latin typeface="Cambria Math" panose="02040503050406030204" pitchFamily="18" charset="0"/>
                      </a:rPr>
                      <m:t>5−10∙</m:t>
                    </m:r>
                    <m:sSub>
                      <m:sSubPr>
                        <m:ctrlPr>
                          <a:rPr lang="pl-PL" sz="1800" i="1">
                            <a:solidFill>
                              <a:schemeClr val="bg1"/>
                            </a:solidFill>
                            <a:latin typeface="Cambria Math" panose="02040503050406030204" pitchFamily="18" charset="0"/>
                          </a:rPr>
                        </m:ctrlPr>
                      </m:sSubPr>
                      <m:e>
                        <m:r>
                          <a:rPr lang="pl-PL" sz="1800" i="1">
                            <a:solidFill>
                              <a:schemeClr val="bg1"/>
                            </a:solidFill>
                            <a:latin typeface="Cambria Math" panose="02040503050406030204" pitchFamily="18" charset="0"/>
                          </a:rPr>
                          <m:t>𝐼</m:t>
                        </m:r>
                      </m:e>
                      <m:sub>
                        <m:r>
                          <a:rPr lang="pl-PL" sz="1800" i="1">
                            <a:solidFill>
                              <a:schemeClr val="bg1"/>
                            </a:solidFill>
                            <a:latin typeface="Cambria Math" panose="02040503050406030204" pitchFamily="18" charset="0"/>
                          </a:rPr>
                          <m:t>𝑁</m:t>
                        </m:r>
                      </m:sub>
                    </m:sSub>
                  </m:oMath>
                </a14:m>
                <a:r>
                  <a:rPr lang="pl-PL" sz="1800" dirty="0">
                    <a:solidFill>
                      <a:schemeClr val="bg1"/>
                    </a:solidFill>
                  </a:rPr>
                  <a:t>)</a:t>
                </a:r>
              </a:p>
              <a:p>
                <a:endParaRPr lang="pl-PL" dirty="0"/>
              </a:p>
            </p:txBody>
          </p:sp>
        </mc:Choice>
        <mc:Fallback xmlns="">
          <p:sp>
            <p:nvSpPr>
              <p:cNvPr id="3" name="Symbol zastępczy zawartości 2">
                <a:extLst>
                  <a:ext uri="{FF2B5EF4-FFF2-40B4-BE49-F238E27FC236}">
                    <a16:creationId xmlns:a16="http://schemas.microsoft.com/office/drawing/2014/main" id="{BA803849-C4BD-4C3A-A36D-98296E07CDEE}"/>
                  </a:ext>
                </a:extLst>
              </p:cNvPr>
              <p:cNvSpPr>
                <a:spLocks noGrp="1" noRot="1" noChangeAspect="1" noMove="1" noResize="1" noEditPoints="1" noAdjustHandles="1" noChangeArrowheads="1" noChangeShapeType="1" noTextEdit="1"/>
              </p:cNvSpPr>
              <p:nvPr>
                <p:ph idx="1"/>
              </p:nvPr>
            </p:nvSpPr>
            <p:spPr>
              <a:blipFill>
                <a:blip r:embed="rId2"/>
                <a:stretch>
                  <a:fillRect l="-492"/>
                </a:stretch>
              </a:blipFill>
            </p:spPr>
            <p:txBody>
              <a:bodyPr/>
              <a:lstStyle/>
              <a:p>
                <a:r>
                  <a:rPr lang="pl-PL">
                    <a:noFill/>
                  </a:rPr>
                  <a:t> </a:t>
                </a:r>
              </a:p>
            </p:txBody>
          </p:sp>
        </mc:Fallback>
      </mc:AlternateContent>
      <p:pic>
        <p:nvPicPr>
          <p:cNvPr id="5" name="Obraz 4">
            <a:extLst>
              <a:ext uri="{FF2B5EF4-FFF2-40B4-BE49-F238E27FC236}">
                <a16:creationId xmlns:a16="http://schemas.microsoft.com/office/drawing/2014/main" id="{183D3FF5-BC42-487E-AFF9-05B83F86B61D}"/>
              </a:ext>
            </a:extLst>
          </p:cNvPr>
          <p:cNvPicPr/>
          <p:nvPr/>
        </p:nvPicPr>
        <p:blipFill>
          <a:blip r:embed="rId3"/>
          <a:stretch>
            <a:fillRect/>
          </a:stretch>
        </p:blipFill>
        <p:spPr>
          <a:xfrm>
            <a:off x="3105486" y="3090171"/>
            <a:ext cx="4986485" cy="3541714"/>
          </a:xfrm>
          <a:prstGeom prst="rect">
            <a:avLst/>
          </a:prstGeom>
        </p:spPr>
      </p:pic>
      <p:sp>
        <p:nvSpPr>
          <p:cNvPr id="7" name="Tytuł 1">
            <a:extLst>
              <a:ext uri="{FF2B5EF4-FFF2-40B4-BE49-F238E27FC236}">
                <a16:creationId xmlns:a16="http://schemas.microsoft.com/office/drawing/2014/main" id="{CB48993B-8557-412B-A3CA-EF75DA4107F7}"/>
              </a:ext>
            </a:extLst>
          </p:cNvPr>
          <p:cNvSpPr>
            <a:spLocks noGrp="1"/>
          </p:cNvSpPr>
          <p:nvPr>
            <p:ph type="title"/>
          </p:nvPr>
        </p:nvSpPr>
        <p:spPr>
          <a:xfrm>
            <a:off x="1141412" y="619125"/>
            <a:ext cx="10251265"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4.1. wyłącznik instalacyjny nadprądowy</a:t>
            </a:r>
          </a:p>
        </p:txBody>
      </p:sp>
    </p:spTree>
    <p:extLst>
      <p:ext uri="{BB962C8B-B14F-4D97-AF65-F5344CB8AC3E}">
        <p14:creationId xmlns:p14="http://schemas.microsoft.com/office/powerpoint/2010/main" val="3825371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0A046903-9AC5-47DE-B168-6785DAF3A331}"/>
                  </a:ext>
                </a:extLst>
              </p:cNvPr>
              <p:cNvSpPr>
                <a:spLocks noGrp="1"/>
              </p:cNvSpPr>
              <p:nvPr>
                <p:ph idx="1"/>
              </p:nvPr>
            </p:nvSpPr>
            <p:spPr/>
            <p:txBody>
              <a:bodyPr>
                <a:normAutofit/>
              </a:bodyPr>
              <a:lstStyle/>
              <a:p>
                <a:pPr marL="0" indent="0">
                  <a:buNone/>
                </a:pPr>
                <a:r>
                  <a:rPr lang="pl-PL" sz="1800" dirty="0">
                    <a:solidFill>
                      <a:schemeClr val="bg1"/>
                    </a:solidFill>
                  </a:rPr>
                  <a:t>Dla wyłączników o charakterystyce wyzwalania D - zakres działania wyzwalacza zwarciowego zawarty jest w przedziale 10 – 20 krotnej wartości prądu znamionowego (</a:t>
                </a:r>
                <a14:m>
                  <m:oMath xmlns:m="http://schemas.openxmlformats.org/officeDocument/2006/math">
                    <m:r>
                      <a:rPr lang="pl-PL" sz="1800" i="1">
                        <a:solidFill>
                          <a:schemeClr val="bg1"/>
                        </a:solidFill>
                        <a:latin typeface="Cambria Math" panose="02040503050406030204" pitchFamily="18" charset="0"/>
                      </a:rPr>
                      <m:t>10−20∙</m:t>
                    </m:r>
                    <m:sSub>
                      <m:sSubPr>
                        <m:ctrlPr>
                          <a:rPr lang="pl-PL" sz="1800" i="1">
                            <a:solidFill>
                              <a:schemeClr val="bg1"/>
                            </a:solidFill>
                            <a:latin typeface="Cambria Math" panose="02040503050406030204" pitchFamily="18" charset="0"/>
                          </a:rPr>
                        </m:ctrlPr>
                      </m:sSubPr>
                      <m:e>
                        <m:r>
                          <a:rPr lang="pl-PL" sz="1800" i="1">
                            <a:solidFill>
                              <a:schemeClr val="bg1"/>
                            </a:solidFill>
                            <a:latin typeface="Cambria Math" panose="02040503050406030204" pitchFamily="18" charset="0"/>
                          </a:rPr>
                          <m:t>𝐼</m:t>
                        </m:r>
                      </m:e>
                      <m:sub>
                        <m:r>
                          <a:rPr lang="pl-PL" sz="1800" i="1">
                            <a:solidFill>
                              <a:schemeClr val="bg1"/>
                            </a:solidFill>
                            <a:latin typeface="Cambria Math" panose="02040503050406030204" pitchFamily="18" charset="0"/>
                          </a:rPr>
                          <m:t>𝑁</m:t>
                        </m:r>
                      </m:sub>
                    </m:sSub>
                  </m:oMath>
                </a14:m>
                <a:r>
                  <a:rPr lang="pl-PL" sz="1800" dirty="0">
                    <a:solidFill>
                      <a:schemeClr val="bg1"/>
                    </a:solidFill>
                  </a:rPr>
                  <a:t>)</a:t>
                </a:r>
              </a:p>
            </p:txBody>
          </p:sp>
        </mc:Choice>
        <mc:Fallback xmlns="">
          <p:sp>
            <p:nvSpPr>
              <p:cNvPr id="3" name="Symbol zastępczy zawartości 2">
                <a:extLst>
                  <a:ext uri="{FF2B5EF4-FFF2-40B4-BE49-F238E27FC236}">
                    <a16:creationId xmlns:a16="http://schemas.microsoft.com/office/drawing/2014/main" id="{0A046903-9AC5-47DE-B168-6785DAF3A331}"/>
                  </a:ext>
                </a:extLst>
              </p:cNvPr>
              <p:cNvSpPr>
                <a:spLocks noGrp="1" noRot="1" noChangeAspect="1" noMove="1" noResize="1" noEditPoints="1" noAdjustHandles="1" noChangeArrowheads="1" noChangeShapeType="1" noTextEdit="1"/>
              </p:cNvSpPr>
              <p:nvPr>
                <p:ph idx="1"/>
              </p:nvPr>
            </p:nvSpPr>
            <p:spPr>
              <a:blipFill>
                <a:blip r:embed="rId2"/>
                <a:stretch>
                  <a:fillRect l="-492"/>
                </a:stretch>
              </a:blipFill>
            </p:spPr>
            <p:txBody>
              <a:bodyPr/>
              <a:lstStyle/>
              <a:p>
                <a:r>
                  <a:rPr lang="pl-PL">
                    <a:noFill/>
                  </a:rPr>
                  <a:t> </a:t>
                </a:r>
              </a:p>
            </p:txBody>
          </p:sp>
        </mc:Fallback>
      </mc:AlternateContent>
      <p:pic>
        <p:nvPicPr>
          <p:cNvPr id="5" name="Obraz 4">
            <a:extLst>
              <a:ext uri="{FF2B5EF4-FFF2-40B4-BE49-F238E27FC236}">
                <a16:creationId xmlns:a16="http://schemas.microsoft.com/office/drawing/2014/main" id="{BE524337-55A7-4DD7-8419-975E5C62F495}"/>
              </a:ext>
            </a:extLst>
          </p:cNvPr>
          <p:cNvPicPr/>
          <p:nvPr/>
        </p:nvPicPr>
        <p:blipFill>
          <a:blip r:embed="rId3"/>
          <a:stretch>
            <a:fillRect/>
          </a:stretch>
        </p:blipFill>
        <p:spPr>
          <a:xfrm>
            <a:off x="3089461" y="3073175"/>
            <a:ext cx="4799480" cy="3541713"/>
          </a:xfrm>
          <a:prstGeom prst="rect">
            <a:avLst/>
          </a:prstGeom>
        </p:spPr>
      </p:pic>
      <p:sp>
        <p:nvSpPr>
          <p:cNvPr id="7" name="Tytuł 1">
            <a:extLst>
              <a:ext uri="{FF2B5EF4-FFF2-40B4-BE49-F238E27FC236}">
                <a16:creationId xmlns:a16="http://schemas.microsoft.com/office/drawing/2014/main" id="{D29E022F-AA81-44F4-B1A9-D4ACFCDE2682}"/>
              </a:ext>
            </a:extLst>
          </p:cNvPr>
          <p:cNvSpPr>
            <a:spLocks noGrp="1"/>
          </p:cNvSpPr>
          <p:nvPr>
            <p:ph type="title"/>
          </p:nvPr>
        </p:nvSpPr>
        <p:spPr>
          <a:xfrm>
            <a:off x="1141412" y="619125"/>
            <a:ext cx="10251265"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4.1. wyłącznik instalacyjny nadprądowy</a:t>
            </a:r>
          </a:p>
        </p:txBody>
      </p:sp>
    </p:spTree>
    <p:extLst>
      <p:ext uri="{BB962C8B-B14F-4D97-AF65-F5344CB8AC3E}">
        <p14:creationId xmlns:p14="http://schemas.microsoft.com/office/powerpoint/2010/main" val="18169210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7EFA571-5626-42FE-AE90-53E5575124A2}"/>
              </a:ext>
            </a:extLst>
          </p:cNvPr>
          <p:cNvSpPr>
            <a:spLocks noGrp="1"/>
          </p:cNvSpPr>
          <p:nvPr>
            <p:ph idx="1"/>
          </p:nvPr>
        </p:nvSpPr>
        <p:spPr>
          <a:xfrm>
            <a:off x="1141412" y="1909483"/>
            <a:ext cx="9905999" cy="4062110"/>
          </a:xfrm>
        </p:spPr>
        <p:txBody>
          <a:bodyPr>
            <a:noAutofit/>
          </a:bodyPr>
          <a:lstStyle/>
          <a:p>
            <a:pPr marL="0" indent="0">
              <a:buNone/>
            </a:pPr>
            <a:r>
              <a:rPr lang="pl-PL" dirty="0">
                <a:solidFill>
                  <a:schemeClr val="bg1"/>
                </a:solidFill>
              </a:rPr>
              <a:t>Bezpieczniki topikowe - będące jednym z pierwszych elementów inżynierii elektroenergetycznej, mają długą historię, która sięga połowy XIX wieku. Początkowo stosowano je do ochrony podmorskich kabli telegraficznych. W 1890 roku W. M. </a:t>
            </a:r>
            <a:r>
              <a:rPr lang="pl-PL" dirty="0" err="1">
                <a:solidFill>
                  <a:schemeClr val="bg1"/>
                </a:solidFill>
              </a:rPr>
              <a:t>Mordey</a:t>
            </a:r>
            <a:r>
              <a:rPr lang="pl-PL" dirty="0">
                <a:solidFill>
                  <a:schemeClr val="bg1"/>
                </a:solidFill>
              </a:rPr>
              <a:t> opatentował bezpiecznik z elementem topikowym zamkniętym w obudowie wypełnionej materiałem wygaszającym łuk, co stało się podstawą współczesnych bezpieczników. Na początku XX wieku bracia Siemens opracowali system bezpiecznikowy typu gwintowego, znany jako „</a:t>
            </a:r>
            <a:r>
              <a:rPr lang="pl-PL" dirty="0" err="1">
                <a:solidFill>
                  <a:schemeClr val="bg1"/>
                </a:solidFill>
              </a:rPr>
              <a:t>Diazed</a:t>
            </a:r>
            <a:r>
              <a:rPr lang="pl-PL" dirty="0">
                <a:solidFill>
                  <a:schemeClr val="bg1"/>
                </a:solidFill>
              </a:rPr>
              <a:t>”, który zyskał popularność na całym świecie. </a:t>
            </a:r>
          </a:p>
        </p:txBody>
      </p:sp>
      <p:sp>
        <p:nvSpPr>
          <p:cNvPr id="7" name="Tytuł 1">
            <a:extLst>
              <a:ext uri="{FF2B5EF4-FFF2-40B4-BE49-F238E27FC236}">
                <a16:creationId xmlns:a16="http://schemas.microsoft.com/office/drawing/2014/main" id="{5246DBA8-E46C-4D86-8875-C0BD4EA3AE86}"/>
              </a:ext>
            </a:extLst>
          </p:cNvPr>
          <p:cNvSpPr>
            <a:spLocks noGrp="1"/>
          </p:cNvSpPr>
          <p:nvPr>
            <p:ph type="title"/>
          </p:nvPr>
        </p:nvSpPr>
        <p:spPr>
          <a:xfrm>
            <a:off x="1141412" y="619125"/>
            <a:ext cx="10232603"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4.2. Bezpieczniki topikowe</a:t>
            </a:r>
          </a:p>
        </p:txBody>
      </p:sp>
    </p:spTree>
    <p:extLst>
      <p:ext uri="{BB962C8B-B14F-4D97-AF65-F5344CB8AC3E}">
        <p14:creationId xmlns:p14="http://schemas.microsoft.com/office/powerpoint/2010/main" val="41736229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6EC2B0F-70D0-47A6-AE25-45BD26390AC3}"/>
              </a:ext>
            </a:extLst>
          </p:cNvPr>
          <p:cNvSpPr>
            <a:spLocks noGrp="1"/>
          </p:cNvSpPr>
          <p:nvPr>
            <p:ph idx="1"/>
          </p:nvPr>
        </p:nvSpPr>
        <p:spPr>
          <a:xfrm>
            <a:off x="1141413" y="1978898"/>
            <a:ext cx="9905999" cy="4505877"/>
          </a:xfrm>
        </p:spPr>
        <p:txBody>
          <a:bodyPr>
            <a:noAutofit/>
          </a:bodyPr>
          <a:lstStyle/>
          <a:p>
            <a:pPr marL="0" indent="0">
              <a:buNone/>
            </a:pPr>
            <a:r>
              <a:rPr lang="pl-PL" dirty="0">
                <a:solidFill>
                  <a:schemeClr val="bg1"/>
                </a:solidFill>
              </a:rPr>
              <a:t>Prosta konstrukcja, niezawodność oraz stosunkowo niski koszt sprawiają, że bezpieczniki pozostają kluczowym elementem ochrony w instalacjach elektrycznych, mimo pojawienia się innych urządzeń zabezpieczających. Ich solidność i efektywność sprawiają, że są uznawane za „ostatnią linię obrony” w systemach elektroenergetycznych. Dzisiejsze konstrukcje bezpieczników niewiele różnią się od ich historycznych prototypów. Stosowane również jak wyłączniki nadprądowe do ochrony przed skutkami zwarć i przeciążeń. Pomimo dość „leciwej” konstrukcji w dalszym ciągu pozostają nie do zastąpienia chociażby ze względu na prądy znamionowe czy też zdolność zwarciową które są o wiele większe niż w wyłącznikach nadprądowych.</a:t>
            </a:r>
            <a:br>
              <a:rPr lang="pl-PL" dirty="0">
                <a:solidFill>
                  <a:schemeClr val="bg1"/>
                </a:solidFill>
              </a:rPr>
            </a:br>
            <a:endParaRPr lang="pl-PL" dirty="0"/>
          </a:p>
        </p:txBody>
      </p:sp>
      <p:sp>
        <p:nvSpPr>
          <p:cNvPr id="4" name="Tytuł 1">
            <a:extLst>
              <a:ext uri="{FF2B5EF4-FFF2-40B4-BE49-F238E27FC236}">
                <a16:creationId xmlns:a16="http://schemas.microsoft.com/office/drawing/2014/main" id="{D51FF027-236C-4433-80CF-192A74720B0F}"/>
              </a:ext>
            </a:extLst>
          </p:cNvPr>
          <p:cNvSpPr>
            <a:spLocks noGrp="1"/>
          </p:cNvSpPr>
          <p:nvPr>
            <p:ph type="title"/>
          </p:nvPr>
        </p:nvSpPr>
        <p:spPr>
          <a:xfrm>
            <a:off x="1141413" y="619125"/>
            <a:ext cx="10241934"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4.2. Bezpieczniki topikowe</a:t>
            </a:r>
          </a:p>
        </p:txBody>
      </p:sp>
    </p:spTree>
    <p:extLst>
      <p:ext uri="{BB962C8B-B14F-4D97-AF65-F5344CB8AC3E}">
        <p14:creationId xmlns:p14="http://schemas.microsoft.com/office/powerpoint/2010/main" val="19426436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8E06D64-41BE-4B1A-8013-C3F1B98D51EC}"/>
              </a:ext>
            </a:extLst>
          </p:cNvPr>
          <p:cNvSpPr>
            <a:spLocks noGrp="1"/>
          </p:cNvSpPr>
          <p:nvPr>
            <p:ph idx="1"/>
          </p:nvPr>
        </p:nvSpPr>
        <p:spPr>
          <a:xfrm>
            <a:off x="1141412" y="1900518"/>
            <a:ext cx="9905999" cy="4751294"/>
          </a:xfrm>
        </p:spPr>
        <p:txBody>
          <a:bodyPr>
            <a:noAutofit/>
          </a:bodyPr>
          <a:lstStyle/>
          <a:p>
            <a:pPr marL="0" lvl="0" indent="0">
              <a:buNone/>
            </a:pPr>
            <a:r>
              <a:rPr lang="pl-PL" dirty="0">
                <a:solidFill>
                  <a:schemeClr val="bg1"/>
                </a:solidFill>
              </a:rPr>
              <a:t>Chcąc dobrać odpowiednią wkładkę topikową oprócz doboru odpowiednich wartości prądu i napięcia znamionowego oraz kształtu należy również uwzględnić rodzaj urządzenia które ma chronić. Do tego celu stosuje się różnego rodzaju charakterystyki czasowo-prądowe określane przez oznaczenia składające się z 2 liter – małej i dużej:</a:t>
            </a:r>
          </a:p>
          <a:p>
            <a:pPr lvl="0">
              <a:buSzPct val="100000"/>
            </a:pPr>
            <a:r>
              <a:rPr lang="pl-PL" dirty="0">
                <a:solidFill>
                  <a:schemeClr val="bg1"/>
                </a:solidFill>
              </a:rPr>
              <a:t>Pierwsza (mała) litera oznacza zdolność wyłączeniową wkładki </a:t>
            </a:r>
          </a:p>
          <a:p>
            <a:pPr lvl="1">
              <a:buSzPct val="100000"/>
            </a:pPr>
            <a:r>
              <a:rPr lang="pl-PL" sz="2400" dirty="0">
                <a:solidFill>
                  <a:schemeClr val="bg1"/>
                </a:solidFill>
              </a:rPr>
              <a:t>a – charakterystyka niepełnozakresowa ochrona tylko przed skutkami zwarć</a:t>
            </a:r>
          </a:p>
          <a:p>
            <a:pPr lvl="1">
              <a:buSzPct val="100000"/>
            </a:pPr>
            <a:r>
              <a:rPr lang="pl-PL" sz="2400" dirty="0">
                <a:solidFill>
                  <a:schemeClr val="bg1"/>
                </a:solidFill>
              </a:rPr>
              <a:t>g – charakterystyka pełnozakresowa – ochrona zarówno przed skutkami zwarć jak i przeciążeń.</a:t>
            </a:r>
          </a:p>
        </p:txBody>
      </p:sp>
      <p:sp>
        <p:nvSpPr>
          <p:cNvPr id="6" name="Tytuł 1">
            <a:extLst>
              <a:ext uri="{FF2B5EF4-FFF2-40B4-BE49-F238E27FC236}">
                <a16:creationId xmlns:a16="http://schemas.microsoft.com/office/drawing/2014/main" id="{198CF068-BC4C-470F-BB47-11E7AB5995B3}"/>
              </a:ext>
            </a:extLst>
          </p:cNvPr>
          <p:cNvSpPr>
            <a:spLocks noGrp="1"/>
          </p:cNvSpPr>
          <p:nvPr>
            <p:ph type="title"/>
          </p:nvPr>
        </p:nvSpPr>
        <p:spPr>
          <a:xfrm>
            <a:off x="1141412" y="619125"/>
            <a:ext cx="10223273"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4.2. Bezpieczniki topikowe</a:t>
            </a:r>
          </a:p>
        </p:txBody>
      </p:sp>
    </p:spTree>
    <p:extLst>
      <p:ext uri="{BB962C8B-B14F-4D97-AF65-F5344CB8AC3E}">
        <p14:creationId xmlns:p14="http://schemas.microsoft.com/office/powerpoint/2010/main" val="26114633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EFD846B0-04E2-4173-86A5-30CCDD1193BE}"/>
              </a:ext>
            </a:extLst>
          </p:cNvPr>
          <p:cNvSpPr>
            <a:spLocks noGrp="1"/>
          </p:cNvSpPr>
          <p:nvPr>
            <p:ph idx="1"/>
          </p:nvPr>
        </p:nvSpPr>
        <p:spPr/>
        <p:txBody>
          <a:bodyPr>
            <a:normAutofit/>
          </a:bodyPr>
          <a:lstStyle/>
          <a:p>
            <a:pPr lvl="0"/>
            <a:r>
              <a:rPr lang="pl-PL" dirty="0">
                <a:solidFill>
                  <a:schemeClr val="bg1"/>
                </a:solidFill>
              </a:rPr>
              <a:t>Druga (wielka) litera określa przeznaczenie wkładki do zabezpieczenia konkretnych urządzeń:</a:t>
            </a:r>
          </a:p>
          <a:p>
            <a:pPr lvl="1">
              <a:buSzPct val="100000"/>
            </a:pPr>
            <a:r>
              <a:rPr lang="pl-PL" sz="2400" dirty="0">
                <a:solidFill>
                  <a:schemeClr val="bg1"/>
                </a:solidFill>
              </a:rPr>
              <a:t>L - do przewodów i kabli</a:t>
            </a:r>
          </a:p>
          <a:p>
            <a:pPr lvl="1">
              <a:buSzPct val="100000"/>
            </a:pPr>
            <a:r>
              <a:rPr lang="pl-PL" sz="2400" dirty="0">
                <a:solidFill>
                  <a:schemeClr val="bg1"/>
                </a:solidFill>
              </a:rPr>
              <a:t>M – do silników</a:t>
            </a:r>
          </a:p>
          <a:p>
            <a:pPr lvl="1">
              <a:buSzPct val="100000"/>
            </a:pPr>
            <a:r>
              <a:rPr lang="pl-PL" sz="2400" dirty="0">
                <a:solidFill>
                  <a:schemeClr val="bg1"/>
                </a:solidFill>
              </a:rPr>
              <a:t>R – do urządzeń energoelektronicznych</a:t>
            </a:r>
          </a:p>
          <a:p>
            <a:pPr lvl="1">
              <a:buSzPct val="100000"/>
            </a:pPr>
            <a:r>
              <a:rPr lang="pl-PL" sz="2400" dirty="0" err="1">
                <a:solidFill>
                  <a:schemeClr val="bg1"/>
                </a:solidFill>
              </a:rPr>
              <a:t>Tr</a:t>
            </a:r>
            <a:r>
              <a:rPr lang="pl-PL" sz="2400" dirty="0">
                <a:solidFill>
                  <a:schemeClr val="bg1"/>
                </a:solidFill>
              </a:rPr>
              <a:t> – do transformatorów</a:t>
            </a:r>
          </a:p>
          <a:p>
            <a:pPr lvl="1">
              <a:buSzPct val="100000"/>
            </a:pPr>
            <a:r>
              <a:rPr lang="pl-PL" sz="2400" dirty="0">
                <a:solidFill>
                  <a:schemeClr val="bg1"/>
                </a:solidFill>
              </a:rPr>
              <a:t>G – do urządzeń ogólnego zastosowania.</a:t>
            </a:r>
          </a:p>
          <a:p>
            <a:pPr marL="0" indent="0">
              <a:buNone/>
            </a:pPr>
            <a:endParaRPr lang="pl-PL" dirty="0"/>
          </a:p>
        </p:txBody>
      </p:sp>
      <p:sp>
        <p:nvSpPr>
          <p:cNvPr id="4" name="Tytuł 1">
            <a:extLst>
              <a:ext uri="{FF2B5EF4-FFF2-40B4-BE49-F238E27FC236}">
                <a16:creationId xmlns:a16="http://schemas.microsoft.com/office/drawing/2014/main" id="{4BEE6840-4EB5-4D4F-869E-8D5ACED4CB62}"/>
              </a:ext>
            </a:extLst>
          </p:cNvPr>
          <p:cNvSpPr>
            <a:spLocks noGrp="1"/>
          </p:cNvSpPr>
          <p:nvPr>
            <p:ph type="title"/>
          </p:nvPr>
        </p:nvSpPr>
        <p:spPr>
          <a:xfrm>
            <a:off x="1141412" y="619125"/>
            <a:ext cx="10260595"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4.2. Bezpieczniki topikowe</a:t>
            </a:r>
          </a:p>
        </p:txBody>
      </p:sp>
    </p:spTree>
    <p:extLst>
      <p:ext uri="{BB962C8B-B14F-4D97-AF65-F5344CB8AC3E}">
        <p14:creationId xmlns:p14="http://schemas.microsoft.com/office/powerpoint/2010/main" val="12420647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BEDA912-7A1E-4A11-8EBB-A4B01F504A2B}"/>
              </a:ext>
            </a:extLst>
          </p:cNvPr>
          <p:cNvSpPr>
            <a:spLocks noGrp="1"/>
          </p:cNvSpPr>
          <p:nvPr>
            <p:ph idx="1"/>
          </p:nvPr>
        </p:nvSpPr>
        <p:spPr>
          <a:xfrm>
            <a:off x="1141412" y="1838131"/>
            <a:ext cx="4865955" cy="4831610"/>
          </a:xfrm>
        </p:spPr>
        <p:txBody>
          <a:bodyPr>
            <a:normAutofit/>
          </a:bodyPr>
          <a:lstStyle/>
          <a:p>
            <a:pPr marL="0" indent="0">
              <a:buNone/>
              <a:tabLst>
                <a:tab pos="7269163" algn="l"/>
                <a:tab pos="7529513" algn="l"/>
                <a:tab pos="9237663" algn="l"/>
              </a:tabLst>
            </a:pPr>
            <a:r>
              <a:rPr lang="pl-PL" dirty="0">
                <a:solidFill>
                  <a:schemeClr val="bg1"/>
                </a:solidFill>
              </a:rPr>
              <a:t>Różnorodności form, kształtów, urządzeń współpracujących oraz  zalet wkładek topikowych sprawia, że dzisiaj zarówno funkcjonalnością jak i wyglądem nie odbiegają od współczesnych urządzeń zabezpieczających.</a:t>
            </a:r>
            <a:br>
              <a:rPr lang="pl-PL" dirty="0">
                <a:solidFill>
                  <a:schemeClr val="bg1"/>
                </a:solidFill>
              </a:rPr>
            </a:br>
            <a:r>
              <a:rPr lang="pl-PL" dirty="0">
                <a:solidFill>
                  <a:schemeClr val="bg1"/>
                </a:solidFill>
              </a:rPr>
              <a:t>Przykładowe charakterystyki czasowo - prądowe wybranych wkładek topikowych przedstawiono obok.</a:t>
            </a:r>
          </a:p>
        </p:txBody>
      </p:sp>
      <p:pic>
        <p:nvPicPr>
          <p:cNvPr id="4" name="Obraz 3">
            <a:extLst>
              <a:ext uri="{FF2B5EF4-FFF2-40B4-BE49-F238E27FC236}">
                <a16:creationId xmlns:a16="http://schemas.microsoft.com/office/drawing/2014/main" id="{50AEB33C-3481-4D24-BDB7-CB8F30BC96F8}"/>
              </a:ext>
            </a:extLst>
          </p:cNvPr>
          <p:cNvPicPr/>
          <p:nvPr/>
        </p:nvPicPr>
        <p:blipFill>
          <a:blip r:embed="rId2"/>
          <a:stretch>
            <a:fillRect/>
          </a:stretch>
        </p:blipFill>
        <p:spPr>
          <a:xfrm>
            <a:off x="6007367" y="1610075"/>
            <a:ext cx="5182672" cy="5059666"/>
          </a:xfrm>
          <a:prstGeom prst="rect">
            <a:avLst/>
          </a:prstGeom>
        </p:spPr>
      </p:pic>
      <p:sp>
        <p:nvSpPr>
          <p:cNvPr id="7" name="Tytuł 1">
            <a:extLst>
              <a:ext uri="{FF2B5EF4-FFF2-40B4-BE49-F238E27FC236}">
                <a16:creationId xmlns:a16="http://schemas.microsoft.com/office/drawing/2014/main" id="{8B28F53E-FF0A-45D5-8A04-328D86724186}"/>
              </a:ext>
            </a:extLst>
          </p:cNvPr>
          <p:cNvSpPr>
            <a:spLocks noGrp="1"/>
          </p:cNvSpPr>
          <p:nvPr>
            <p:ph type="title"/>
          </p:nvPr>
        </p:nvSpPr>
        <p:spPr>
          <a:xfrm>
            <a:off x="1141412" y="619125"/>
            <a:ext cx="10260595"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4.2. Bezpieczniki topikowe</a:t>
            </a:r>
          </a:p>
        </p:txBody>
      </p:sp>
    </p:spTree>
    <p:extLst>
      <p:ext uri="{BB962C8B-B14F-4D97-AF65-F5344CB8AC3E}">
        <p14:creationId xmlns:p14="http://schemas.microsoft.com/office/powerpoint/2010/main" val="34936179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DF82259-2D01-460A-A1CA-4ED43E3FC11D}"/>
              </a:ext>
            </a:extLst>
          </p:cNvPr>
          <p:cNvSpPr>
            <a:spLocks noGrp="1"/>
          </p:cNvSpPr>
          <p:nvPr>
            <p:ph idx="1"/>
          </p:nvPr>
        </p:nvSpPr>
        <p:spPr/>
        <p:txBody>
          <a:bodyPr>
            <a:normAutofit/>
          </a:bodyPr>
          <a:lstStyle/>
          <a:p>
            <a:pPr marL="0" indent="0">
              <a:buNone/>
            </a:pPr>
            <a:r>
              <a:rPr lang="pl-PL" b="1" dirty="0">
                <a:solidFill>
                  <a:schemeClr val="bg1"/>
                </a:solidFill>
              </a:rPr>
              <a:t>WYŁĄCZNIKI RÓŻNICOWOPRĄDOWE.</a:t>
            </a:r>
          </a:p>
          <a:p>
            <a:pPr marL="0" indent="0">
              <a:buNone/>
            </a:pPr>
            <a:r>
              <a:rPr lang="pl-PL" dirty="0">
                <a:solidFill>
                  <a:schemeClr val="bg1"/>
                </a:solidFill>
              </a:rPr>
              <a:t>Jako urządzenia zabezpieczające w przeciwieństwie do wyłączników instalacyjnych nadprądowych pełni w instalacjach elektrycznych zupełnie inną funkcję. A mianowicie odpowiedzialne są za ochronę przeciwporażeniową i przeciwpożarową.</a:t>
            </a:r>
            <a:br>
              <a:rPr lang="pl-PL" dirty="0">
                <a:solidFill>
                  <a:schemeClr val="bg1"/>
                </a:solidFill>
              </a:rPr>
            </a:br>
            <a:r>
              <a:rPr lang="pl-PL" dirty="0">
                <a:solidFill>
                  <a:schemeClr val="bg1"/>
                </a:solidFill>
              </a:rPr>
              <a:t>Urządzenia te ze względu na konstrukcję wykrywają i reagują na prądy płynące poza właściwie chronionym obwodem elektrycznym. </a:t>
            </a:r>
          </a:p>
        </p:txBody>
      </p:sp>
      <p:sp>
        <p:nvSpPr>
          <p:cNvPr id="6" name="Tytuł 1">
            <a:extLst>
              <a:ext uri="{FF2B5EF4-FFF2-40B4-BE49-F238E27FC236}">
                <a16:creationId xmlns:a16="http://schemas.microsoft.com/office/drawing/2014/main" id="{534F9ED1-DC14-4CFD-B917-99ACA7B1203E}"/>
              </a:ext>
            </a:extLst>
          </p:cNvPr>
          <p:cNvSpPr>
            <a:spLocks noGrp="1"/>
          </p:cNvSpPr>
          <p:nvPr>
            <p:ph type="title"/>
          </p:nvPr>
        </p:nvSpPr>
        <p:spPr>
          <a:xfrm>
            <a:off x="1141413" y="619125"/>
            <a:ext cx="10269926"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4.3. wyłączniki różnicowoprądowe.</a:t>
            </a:r>
          </a:p>
        </p:txBody>
      </p:sp>
    </p:spTree>
    <p:extLst>
      <p:ext uri="{BB962C8B-B14F-4D97-AF65-F5344CB8AC3E}">
        <p14:creationId xmlns:p14="http://schemas.microsoft.com/office/powerpoint/2010/main" val="3358514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2D4531F3-E7E4-4120-B65F-068E2A18D0EA}"/>
              </a:ext>
            </a:extLst>
          </p:cNvPr>
          <p:cNvSpPr>
            <a:spLocks noGrp="1"/>
          </p:cNvSpPr>
          <p:nvPr>
            <p:ph idx="1"/>
          </p:nvPr>
        </p:nvSpPr>
        <p:spPr/>
        <p:txBody>
          <a:bodyPr/>
          <a:lstStyle/>
          <a:p>
            <a:pPr marL="0" indent="0">
              <a:buNone/>
            </a:pPr>
            <a:r>
              <a:rPr lang="pl-PL" b="1" i="1" u="sng" dirty="0">
                <a:solidFill>
                  <a:schemeClr val="bg1"/>
                </a:solidFill>
              </a:rPr>
              <a:t>Prawo Energetyczne</a:t>
            </a:r>
            <a:r>
              <a:rPr lang="pl-PL" i="1" u="sng" dirty="0">
                <a:solidFill>
                  <a:schemeClr val="bg1"/>
                </a:solidFill>
              </a:rPr>
              <a:t> (ustawa z dnia 10 kwietnia 1997 r., Dz.U. 2024 poz. )</a:t>
            </a:r>
          </a:p>
          <a:p>
            <a:pPr marL="0" indent="0">
              <a:buNone/>
            </a:pPr>
            <a:endParaRPr lang="pl-PL" i="1" u="sng" dirty="0">
              <a:solidFill>
                <a:schemeClr val="bg1"/>
              </a:solidFill>
            </a:endParaRPr>
          </a:p>
          <a:p>
            <a:pPr lvl="0">
              <a:buSzPct val="100000"/>
            </a:pPr>
            <a:r>
              <a:rPr lang="pl-PL" dirty="0">
                <a:solidFill>
                  <a:schemeClr val="bg1"/>
                </a:solidFill>
              </a:rPr>
              <a:t> Obowiązek utrzymania urządzeń, instalacji i sieci w stanie technicznym zapewniającym bezpieczeństwo;</a:t>
            </a:r>
          </a:p>
          <a:p>
            <a:pPr>
              <a:buSzPct val="100000"/>
            </a:pPr>
            <a:r>
              <a:rPr lang="pl-PL" dirty="0">
                <a:solidFill>
                  <a:schemeClr val="bg1"/>
                </a:solidFill>
              </a:rPr>
              <a:t> Prace przy urządzeniach energetycznych mogą wykonywać tylko osoby z odpowiednimi uprawnieniami (świadectwo kwalifikacyjne).</a:t>
            </a:r>
          </a:p>
        </p:txBody>
      </p:sp>
      <p:sp>
        <p:nvSpPr>
          <p:cNvPr id="6" name="Tytuł 1">
            <a:extLst>
              <a:ext uri="{FF2B5EF4-FFF2-40B4-BE49-F238E27FC236}">
                <a16:creationId xmlns:a16="http://schemas.microsoft.com/office/drawing/2014/main" id="{26ED5B6C-7C91-4C0C-8013-682B51165F98}"/>
              </a:ext>
            </a:extLst>
          </p:cNvPr>
          <p:cNvSpPr>
            <a:spLocks noGrp="1"/>
          </p:cNvSpPr>
          <p:nvPr>
            <p:ph type="title"/>
          </p:nvPr>
        </p:nvSpPr>
        <p:spPr>
          <a:xfrm>
            <a:off x="1141413" y="619125"/>
            <a:ext cx="9906000" cy="1477963"/>
          </a:xfrm>
        </p:spPr>
        <p:txBody>
          <a:bodyPr>
            <a:normAutofit fontScale="90000"/>
          </a:bodyPr>
          <a:lstStyle/>
          <a:p>
            <a:pPr marL="514350" indent="-514350">
              <a:buFont typeface="+mj-lt"/>
              <a:buAutoNum type="arabicPeriod"/>
            </a:pPr>
            <a:r>
              <a:rPr lang="pl-PL" sz="2800" b="1" dirty="0">
                <a:solidFill>
                  <a:srgbClr val="002060"/>
                </a:solidFill>
              </a:rPr>
              <a:t>Pomiary elektryczne jako wymóg prawny oraz kluczowy element zarządzania bezpieczeństwem i niezawodnością systemów elektrycznych</a:t>
            </a:r>
            <a:br>
              <a:rPr lang="pl-PL" sz="2800" b="1" dirty="0">
                <a:solidFill>
                  <a:srgbClr val="002060"/>
                </a:solidFill>
              </a:rPr>
            </a:br>
            <a:r>
              <a:rPr lang="pl-PL" sz="2200" b="1" dirty="0">
                <a:solidFill>
                  <a:srgbClr val="002060"/>
                </a:solidFill>
              </a:rPr>
              <a:t>1.2.</a:t>
            </a:r>
            <a:r>
              <a:rPr lang="pl-PL" sz="2800" b="1" dirty="0">
                <a:solidFill>
                  <a:srgbClr val="002060"/>
                </a:solidFill>
              </a:rPr>
              <a:t> </a:t>
            </a:r>
            <a:r>
              <a:rPr lang="pl-PL" sz="2200" b="1" dirty="0">
                <a:solidFill>
                  <a:srgbClr val="002060"/>
                </a:solidFill>
              </a:rPr>
              <a:t>Podstawa prawna wykonywania pomiarów</a:t>
            </a:r>
          </a:p>
        </p:txBody>
      </p:sp>
    </p:spTree>
    <p:extLst>
      <p:ext uri="{BB962C8B-B14F-4D97-AF65-F5344CB8AC3E}">
        <p14:creationId xmlns:p14="http://schemas.microsoft.com/office/powerpoint/2010/main" val="5710211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E40DBF0-7129-4B95-9339-42ADA54801C8}"/>
              </a:ext>
            </a:extLst>
          </p:cNvPr>
          <p:cNvSpPr>
            <a:spLocks noGrp="1"/>
          </p:cNvSpPr>
          <p:nvPr>
            <p:ph idx="1"/>
          </p:nvPr>
        </p:nvSpPr>
        <p:spPr/>
        <p:txBody>
          <a:bodyPr/>
          <a:lstStyle/>
          <a:p>
            <a:pPr marL="0" indent="0">
              <a:buNone/>
            </a:pPr>
            <a:r>
              <a:rPr lang="pl-PL" dirty="0">
                <a:solidFill>
                  <a:schemeClr val="bg1"/>
                </a:solidFill>
              </a:rPr>
              <a:t>Prądy </a:t>
            </a:r>
            <a:r>
              <a:rPr lang="pl-PL" dirty="0" err="1">
                <a:solidFill>
                  <a:schemeClr val="bg1"/>
                </a:solidFill>
              </a:rPr>
              <a:t>upłynnościowe</a:t>
            </a:r>
            <a:r>
              <a:rPr lang="pl-PL" dirty="0">
                <a:solidFill>
                  <a:schemeClr val="bg1"/>
                </a:solidFill>
              </a:rPr>
              <a:t> w zależności od wielkości świadczyć mogą o uszkodzeniu izolacji przewodów lub o przepływie prądu </a:t>
            </a:r>
            <a:r>
              <a:rPr lang="pl-PL" dirty="0" err="1">
                <a:solidFill>
                  <a:schemeClr val="bg1"/>
                </a:solidFill>
              </a:rPr>
              <a:t>rażeniowego</a:t>
            </a:r>
            <a:r>
              <a:rPr lang="pl-PL" dirty="0">
                <a:solidFill>
                  <a:schemeClr val="bg1"/>
                </a:solidFill>
              </a:rPr>
              <a:t> przez ciało człowieka. W takim przypadku wyłącznik musi natychmiast reagować i przerwać obwód elektryczny.</a:t>
            </a:r>
            <a:br>
              <a:rPr lang="pl-PL" dirty="0">
                <a:solidFill>
                  <a:schemeClr val="bg1"/>
                </a:solidFill>
              </a:rPr>
            </a:br>
            <a:r>
              <a:rPr lang="pl-PL" dirty="0">
                <a:solidFill>
                  <a:schemeClr val="bg1"/>
                </a:solidFill>
              </a:rPr>
              <a:t>Ponieważ w instalacjach elektrycznych pracują urządzenia które mają „naturalne </a:t>
            </a:r>
            <a:r>
              <a:rPr lang="pl-PL" dirty="0" err="1">
                <a:solidFill>
                  <a:schemeClr val="bg1"/>
                </a:solidFill>
              </a:rPr>
              <a:t>upłynności</a:t>
            </a:r>
            <a:r>
              <a:rPr lang="pl-PL" dirty="0">
                <a:solidFill>
                  <a:schemeClr val="bg1"/>
                </a:solidFill>
              </a:rPr>
              <a:t>” dobór odpowiedniego wyłącznika jest niezwykle istotny.</a:t>
            </a:r>
          </a:p>
          <a:p>
            <a:pPr marL="0" indent="0">
              <a:buNone/>
            </a:pPr>
            <a:endParaRPr lang="pl-PL" dirty="0"/>
          </a:p>
        </p:txBody>
      </p:sp>
      <p:sp>
        <p:nvSpPr>
          <p:cNvPr id="5" name="Tytuł 1">
            <a:extLst>
              <a:ext uri="{FF2B5EF4-FFF2-40B4-BE49-F238E27FC236}">
                <a16:creationId xmlns:a16="http://schemas.microsoft.com/office/drawing/2014/main" id="{DF06569B-B122-4349-9E9C-3604833BC8DD}"/>
              </a:ext>
            </a:extLst>
          </p:cNvPr>
          <p:cNvSpPr>
            <a:spLocks noGrp="1"/>
          </p:cNvSpPr>
          <p:nvPr>
            <p:ph type="title"/>
          </p:nvPr>
        </p:nvSpPr>
        <p:spPr>
          <a:xfrm>
            <a:off x="1141412" y="619125"/>
            <a:ext cx="10251265"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4.3. wyłączniki różnicowoprądowe.</a:t>
            </a:r>
          </a:p>
        </p:txBody>
      </p:sp>
    </p:spTree>
    <p:extLst>
      <p:ext uri="{BB962C8B-B14F-4D97-AF65-F5344CB8AC3E}">
        <p14:creationId xmlns:p14="http://schemas.microsoft.com/office/powerpoint/2010/main" val="22691310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6541B75-14D9-4196-81CB-32B6D0E75407}"/>
              </a:ext>
            </a:extLst>
          </p:cNvPr>
          <p:cNvSpPr>
            <a:spLocks noGrp="1"/>
          </p:cNvSpPr>
          <p:nvPr>
            <p:ph idx="1"/>
          </p:nvPr>
        </p:nvSpPr>
        <p:spPr>
          <a:xfrm>
            <a:off x="1141412" y="2249486"/>
            <a:ext cx="9905999" cy="4309933"/>
          </a:xfrm>
        </p:spPr>
        <p:txBody>
          <a:bodyPr>
            <a:normAutofit/>
          </a:bodyPr>
          <a:lstStyle/>
          <a:p>
            <a:pPr marL="0" indent="0">
              <a:buNone/>
            </a:pPr>
            <a:r>
              <a:rPr lang="pl-PL" dirty="0">
                <a:solidFill>
                  <a:schemeClr val="bg1"/>
                </a:solidFill>
              </a:rPr>
              <a:t>Najważniejsze parametry znamionowe wyłączników różnicowoprądowych:</a:t>
            </a:r>
          </a:p>
          <a:p>
            <a:pPr lvl="0">
              <a:buSzPct val="100000"/>
            </a:pPr>
            <a:r>
              <a:rPr lang="pl-PL" b="1" dirty="0">
                <a:solidFill>
                  <a:schemeClr val="bg1"/>
                </a:solidFill>
              </a:rPr>
              <a:t>Napięcie znamionowe </a:t>
            </a:r>
            <a:r>
              <a:rPr lang="pl-PL" b="1" dirty="0" err="1">
                <a:solidFill>
                  <a:schemeClr val="bg1"/>
                </a:solidFill>
              </a:rPr>
              <a:t>Un</a:t>
            </a:r>
            <a:r>
              <a:rPr lang="pl-PL" dirty="0">
                <a:solidFill>
                  <a:schemeClr val="bg1"/>
                </a:solidFill>
              </a:rPr>
              <a:t>​ - określa maksymalne napięcie, przy którym urządzenie elektryczne może działać zgodnie z przeznaczeniem.</a:t>
            </a:r>
          </a:p>
          <a:p>
            <a:pPr lvl="0">
              <a:buSzPct val="100000"/>
            </a:pPr>
            <a:r>
              <a:rPr lang="pl-PL" b="1" dirty="0">
                <a:solidFill>
                  <a:schemeClr val="bg1"/>
                </a:solidFill>
              </a:rPr>
              <a:t>Znamionowy prąd ciągły In</a:t>
            </a:r>
            <a:r>
              <a:rPr lang="pl-PL" dirty="0">
                <a:solidFill>
                  <a:schemeClr val="bg1"/>
                </a:solidFill>
              </a:rPr>
              <a:t> - jest to największy prąd, jakim wolno wyłącznik długotrwale obciążać w stanie zamkniętym. (parametr dotyczy obciążalności styków głównych wyłącznika)</a:t>
            </a:r>
          </a:p>
        </p:txBody>
      </p:sp>
      <p:sp>
        <p:nvSpPr>
          <p:cNvPr id="6" name="Tytuł 1">
            <a:extLst>
              <a:ext uri="{FF2B5EF4-FFF2-40B4-BE49-F238E27FC236}">
                <a16:creationId xmlns:a16="http://schemas.microsoft.com/office/drawing/2014/main" id="{A1447D78-EB2B-4CE3-938F-F2959FECDCC3}"/>
              </a:ext>
            </a:extLst>
          </p:cNvPr>
          <p:cNvSpPr>
            <a:spLocks noGrp="1"/>
          </p:cNvSpPr>
          <p:nvPr>
            <p:ph type="title"/>
          </p:nvPr>
        </p:nvSpPr>
        <p:spPr>
          <a:xfrm>
            <a:off x="1141412" y="619125"/>
            <a:ext cx="10223273"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4.3. wyłączniki różnicowoprądowe.</a:t>
            </a:r>
          </a:p>
        </p:txBody>
      </p:sp>
    </p:spTree>
    <p:extLst>
      <p:ext uri="{BB962C8B-B14F-4D97-AF65-F5344CB8AC3E}">
        <p14:creationId xmlns:p14="http://schemas.microsoft.com/office/powerpoint/2010/main" val="20539858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CFD2499-8CD9-4209-B640-D3EBB5FC8ED6}"/>
              </a:ext>
            </a:extLst>
          </p:cNvPr>
          <p:cNvSpPr>
            <a:spLocks noGrp="1"/>
          </p:cNvSpPr>
          <p:nvPr>
            <p:ph idx="1"/>
          </p:nvPr>
        </p:nvSpPr>
        <p:spPr/>
        <p:txBody>
          <a:bodyPr>
            <a:normAutofit/>
          </a:bodyPr>
          <a:lstStyle/>
          <a:p>
            <a:pPr lvl="0">
              <a:buSzPct val="100000"/>
            </a:pPr>
            <a:r>
              <a:rPr lang="pl-PL" b="1" dirty="0">
                <a:solidFill>
                  <a:prstClr val="black"/>
                </a:solidFill>
              </a:rPr>
              <a:t>Znamionowy prąd różnicowy IΔ</a:t>
            </a:r>
            <a:r>
              <a:rPr lang="pl-PL" b="1" baseline="-25000" dirty="0">
                <a:solidFill>
                  <a:prstClr val="black"/>
                </a:solidFill>
              </a:rPr>
              <a:t>N</a:t>
            </a:r>
            <a:r>
              <a:rPr lang="pl-PL" dirty="0">
                <a:solidFill>
                  <a:prstClr val="black"/>
                </a:solidFill>
              </a:rPr>
              <a:t> - Określa wartość prądu różnicowego, przy którym wyłącznik zadziała. Typowe wartości to 10 </a:t>
            </a:r>
            <a:r>
              <a:rPr lang="pl-PL" dirty="0" err="1">
                <a:solidFill>
                  <a:prstClr val="black"/>
                </a:solidFill>
              </a:rPr>
              <a:t>mA</a:t>
            </a:r>
            <a:r>
              <a:rPr lang="pl-PL" dirty="0">
                <a:solidFill>
                  <a:prstClr val="black"/>
                </a:solidFill>
              </a:rPr>
              <a:t>, 30 </a:t>
            </a:r>
            <a:r>
              <a:rPr lang="pl-PL" dirty="0" err="1">
                <a:solidFill>
                  <a:prstClr val="black"/>
                </a:solidFill>
              </a:rPr>
              <a:t>mA</a:t>
            </a:r>
            <a:r>
              <a:rPr lang="pl-PL" dirty="0">
                <a:solidFill>
                  <a:prstClr val="black"/>
                </a:solidFill>
              </a:rPr>
              <a:t>, 100 </a:t>
            </a:r>
            <a:r>
              <a:rPr lang="pl-PL" dirty="0" err="1">
                <a:solidFill>
                  <a:prstClr val="black"/>
                </a:solidFill>
              </a:rPr>
              <a:t>mA</a:t>
            </a:r>
            <a:r>
              <a:rPr lang="pl-PL" dirty="0">
                <a:solidFill>
                  <a:prstClr val="black"/>
                </a:solidFill>
              </a:rPr>
              <a:t>, 300 </a:t>
            </a:r>
            <a:r>
              <a:rPr lang="pl-PL" dirty="0" err="1">
                <a:solidFill>
                  <a:prstClr val="black"/>
                </a:solidFill>
              </a:rPr>
              <a:t>mA</a:t>
            </a:r>
            <a:r>
              <a:rPr lang="pl-PL" dirty="0">
                <a:solidFill>
                  <a:prstClr val="black"/>
                </a:solidFill>
              </a:rPr>
              <a:t>. Wyłączniki różnicowoprądowe o prądzie różnicowym nie większym niż 30 </a:t>
            </a:r>
            <a:r>
              <a:rPr lang="pl-PL" dirty="0" err="1">
                <a:solidFill>
                  <a:prstClr val="black"/>
                </a:solidFill>
              </a:rPr>
              <a:t>mA</a:t>
            </a:r>
            <a:r>
              <a:rPr lang="pl-PL" dirty="0">
                <a:solidFill>
                  <a:prstClr val="black"/>
                </a:solidFill>
              </a:rPr>
              <a:t> są stosowane w celu ochrony przeciwporażeniowej. Do celów ochrony </a:t>
            </a:r>
            <a:r>
              <a:rPr lang="pl-PL" dirty="0" err="1">
                <a:solidFill>
                  <a:prstClr val="black"/>
                </a:solidFill>
              </a:rPr>
              <a:t>przecipożarowej</a:t>
            </a:r>
            <a:r>
              <a:rPr lang="pl-PL" dirty="0">
                <a:solidFill>
                  <a:prstClr val="black"/>
                </a:solidFill>
              </a:rPr>
              <a:t> stosuje się wyłączniki o prądzie różnicowym nie większym niż 500 </a:t>
            </a:r>
            <a:r>
              <a:rPr lang="pl-PL" dirty="0" err="1">
                <a:solidFill>
                  <a:prstClr val="black"/>
                </a:solidFill>
              </a:rPr>
              <a:t>mA</a:t>
            </a:r>
            <a:endParaRPr lang="pl-PL" dirty="0">
              <a:solidFill>
                <a:prstClr val="black"/>
              </a:solidFill>
            </a:endParaRPr>
          </a:p>
          <a:p>
            <a:endParaRPr lang="pl-PL" dirty="0"/>
          </a:p>
        </p:txBody>
      </p:sp>
      <p:sp>
        <p:nvSpPr>
          <p:cNvPr id="4" name="Tytuł 1">
            <a:extLst>
              <a:ext uri="{FF2B5EF4-FFF2-40B4-BE49-F238E27FC236}">
                <a16:creationId xmlns:a16="http://schemas.microsoft.com/office/drawing/2014/main" id="{1BA4B174-CE1E-4201-A178-38CD048C3C77}"/>
              </a:ext>
            </a:extLst>
          </p:cNvPr>
          <p:cNvSpPr>
            <a:spLocks noGrp="1"/>
          </p:cNvSpPr>
          <p:nvPr>
            <p:ph type="title"/>
          </p:nvPr>
        </p:nvSpPr>
        <p:spPr>
          <a:xfrm>
            <a:off x="1141412" y="619125"/>
            <a:ext cx="10288587"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4.3. wyłączniki różnicowoprądowe.</a:t>
            </a:r>
          </a:p>
        </p:txBody>
      </p:sp>
    </p:spTree>
    <p:extLst>
      <p:ext uri="{BB962C8B-B14F-4D97-AF65-F5344CB8AC3E}">
        <p14:creationId xmlns:p14="http://schemas.microsoft.com/office/powerpoint/2010/main" val="3285851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CA79870-65E2-419C-B5A7-611D41EC7D00}"/>
              </a:ext>
            </a:extLst>
          </p:cNvPr>
          <p:cNvSpPr>
            <a:spLocks noGrp="1"/>
          </p:cNvSpPr>
          <p:nvPr>
            <p:ph idx="1"/>
          </p:nvPr>
        </p:nvSpPr>
        <p:spPr>
          <a:xfrm>
            <a:off x="1141412" y="2097088"/>
            <a:ext cx="9905999" cy="4322373"/>
          </a:xfrm>
        </p:spPr>
        <p:txBody>
          <a:bodyPr>
            <a:noAutofit/>
          </a:bodyPr>
          <a:lstStyle/>
          <a:p>
            <a:pPr marL="0" indent="0">
              <a:buNone/>
            </a:pPr>
            <a:r>
              <a:rPr lang="pl-PL" b="1" dirty="0">
                <a:solidFill>
                  <a:schemeClr val="bg1"/>
                </a:solidFill>
              </a:rPr>
              <a:t>Przydatność do wykrywania określonego kształtu przebiegu prądu różnicowego</a:t>
            </a:r>
          </a:p>
          <a:p>
            <a:pPr>
              <a:buSzPct val="100000"/>
            </a:pPr>
            <a:r>
              <a:rPr lang="pl-PL" b="1" dirty="0">
                <a:solidFill>
                  <a:schemeClr val="bg1"/>
                </a:solidFill>
              </a:rPr>
              <a:t>Typ AC</a:t>
            </a:r>
            <a:br>
              <a:rPr lang="pl-PL" b="1" dirty="0">
                <a:solidFill>
                  <a:schemeClr val="bg1"/>
                </a:solidFill>
              </a:rPr>
            </a:br>
            <a:r>
              <a:rPr lang="pl-PL" i="1" dirty="0">
                <a:solidFill>
                  <a:schemeClr val="bg1"/>
                </a:solidFill>
              </a:rPr>
              <a:t>Zakres prądów różnicowych</a:t>
            </a:r>
            <a:r>
              <a:rPr lang="pl-PL" dirty="0">
                <a:solidFill>
                  <a:schemeClr val="bg1"/>
                </a:solidFill>
              </a:rPr>
              <a:t>: prąd przemienny sinusoidalny o częstotliwości 50 </a:t>
            </a:r>
            <a:r>
              <a:rPr lang="pl-PL" dirty="0" err="1">
                <a:solidFill>
                  <a:schemeClr val="bg1"/>
                </a:solidFill>
              </a:rPr>
              <a:t>Hz</a:t>
            </a:r>
            <a:r>
              <a:rPr lang="pl-PL" dirty="0">
                <a:solidFill>
                  <a:schemeClr val="bg1"/>
                </a:solidFill>
              </a:rPr>
              <a:t>.</a:t>
            </a:r>
            <a:br>
              <a:rPr lang="pl-PL" dirty="0">
                <a:solidFill>
                  <a:schemeClr val="bg1"/>
                </a:solidFill>
              </a:rPr>
            </a:br>
            <a:r>
              <a:rPr lang="pl-PL" i="1" u="sng" dirty="0">
                <a:solidFill>
                  <a:schemeClr val="bg1"/>
                </a:solidFill>
              </a:rPr>
              <a:t>Zastosowanie:</a:t>
            </a:r>
            <a:r>
              <a:rPr lang="pl-PL" dirty="0">
                <a:solidFill>
                  <a:schemeClr val="bg1"/>
                </a:solidFill>
              </a:rPr>
              <a:t> Podstawowe zabezpieczenie w instalacjach, gdzie spodziewane są jedynie prądy różnicowe sinusoidalne.</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3264C41C-EC19-4A01-8633-3DFCA6B5107B}"/>
              </a:ext>
            </a:extLst>
          </p:cNvPr>
          <p:cNvSpPr>
            <a:spLocks noGrp="1"/>
          </p:cNvSpPr>
          <p:nvPr>
            <p:ph type="title"/>
          </p:nvPr>
        </p:nvSpPr>
        <p:spPr>
          <a:xfrm>
            <a:off x="1141412" y="619125"/>
            <a:ext cx="10232603"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4.3. wyłączniki różnicowoprądowe.</a:t>
            </a:r>
          </a:p>
        </p:txBody>
      </p:sp>
    </p:spTree>
    <p:extLst>
      <p:ext uri="{BB962C8B-B14F-4D97-AF65-F5344CB8AC3E}">
        <p14:creationId xmlns:p14="http://schemas.microsoft.com/office/powerpoint/2010/main" val="11700238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3B49708-6714-4F39-AE65-40DCE1DC4E15}"/>
              </a:ext>
            </a:extLst>
          </p:cNvPr>
          <p:cNvSpPr>
            <a:spLocks noGrp="1"/>
          </p:cNvSpPr>
          <p:nvPr>
            <p:ph idx="1"/>
          </p:nvPr>
        </p:nvSpPr>
        <p:spPr>
          <a:xfrm>
            <a:off x="1141412" y="2249487"/>
            <a:ext cx="9905999" cy="3541714"/>
          </a:xfrm>
        </p:spPr>
        <p:txBody>
          <a:bodyPr>
            <a:normAutofit/>
          </a:bodyPr>
          <a:lstStyle/>
          <a:p>
            <a:pPr lvl="0">
              <a:buSzPct val="100000"/>
            </a:pPr>
            <a:r>
              <a:rPr lang="pl-PL" b="1" dirty="0">
                <a:solidFill>
                  <a:prstClr val="black"/>
                </a:solidFill>
              </a:rPr>
              <a:t>Typ A</a:t>
            </a:r>
            <a:br>
              <a:rPr lang="pl-PL" b="1" dirty="0">
                <a:solidFill>
                  <a:prstClr val="black"/>
                </a:solidFill>
              </a:rPr>
            </a:br>
            <a:r>
              <a:rPr lang="pl-PL" i="1" dirty="0">
                <a:solidFill>
                  <a:prstClr val="black"/>
                </a:solidFill>
              </a:rPr>
              <a:t>Zakres prądów różnicowych</a:t>
            </a:r>
            <a:r>
              <a:rPr lang="pl-PL" dirty="0">
                <a:solidFill>
                  <a:prstClr val="black"/>
                </a:solidFill>
              </a:rPr>
              <a:t>: prąd przemienny sinusoidalny oraz prąd pulsujący jednokierunkowy z składową stałą do 6 </a:t>
            </a:r>
            <a:r>
              <a:rPr lang="pl-PL" dirty="0" err="1">
                <a:solidFill>
                  <a:prstClr val="black"/>
                </a:solidFill>
              </a:rPr>
              <a:t>mA</a:t>
            </a:r>
            <a:r>
              <a:rPr lang="pl-PL" dirty="0">
                <a:solidFill>
                  <a:prstClr val="black"/>
                </a:solidFill>
              </a:rPr>
              <a:t>.</a:t>
            </a:r>
            <a:br>
              <a:rPr lang="pl-PL" dirty="0">
                <a:solidFill>
                  <a:prstClr val="black"/>
                </a:solidFill>
              </a:rPr>
            </a:br>
            <a:r>
              <a:rPr lang="pl-PL" i="1" u="sng" dirty="0">
                <a:solidFill>
                  <a:prstClr val="black"/>
                </a:solidFill>
              </a:rPr>
              <a:t>Zastosowanie:</a:t>
            </a:r>
            <a:r>
              <a:rPr lang="pl-PL" dirty="0">
                <a:solidFill>
                  <a:prstClr val="black"/>
                </a:solidFill>
              </a:rPr>
              <a:t> Instalacje z urządzeniami elektronicznymi, takimi jak zasilacze, różnego rodzaju przekształtniki.</a:t>
            </a:r>
            <a:br>
              <a:rPr lang="pl-PL" dirty="0">
                <a:solidFill>
                  <a:prstClr val="black"/>
                </a:solidFill>
              </a:rPr>
            </a:br>
            <a:endParaRPr lang="pl-PL" dirty="0">
              <a:solidFill>
                <a:prstClr val="black"/>
              </a:solidFill>
            </a:endParaRPr>
          </a:p>
          <a:p>
            <a:endParaRPr lang="pl-PL" dirty="0"/>
          </a:p>
        </p:txBody>
      </p:sp>
      <p:sp>
        <p:nvSpPr>
          <p:cNvPr id="4" name="Tytuł 1">
            <a:extLst>
              <a:ext uri="{FF2B5EF4-FFF2-40B4-BE49-F238E27FC236}">
                <a16:creationId xmlns:a16="http://schemas.microsoft.com/office/drawing/2014/main" id="{BFCA0869-E965-4AAD-B449-C3B0623F635C}"/>
              </a:ext>
            </a:extLst>
          </p:cNvPr>
          <p:cNvSpPr>
            <a:spLocks noGrp="1"/>
          </p:cNvSpPr>
          <p:nvPr>
            <p:ph type="title"/>
          </p:nvPr>
        </p:nvSpPr>
        <p:spPr>
          <a:xfrm>
            <a:off x="1141413" y="619125"/>
            <a:ext cx="10221912"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4.3. wyłączniki różnicowoprądowe.</a:t>
            </a:r>
          </a:p>
        </p:txBody>
      </p:sp>
    </p:spTree>
    <p:extLst>
      <p:ext uri="{BB962C8B-B14F-4D97-AF65-F5344CB8AC3E}">
        <p14:creationId xmlns:p14="http://schemas.microsoft.com/office/powerpoint/2010/main" val="27466182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C14D1B1-0404-462A-A277-936309F1F736}"/>
              </a:ext>
            </a:extLst>
          </p:cNvPr>
          <p:cNvSpPr>
            <a:spLocks noGrp="1"/>
          </p:cNvSpPr>
          <p:nvPr>
            <p:ph idx="1"/>
          </p:nvPr>
        </p:nvSpPr>
        <p:spPr/>
        <p:txBody>
          <a:bodyPr>
            <a:normAutofit/>
          </a:bodyPr>
          <a:lstStyle/>
          <a:p>
            <a:pPr>
              <a:buSzPct val="100000"/>
            </a:pPr>
            <a:r>
              <a:rPr lang="pl-PL" b="1" dirty="0">
                <a:solidFill>
                  <a:schemeClr val="bg1"/>
                </a:solidFill>
              </a:rPr>
              <a:t>Typ B</a:t>
            </a:r>
            <a:br>
              <a:rPr lang="pl-PL" b="1" dirty="0">
                <a:solidFill>
                  <a:schemeClr val="bg1"/>
                </a:solidFill>
              </a:rPr>
            </a:br>
            <a:r>
              <a:rPr lang="pl-PL" b="1" i="1" dirty="0">
                <a:solidFill>
                  <a:schemeClr val="bg1"/>
                </a:solidFill>
              </a:rPr>
              <a:t>Zakres prądów różnicowych</a:t>
            </a:r>
            <a:r>
              <a:rPr lang="pl-PL" dirty="0">
                <a:solidFill>
                  <a:schemeClr val="bg1"/>
                </a:solidFill>
              </a:rPr>
              <a:t>: prąd przemienny sinusoidalny, prąd pulsujący jednokierunkowy z składową stałą do 6 </a:t>
            </a:r>
            <a:r>
              <a:rPr lang="pl-PL" dirty="0" err="1">
                <a:solidFill>
                  <a:schemeClr val="bg1"/>
                </a:solidFill>
              </a:rPr>
              <a:t>mA</a:t>
            </a:r>
            <a:r>
              <a:rPr lang="pl-PL" dirty="0">
                <a:solidFill>
                  <a:schemeClr val="bg1"/>
                </a:solidFill>
              </a:rPr>
              <a:t>, prąd stały o niewielkim tętnieniu oraz prąd stały z prostowników trójfazowych.</a:t>
            </a:r>
            <a:br>
              <a:rPr lang="pl-PL" dirty="0">
                <a:solidFill>
                  <a:schemeClr val="bg1"/>
                </a:solidFill>
              </a:rPr>
            </a:br>
            <a:r>
              <a:rPr lang="pl-PL" i="1" u="sng" dirty="0">
                <a:solidFill>
                  <a:schemeClr val="bg1"/>
                </a:solidFill>
              </a:rPr>
              <a:t>Zastosowanie:</a:t>
            </a:r>
            <a:r>
              <a:rPr lang="pl-PL" dirty="0">
                <a:solidFill>
                  <a:schemeClr val="bg1"/>
                </a:solidFill>
              </a:rPr>
              <a:t> Instalacje zasilane przez urządzenia generujące prądy stałe o niewielkim tętnieniu, takie jak falowniki czy stacje ładowania pojazdów elektrycznych</a:t>
            </a:r>
          </a:p>
        </p:txBody>
      </p:sp>
      <p:sp>
        <p:nvSpPr>
          <p:cNvPr id="6" name="Tytuł 1">
            <a:extLst>
              <a:ext uri="{FF2B5EF4-FFF2-40B4-BE49-F238E27FC236}">
                <a16:creationId xmlns:a16="http://schemas.microsoft.com/office/drawing/2014/main" id="{C3BBEAA3-E20A-4CE7-AE40-C67EACCA05D2}"/>
              </a:ext>
            </a:extLst>
          </p:cNvPr>
          <p:cNvSpPr>
            <a:spLocks noGrp="1"/>
          </p:cNvSpPr>
          <p:nvPr>
            <p:ph type="title"/>
          </p:nvPr>
        </p:nvSpPr>
        <p:spPr>
          <a:xfrm>
            <a:off x="1141413" y="619125"/>
            <a:ext cx="10213942"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4.3. wyłączniki różnicowoprądowe.</a:t>
            </a:r>
          </a:p>
        </p:txBody>
      </p:sp>
    </p:spTree>
    <p:extLst>
      <p:ext uri="{BB962C8B-B14F-4D97-AF65-F5344CB8AC3E}">
        <p14:creationId xmlns:p14="http://schemas.microsoft.com/office/powerpoint/2010/main" val="3770132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3B776AF-6070-49FF-B8AE-AF3F54DECF85}"/>
              </a:ext>
            </a:extLst>
          </p:cNvPr>
          <p:cNvSpPr>
            <a:spLocks noGrp="1"/>
          </p:cNvSpPr>
          <p:nvPr>
            <p:ph idx="1"/>
          </p:nvPr>
        </p:nvSpPr>
        <p:spPr/>
        <p:txBody>
          <a:bodyPr>
            <a:normAutofit/>
          </a:bodyPr>
          <a:lstStyle/>
          <a:p>
            <a:pPr>
              <a:buSzPct val="100000"/>
            </a:pPr>
            <a:r>
              <a:rPr lang="pl-PL" b="1" dirty="0">
                <a:solidFill>
                  <a:schemeClr val="bg1"/>
                </a:solidFill>
              </a:rPr>
              <a:t>Typ F</a:t>
            </a:r>
            <a:br>
              <a:rPr lang="pl-PL" b="1" dirty="0">
                <a:solidFill>
                  <a:schemeClr val="bg1"/>
                </a:solidFill>
              </a:rPr>
            </a:br>
            <a:r>
              <a:rPr lang="pl-PL" i="1" dirty="0">
                <a:solidFill>
                  <a:schemeClr val="bg1"/>
                </a:solidFill>
              </a:rPr>
              <a:t>Zakres prądów różnicowych</a:t>
            </a:r>
            <a:r>
              <a:rPr lang="pl-PL" dirty="0">
                <a:solidFill>
                  <a:schemeClr val="bg1"/>
                </a:solidFill>
              </a:rPr>
              <a:t>: prąd przemienny sinusoidalny, prąd pulsujący jednokierunkowy z składową stałą do 10 </a:t>
            </a:r>
            <a:r>
              <a:rPr lang="pl-PL" dirty="0" err="1">
                <a:solidFill>
                  <a:schemeClr val="bg1"/>
                </a:solidFill>
              </a:rPr>
              <a:t>mA</a:t>
            </a:r>
            <a:r>
              <a:rPr lang="pl-PL" dirty="0">
                <a:solidFill>
                  <a:schemeClr val="bg1"/>
                </a:solidFill>
              </a:rPr>
              <a:t> oraz prąd zawierający wyższe harmoniczne (do 1 kHz).</a:t>
            </a:r>
            <a:br>
              <a:rPr lang="pl-PL" dirty="0">
                <a:solidFill>
                  <a:schemeClr val="bg1"/>
                </a:solidFill>
              </a:rPr>
            </a:br>
            <a:r>
              <a:rPr lang="pl-PL" b="1" i="1" dirty="0">
                <a:solidFill>
                  <a:schemeClr val="bg1"/>
                </a:solidFill>
              </a:rPr>
              <a:t>Zastosowanie</a:t>
            </a:r>
            <a:r>
              <a:rPr lang="pl-PL" i="1" dirty="0">
                <a:solidFill>
                  <a:schemeClr val="bg1"/>
                </a:solidFill>
              </a:rPr>
              <a:t>:</a:t>
            </a:r>
            <a:r>
              <a:rPr lang="pl-PL" dirty="0">
                <a:solidFill>
                  <a:schemeClr val="bg1"/>
                </a:solidFill>
              </a:rPr>
              <a:t> Obwody zasilane przez przekształtniki częstotliwości, gdzie występują prądy różnicowe zawierające harmoniczne.</a:t>
            </a:r>
          </a:p>
          <a:p>
            <a:endParaRPr lang="pl-PL" dirty="0">
              <a:solidFill>
                <a:schemeClr val="bg1"/>
              </a:solidFill>
            </a:endParaRPr>
          </a:p>
        </p:txBody>
      </p:sp>
      <p:sp>
        <p:nvSpPr>
          <p:cNvPr id="6" name="Tytuł 1">
            <a:extLst>
              <a:ext uri="{FF2B5EF4-FFF2-40B4-BE49-F238E27FC236}">
                <a16:creationId xmlns:a16="http://schemas.microsoft.com/office/drawing/2014/main" id="{E69B7C57-99AE-4B53-A8A3-8DBEE3FFE0A4}"/>
              </a:ext>
            </a:extLst>
          </p:cNvPr>
          <p:cNvSpPr>
            <a:spLocks noGrp="1"/>
          </p:cNvSpPr>
          <p:nvPr>
            <p:ph type="title"/>
          </p:nvPr>
        </p:nvSpPr>
        <p:spPr>
          <a:xfrm>
            <a:off x="1141412" y="619125"/>
            <a:ext cx="10232603"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4.3. wyłączniki różnicowoprądowe.</a:t>
            </a:r>
          </a:p>
        </p:txBody>
      </p:sp>
    </p:spTree>
    <p:extLst>
      <p:ext uri="{BB962C8B-B14F-4D97-AF65-F5344CB8AC3E}">
        <p14:creationId xmlns:p14="http://schemas.microsoft.com/office/powerpoint/2010/main" val="23474153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037403E-BC1C-4016-99A0-ADC6CBB3E174}"/>
              </a:ext>
            </a:extLst>
          </p:cNvPr>
          <p:cNvSpPr>
            <a:spLocks noGrp="1"/>
          </p:cNvSpPr>
          <p:nvPr>
            <p:ph idx="1"/>
          </p:nvPr>
        </p:nvSpPr>
        <p:spPr>
          <a:xfrm>
            <a:off x="1141412" y="2019300"/>
            <a:ext cx="9905999" cy="4667250"/>
          </a:xfrm>
        </p:spPr>
        <p:txBody>
          <a:bodyPr>
            <a:noAutofit/>
          </a:bodyPr>
          <a:lstStyle/>
          <a:p>
            <a:pPr marL="0" indent="0">
              <a:buNone/>
            </a:pPr>
            <a:r>
              <a:rPr lang="pl-PL" sz="2300" b="1" dirty="0">
                <a:solidFill>
                  <a:schemeClr val="bg1"/>
                </a:solidFill>
              </a:rPr>
              <a:t>Opóźnienie wyzwalania</a:t>
            </a:r>
            <a:r>
              <a:rPr lang="pl-PL" sz="2300" dirty="0">
                <a:solidFill>
                  <a:schemeClr val="bg1"/>
                </a:solidFill>
              </a:rPr>
              <a:t>.</a:t>
            </a:r>
            <a:br>
              <a:rPr lang="pl-PL" sz="2300" dirty="0">
                <a:solidFill>
                  <a:schemeClr val="bg1"/>
                </a:solidFill>
              </a:rPr>
            </a:br>
            <a:r>
              <a:rPr lang="pl-PL" sz="2300" dirty="0">
                <a:solidFill>
                  <a:schemeClr val="bg1"/>
                </a:solidFill>
              </a:rPr>
              <a:t>Ze względu na opóźnienie wyzwalania wyróżnia się wyłączniki różnicowoprądowe:</a:t>
            </a:r>
          </a:p>
          <a:p>
            <a:pPr>
              <a:buSzPct val="100000"/>
            </a:pPr>
            <a:r>
              <a:rPr lang="pl-PL" sz="2300" i="1" dirty="0">
                <a:solidFill>
                  <a:schemeClr val="bg1"/>
                </a:solidFill>
              </a:rPr>
              <a:t>bezzwłoczne</a:t>
            </a:r>
            <a:r>
              <a:rPr lang="pl-PL" sz="2300" dirty="0">
                <a:solidFill>
                  <a:schemeClr val="bg1"/>
                </a:solidFill>
              </a:rPr>
              <a:t> – bez określonego czasu przetrzymywania,</a:t>
            </a:r>
          </a:p>
          <a:p>
            <a:pPr>
              <a:buSzPct val="100000"/>
            </a:pPr>
            <a:r>
              <a:rPr lang="pl-PL" sz="2300" i="1" dirty="0" err="1">
                <a:solidFill>
                  <a:schemeClr val="bg1"/>
                </a:solidFill>
              </a:rPr>
              <a:t>krótkozwłoczne</a:t>
            </a:r>
            <a:r>
              <a:rPr lang="pl-PL" sz="2300" dirty="0">
                <a:solidFill>
                  <a:schemeClr val="bg1"/>
                </a:solidFill>
              </a:rPr>
              <a:t> – o gwarantowanym czasie przetrzymywania co najmniej 10 ms; nadające się do obwodów odbiorczych o dużym przejściowym prądzie różnicowym, trwającym bardzo krótko (np. µs)</a:t>
            </a:r>
          </a:p>
          <a:p>
            <a:pPr>
              <a:buSzPct val="100000"/>
            </a:pPr>
            <a:r>
              <a:rPr lang="pl-PL" sz="2300" i="1" dirty="0">
                <a:solidFill>
                  <a:schemeClr val="bg1"/>
                </a:solidFill>
              </a:rPr>
              <a:t>zwłoczne</a:t>
            </a:r>
            <a:r>
              <a:rPr lang="pl-PL" sz="2300" dirty="0">
                <a:solidFill>
                  <a:schemeClr val="bg1"/>
                </a:solidFill>
              </a:rPr>
              <a:t> (selektywne) – o gwarantowanym czasie przetrzymywania co naj mniej 40 ms; zapewniające wybiorczość działania z wyłącznikami bezzwłocznymi bądź </a:t>
            </a:r>
            <a:r>
              <a:rPr lang="pl-PL" sz="2300" dirty="0" err="1">
                <a:solidFill>
                  <a:schemeClr val="bg1"/>
                </a:solidFill>
              </a:rPr>
              <a:t>krótkozwłocznymi</a:t>
            </a:r>
            <a:endParaRPr lang="pl-PL" sz="2300" dirty="0">
              <a:solidFill>
                <a:schemeClr val="bg1"/>
              </a:solidFill>
            </a:endParaRPr>
          </a:p>
          <a:p>
            <a:pPr marL="0" indent="0">
              <a:buNone/>
            </a:pPr>
            <a:endParaRPr lang="pl-PL" sz="2300" dirty="0">
              <a:solidFill>
                <a:schemeClr val="bg1"/>
              </a:solidFill>
            </a:endParaRPr>
          </a:p>
        </p:txBody>
      </p:sp>
      <p:sp>
        <p:nvSpPr>
          <p:cNvPr id="6" name="Tytuł 1">
            <a:extLst>
              <a:ext uri="{FF2B5EF4-FFF2-40B4-BE49-F238E27FC236}">
                <a16:creationId xmlns:a16="http://schemas.microsoft.com/office/drawing/2014/main" id="{5DEE6894-9A4E-48AE-ACC9-09133328707A}"/>
              </a:ext>
            </a:extLst>
          </p:cNvPr>
          <p:cNvSpPr>
            <a:spLocks noGrp="1"/>
          </p:cNvSpPr>
          <p:nvPr>
            <p:ph type="title"/>
          </p:nvPr>
        </p:nvSpPr>
        <p:spPr>
          <a:xfrm>
            <a:off x="1141412" y="619125"/>
            <a:ext cx="10232603"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4.3. wyłączniki różnicowoprądowe.</a:t>
            </a:r>
          </a:p>
        </p:txBody>
      </p:sp>
    </p:spTree>
    <p:extLst>
      <p:ext uri="{BB962C8B-B14F-4D97-AF65-F5344CB8AC3E}">
        <p14:creationId xmlns:p14="http://schemas.microsoft.com/office/powerpoint/2010/main" val="36592682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A341C3E-A705-48C6-A105-4A18447FB04D}"/>
              </a:ext>
            </a:extLst>
          </p:cNvPr>
          <p:cNvSpPr>
            <a:spLocks noGrp="1"/>
          </p:cNvSpPr>
          <p:nvPr>
            <p:ph idx="1"/>
          </p:nvPr>
        </p:nvSpPr>
        <p:spPr>
          <a:xfrm>
            <a:off x="1141412" y="1847460"/>
            <a:ext cx="9905999" cy="4926563"/>
          </a:xfrm>
        </p:spPr>
        <p:txBody>
          <a:bodyPr>
            <a:normAutofit/>
          </a:bodyPr>
          <a:lstStyle/>
          <a:p>
            <a:pPr marL="0" indent="0">
              <a:buNone/>
            </a:pPr>
            <a:r>
              <a:rPr lang="pl-PL" sz="2300" dirty="0">
                <a:solidFill>
                  <a:schemeClr val="bg1"/>
                </a:solidFill>
              </a:rPr>
              <a:t>Przykładowe charakterystyki czasowo-prądowe wyłączników różnicowoprądowych </a:t>
            </a:r>
          </a:p>
          <a:p>
            <a:pPr marL="0" indent="0">
              <a:buNone/>
            </a:pPr>
            <a:endParaRPr lang="pl-PL" sz="2300" dirty="0"/>
          </a:p>
        </p:txBody>
      </p:sp>
      <p:pic>
        <p:nvPicPr>
          <p:cNvPr id="5" name="Obraz 4">
            <a:extLst>
              <a:ext uri="{FF2B5EF4-FFF2-40B4-BE49-F238E27FC236}">
                <a16:creationId xmlns:a16="http://schemas.microsoft.com/office/drawing/2014/main" id="{8494F86A-0F07-40A6-BEDC-39F30FD67845}"/>
              </a:ext>
            </a:extLst>
          </p:cNvPr>
          <p:cNvPicPr/>
          <p:nvPr/>
        </p:nvPicPr>
        <p:blipFill>
          <a:blip r:embed="rId2"/>
          <a:stretch>
            <a:fillRect/>
          </a:stretch>
        </p:blipFill>
        <p:spPr>
          <a:xfrm>
            <a:off x="1781194" y="2324734"/>
            <a:ext cx="3425288" cy="4395893"/>
          </a:xfrm>
          <a:prstGeom prst="rect">
            <a:avLst/>
          </a:prstGeom>
        </p:spPr>
      </p:pic>
      <p:pic>
        <p:nvPicPr>
          <p:cNvPr id="6" name="Obraz 5">
            <a:extLst>
              <a:ext uri="{FF2B5EF4-FFF2-40B4-BE49-F238E27FC236}">
                <a16:creationId xmlns:a16="http://schemas.microsoft.com/office/drawing/2014/main" id="{6254A9D1-408C-4F30-906C-910F2FB487D6}"/>
              </a:ext>
            </a:extLst>
          </p:cNvPr>
          <p:cNvPicPr/>
          <p:nvPr/>
        </p:nvPicPr>
        <p:blipFill>
          <a:blip r:embed="rId3"/>
          <a:stretch>
            <a:fillRect/>
          </a:stretch>
        </p:blipFill>
        <p:spPr>
          <a:xfrm>
            <a:off x="6448127" y="2324734"/>
            <a:ext cx="3402492" cy="4395893"/>
          </a:xfrm>
          <a:prstGeom prst="rect">
            <a:avLst/>
          </a:prstGeom>
        </p:spPr>
      </p:pic>
      <p:sp>
        <p:nvSpPr>
          <p:cNvPr id="8" name="Tytuł 1">
            <a:extLst>
              <a:ext uri="{FF2B5EF4-FFF2-40B4-BE49-F238E27FC236}">
                <a16:creationId xmlns:a16="http://schemas.microsoft.com/office/drawing/2014/main" id="{9A4C0292-4F12-4928-89C0-7053D4D5FA29}"/>
              </a:ext>
            </a:extLst>
          </p:cNvPr>
          <p:cNvSpPr>
            <a:spLocks noGrp="1"/>
          </p:cNvSpPr>
          <p:nvPr>
            <p:ph type="title"/>
          </p:nvPr>
        </p:nvSpPr>
        <p:spPr>
          <a:xfrm>
            <a:off x="1141413" y="619125"/>
            <a:ext cx="10269926"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4.3. wyłączniki różnicowoprądowe.</a:t>
            </a:r>
          </a:p>
        </p:txBody>
      </p:sp>
    </p:spTree>
    <p:extLst>
      <p:ext uri="{BB962C8B-B14F-4D97-AF65-F5344CB8AC3E}">
        <p14:creationId xmlns:p14="http://schemas.microsoft.com/office/powerpoint/2010/main" val="38413919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522D396-4C5E-45E2-A5FD-0BA4A313AD75}"/>
              </a:ext>
            </a:extLst>
          </p:cNvPr>
          <p:cNvSpPr>
            <a:spLocks noGrp="1"/>
          </p:cNvSpPr>
          <p:nvPr>
            <p:ph idx="1"/>
          </p:nvPr>
        </p:nvSpPr>
        <p:spPr/>
        <p:txBody>
          <a:bodyPr>
            <a:normAutofit/>
          </a:bodyPr>
          <a:lstStyle/>
          <a:p>
            <a:pPr marL="0" indent="0">
              <a:buNone/>
            </a:pPr>
            <a:r>
              <a:rPr lang="pl-PL" sz="2300" dirty="0">
                <a:solidFill>
                  <a:schemeClr val="bg1"/>
                </a:solidFill>
              </a:rPr>
              <a:t>Przykładowe charakterystyki czasowo-prądowe wyłączników różnicowoprądowych </a:t>
            </a:r>
          </a:p>
          <a:p>
            <a:pPr marL="0" indent="0">
              <a:buNone/>
            </a:pPr>
            <a:endParaRPr lang="pl-PL" sz="2300" dirty="0"/>
          </a:p>
        </p:txBody>
      </p:sp>
      <p:grpSp>
        <p:nvGrpSpPr>
          <p:cNvPr id="7" name="Grupa 6">
            <a:extLst>
              <a:ext uri="{FF2B5EF4-FFF2-40B4-BE49-F238E27FC236}">
                <a16:creationId xmlns:a16="http://schemas.microsoft.com/office/drawing/2014/main" id="{876E1DBD-47C8-4110-8759-7523CA3F3B57}"/>
              </a:ext>
            </a:extLst>
          </p:cNvPr>
          <p:cNvGrpSpPr/>
          <p:nvPr/>
        </p:nvGrpSpPr>
        <p:grpSpPr>
          <a:xfrm>
            <a:off x="1141412" y="2723631"/>
            <a:ext cx="3763890" cy="4003740"/>
            <a:chOff x="1141412" y="2961167"/>
            <a:chExt cx="3300588" cy="3510915"/>
          </a:xfrm>
        </p:grpSpPr>
        <p:pic>
          <p:nvPicPr>
            <p:cNvPr id="5" name="Obraz 4">
              <a:extLst>
                <a:ext uri="{FF2B5EF4-FFF2-40B4-BE49-F238E27FC236}">
                  <a16:creationId xmlns:a16="http://schemas.microsoft.com/office/drawing/2014/main" id="{9D1C8171-FF68-4D37-BAB3-6A90E3BAA8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412" y="2961167"/>
              <a:ext cx="3300588" cy="3510915"/>
            </a:xfrm>
            <a:prstGeom prst="rect">
              <a:avLst/>
            </a:prstGeom>
          </p:spPr>
        </p:pic>
        <p:sp>
          <p:nvSpPr>
            <p:cNvPr id="6" name="Prostokąt 5">
              <a:extLst>
                <a:ext uri="{FF2B5EF4-FFF2-40B4-BE49-F238E27FC236}">
                  <a16:creationId xmlns:a16="http://schemas.microsoft.com/office/drawing/2014/main" id="{A72BF9ED-61C7-48E9-A380-D2238E5759AD}"/>
                </a:ext>
              </a:extLst>
            </p:cNvPr>
            <p:cNvSpPr/>
            <p:nvPr/>
          </p:nvSpPr>
          <p:spPr>
            <a:xfrm>
              <a:off x="3468911" y="2991731"/>
              <a:ext cx="973089" cy="874538"/>
            </a:xfrm>
            <a:prstGeom prst="rect">
              <a:avLst/>
            </a:prstGeom>
            <a:solidFill>
              <a:schemeClr val="tx1"/>
            </a:solidFill>
            <a:ln>
              <a:no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grpSp>
      <p:sp>
        <p:nvSpPr>
          <p:cNvPr id="9" name="Tytuł 1">
            <a:extLst>
              <a:ext uri="{FF2B5EF4-FFF2-40B4-BE49-F238E27FC236}">
                <a16:creationId xmlns:a16="http://schemas.microsoft.com/office/drawing/2014/main" id="{86770D2D-2E62-45EA-A10C-774EA91E2EA7}"/>
              </a:ext>
            </a:extLst>
          </p:cNvPr>
          <p:cNvSpPr>
            <a:spLocks noGrp="1"/>
          </p:cNvSpPr>
          <p:nvPr>
            <p:ph type="title"/>
          </p:nvPr>
        </p:nvSpPr>
        <p:spPr>
          <a:xfrm>
            <a:off x="1141412" y="619125"/>
            <a:ext cx="10232603" cy="1477963"/>
          </a:xfrm>
        </p:spPr>
        <p:txBody>
          <a:bodyPr>
            <a:normAutofit/>
          </a:bodyPr>
          <a:lstStyle/>
          <a:p>
            <a:pPr marL="514350" indent="-514350">
              <a:buFont typeface="+mj-lt"/>
              <a:buAutoNum type="arabicPeriod" startAt="4"/>
            </a:pPr>
            <a:r>
              <a:rPr lang="pl-PL" sz="2800" b="1" dirty="0">
                <a:solidFill>
                  <a:srgbClr val="002060"/>
                </a:solidFill>
              </a:rPr>
              <a:t>Urządzenia stosowane w instalacjach elektrycznych</a:t>
            </a:r>
            <a:br>
              <a:rPr lang="pl-PL" dirty="0">
                <a:solidFill>
                  <a:srgbClr val="002060"/>
                </a:solidFill>
              </a:rPr>
            </a:br>
            <a:r>
              <a:rPr lang="pl-PL" sz="2000" dirty="0">
                <a:solidFill>
                  <a:srgbClr val="002060"/>
                </a:solidFill>
              </a:rPr>
              <a:t>4.3. wyłączniki różnicowoprądowe.</a:t>
            </a:r>
          </a:p>
        </p:txBody>
      </p:sp>
    </p:spTree>
    <p:extLst>
      <p:ext uri="{BB962C8B-B14F-4D97-AF65-F5344CB8AC3E}">
        <p14:creationId xmlns:p14="http://schemas.microsoft.com/office/powerpoint/2010/main" val="55061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47614BA-E90F-47B0-A342-B60BC76E74E5}"/>
              </a:ext>
            </a:extLst>
          </p:cNvPr>
          <p:cNvSpPr>
            <a:spLocks noGrp="1"/>
          </p:cNvSpPr>
          <p:nvPr>
            <p:ph idx="1"/>
          </p:nvPr>
        </p:nvSpPr>
        <p:spPr>
          <a:xfrm>
            <a:off x="1141413" y="2377360"/>
            <a:ext cx="9905999" cy="3541714"/>
          </a:xfrm>
        </p:spPr>
        <p:txBody>
          <a:bodyPr>
            <a:noAutofit/>
          </a:bodyPr>
          <a:lstStyle/>
          <a:p>
            <a:pPr marL="0" indent="0">
              <a:buNone/>
            </a:pPr>
            <a:r>
              <a:rPr lang="pl-PL" i="1" u="sng" dirty="0">
                <a:solidFill>
                  <a:schemeClr val="bg1"/>
                </a:solidFill>
              </a:rPr>
              <a:t>Rozporządzenie Ministra Energii z dnia 28 sierpnia 2019 r.</a:t>
            </a:r>
          </a:p>
          <a:p>
            <a:pPr marL="0" indent="0">
              <a:buNone/>
            </a:pPr>
            <a:r>
              <a:rPr lang="pl-PL" i="1" u="sng" dirty="0">
                <a:solidFill>
                  <a:schemeClr val="bg1"/>
                </a:solidFill>
              </a:rPr>
              <a:t>w sprawie bezpieczeństwa i higieny pracy przy urządzeniach energetycznych</a:t>
            </a:r>
          </a:p>
          <a:p>
            <a:pPr lvl="0">
              <a:buSzPct val="100000"/>
            </a:pPr>
            <a:r>
              <a:rPr lang="pl-PL" dirty="0">
                <a:solidFill>
                  <a:schemeClr val="bg1"/>
                </a:solidFill>
              </a:rPr>
              <a:t>Prace kontrolno-pomiarowe muszą być wykonywane zgodnie z zasadami bezpiecznej pracy określonymi w instrukcji eksploatacji oraz pod nadzorem uprawnionych osób; </a:t>
            </a:r>
          </a:p>
          <a:p>
            <a:pPr>
              <a:buSzPct val="100000"/>
            </a:pPr>
            <a:r>
              <a:rPr lang="pl-PL" dirty="0">
                <a:solidFill>
                  <a:schemeClr val="bg1"/>
                </a:solidFill>
              </a:rPr>
              <a:t>Wymagana jest organizacja tych prac w sposób zapewniający bezpieczeństwo pracowników i ochronę przed zagrożeniami.</a:t>
            </a:r>
          </a:p>
        </p:txBody>
      </p:sp>
      <p:sp>
        <p:nvSpPr>
          <p:cNvPr id="6" name="Tytuł 1">
            <a:extLst>
              <a:ext uri="{FF2B5EF4-FFF2-40B4-BE49-F238E27FC236}">
                <a16:creationId xmlns:a16="http://schemas.microsoft.com/office/drawing/2014/main" id="{5E0ED20C-8718-40B7-B92D-67042020A734}"/>
              </a:ext>
            </a:extLst>
          </p:cNvPr>
          <p:cNvSpPr>
            <a:spLocks noGrp="1"/>
          </p:cNvSpPr>
          <p:nvPr>
            <p:ph type="title"/>
          </p:nvPr>
        </p:nvSpPr>
        <p:spPr>
          <a:xfrm>
            <a:off x="1141413" y="619125"/>
            <a:ext cx="9906000" cy="1477963"/>
          </a:xfrm>
        </p:spPr>
        <p:txBody>
          <a:bodyPr>
            <a:normAutofit fontScale="90000"/>
          </a:bodyPr>
          <a:lstStyle/>
          <a:p>
            <a:pPr marL="514350" indent="-514350">
              <a:buFont typeface="+mj-lt"/>
              <a:buAutoNum type="arabicPeriod"/>
            </a:pPr>
            <a:r>
              <a:rPr lang="pl-PL" sz="2800" b="1" dirty="0">
                <a:solidFill>
                  <a:srgbClr val="002060"/>
                </a:solidFill>
              </a:rPr>
              <a:t>Pomiary elektryczne jako wymóg prawny oraz kluczowy element zarządzania bezpieczeństwem i niezawodnością systemów elektrycznych</a:t>
            </a:r>
            <a:br>
              <a:rPr lang="pl-PL" sz="2800" b="1" dirty="0">
                <a:solidFill>
                  <a:srgbClr val="002060"/>
                </a:solidFill>
              </a:rPr>
            </a:br>
            <a:r>
              <a:rPr lang="pl-PL" sz="2200" b="1" dirty="0">
                <a:solidFill>
                  <a:srgbClr val="002060"/>
                </a:solidFill>
              </a:rPr>
              <a:t>1.2.</a:t>
            </a:r>
            <a:r>
              <a:rPr lang="pl-PL" sz="2800" b="1" dirty="0">
                <a:solidFill>
                  <a:srgbClr val="002060"/>
                </a:solidFill>
              </a:rPr>
              <a:t> </a:t>
            </a:r>
            <a:r>
              <a:rPr lang="pl-PL" sz="2200" b="1" dirty="0">
                <a:solidFill>
                  <a:srgbClr val="002060"/>
                </a:solidFill>
              </a:rPr>
              <a:t>Podstawa prawna wykonywania pomiarów</a:t>
            </a:r>
          </a:p>
        </p:txBody>
      </p:sp>
    </p:spTree>
    <p:extLst>
      <p:ext uri="{BB962C8B-B14F-4D97-AF65-F5344CB8AC3E}">
        <p14:creationId xmlns:p14="http://schemas.microsoft.com/office/powerpoint/2010/main" val="2392257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513E79C-1F63-44C1-9747-849D95191A9F}"/>
              </a:ext>
            </a:extLst>
          </p:cNvPr>
          <p:cNvSpPr>
            <a:spLocks noGrp="1"/>
          </p:cNvSpPr>
          <p:nvPr>
            <p:ph type="title"/>
          </p:nvPr>
        </p:nvSpPr>
        <p:spPr>
          <a:xfrm>
            <a:off x="1141413" y="2801881"/>
            <a:ext cx="9905998" cy="1478570"/>
          </a:xfrm>
        </p:spPr>
        <p:txBody>
          <a:bodyPr/>
          <a:lstStyle/>
          <a:p>
            <a:pPr marL="742950" indent="-474663" algn="ctr">
              <a:buFont typeface="+mj-lt"/>
              <a:buAutoNum type="arabicPeriod" startAt="5"/>
            </a:pPr>
            <a:r>
              <a:rPr lang="pl-PL" b="1" dirty="0">
                <a:solidFill>
                  <a:srgbClr val="002060"/>
                </a:solidFill>
              </a:rPr>
              <a:t>Działanie prądu na organizm człowieka.</a:t>
            </a:r>
          </a:p>
        </p:txBody>
      </p:sp>
    </p:spTree>
    <p:extLst>
      <p:ext uri="{BB962C8B-B14F-4D97-AF65-F5344CB8AC3E}">
        <p14:creationId xmlns:p14="http://schemas.microsoft.com/office/powerpoint/2010/main" val="9097075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AAFFDE-6BB8-4097-A57D-37BF71965FB3}"/>
              </a:ext>
            </a:extLst>
          </p:cNvPr>
          <p:cNvSpPr>
            <a:spLocks noGrp="1"/>
          </p:cNvSpPr>
          <p:nvPr>
            <p:ph type="title"/>
          </p:nvPr>
        </p:nvSpPr>
        <p:spPr>
          <a:xfrm>
            <a:off x="1141413" y="618518"/>
            <a:ext cx="9905998" cy="1005009"/>
          </a:xfrm>
        </p:spPr>
        <p:txBody>
          <a:bodyPr>
            <a:normAutofit/>
          </a:bodyPr>
          <a:lstStyle/>
          <a:p>
            <a:pPr marL="742950" indent="-742950">
              <a:buFont typeface="+mj-lt"/>
              <a:buAutoNum type="arabicPeriod" startAt="5"/>
            </a:pPr>
            <a:r>
              <a:rPr lang="pl-PL" sz="2800" dirty="0">
                <a:solidFill>
                  <a:srgbClr val="002060"/>
                </a:solidFill>
              </a:rPr>
              <a:t>Działanie prądu na organizm człowieka.</a:t>
            </a:r>
          </a:p>
        </p:txBody>
      </p:sp>
      <p:sp>
        <p:nvSpPr>
          <p:cNvPr id="3" name="Symbol zastępczy zawartości 2">
            <a:extLst>
              <a:ext uri="{FF2B5EF4-FFF2-40B4-BE49-F238E27FC236}">
                <a16:creationId xmlns:a16="http://schemas.microsoft.com/office/drawing/2014/main" id="{24DCFBE3-4CF9-4286-9B8B-6085312C7999}"/>
              </a:ext>
            </a:extLst>
          </p:cNvPr>
          <p:cNvSpPr>
            <a:spLocks noGrp="1"/>
          </p:cNvSpPr>
          <p:nvPr>
            <p:ph idx="1"/>
          </p:nvPr>
        </p:nvSpPr>
        <p:spPr/>
        <p:txBody>
          <a:bodyPr/>
          <a:lstStyle/>
          <a:p>
            <a:pPr marL="0" indent="0">
              <a:buNone/>
            </a:pPr>
            <a:r>
              <a:rPr lang="pl-PL" dirty="0">
                <a:solidFill>
                  <a:schemeClr val="bg1"/>
                </a:solidFill>
              </a:rPr>
              <a:t>Przepływ prądu elektrycznego przez ciało ludzkie może powodować zaburzenia funkcjonowania wielu układów a w szczególności: nerwowego, oddechowego i krwionośnego. Każde takie zaburzenie powoduje zagrożenie dla zdrowia i życia człowieka.</a:t>
            </a:r>
          </a:p>
          <a:p>
            <a:pPr marL="0" indent="0">
              <a:buNone/>
            </a:pPr>
            <a:r>
              <a:rPr lang="pl-PL" dirty="0">
                <a:solidFill>
                  <a:schemeClr val="bg1"/>
                </a:solidFill>
              </a:rPr>
              <a:t>Skutki przepływu prądu przez ciało człowieka zależne są od: rodzaju prądu (stały czy przemienny), wartości płynącego prądu, czasu a także drogi przepływy tegoż prądu.</a:t>
            </a:r>
          </a:p>
          <a:p>
            <a:pPr marL="0" indent="0">
              <a:buNone/>
            </a:pPr>
            <a:endParaRPr lang="pl-PL" dirty="0">
              <a:solidFill>
                <a:schemeClr val="bg1"/>
              </a:solidFill>
            </a:endParaRPr>
          </a:p>
        </p:txBody>
      </p:sp>
    </p:spTree>
    <p:extLst>
      <p:ext uri="{BB962C8B-B14F-4D97-AF65-F5344CB8AC3E}">
        <p14:creationId xmlns:p14="http://schemas.microsoft.com/office/powerpoint/2010/main" val="31671265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C697295-4E4F-4B41-9E7D-740E82501EDC}"/>
              </a:ext>
            </a:extLst>
          </p:cNvPr>
          <p:cNvSpPr>
            <a:spLocks noGrp="1"/>
          </p:cNvSpPr>
          <p:nvPr>
            <p:ph idx="1"/>
          </p:nvPr>
        </p:nvSpPr>
        <p:spPr/>
        <p:txBody>
          <a:bodyPr/>
          <a:lstStyle/>
          <a:p>
            <a:pPr marL="0" indent="0">
              <a:buNone/>
            </a:pPr>
            <a:r>
              <a:rPr lang="pl-PL" dirty="0">
                <a:solidFill>
                  <a:schemeClr val="bg1"/>
                </a:solidFill>
              </a:rPr>
              <a:t>Skutki przepływu prądu przez ciało człowieka można podzielić na:</a:t>
            </a:r>
          </a:p>
          <a:p>
            <a:pPr>
              <a:buSzPct val="100000"/>
            </a:pPr>
            <a:r>
              <a:rPr lang="pl-PL" dirty="0">
                <a:solidFill>
                  <a:schemeClr val="bg1"/>
                </a:solidFill>
              </a:rPr>
              <a:t>Fizyczne (np. zablokowanie pracy płuc, skurcze mięśni, migotanie komór sercowych, zatrzymanie akcji serca, niedotlenienie mózgu, upadek z wysokości na wskutek działania prądu, uszkodzenie wzroku).</a:t>
            </a:r>
          </a:p>
          <a:p>
            <a:pPr>
              <a:buSzPct val="100000"/>
            </a:pPr>
            <a:r>
              <a:rPr lang="pl-PL" dirty="0">
                <a:solidFill>
                  <a:schemeClr val="bg1"/>
                </a:solidFill>
              </a:rPr>
              <a:t>Chemiczne (np. ścinanie się białka w wyniku wzrostu temperatury).</a:t>
            </a:r>
          </a:p>
          <a:p>
            <a:pPr>
              <a:buSzPct val="100000"/>
            </a:pPr>
            <a:r>
              <a:rPr lang="pl-PL" dirty="0">
                <a:solidFill>
                  <a:schemeClr val="bg1"/>
                </a:solidFill>
              </a:rPr>
              <a:t>Biologiczne (np. wydzielanie się w nerkach niepożądanego płynu mającego negatywny wpływ na działanie organu).</a:t>
            </a:r>
          </a:p>
        </p:txBody>
      </p:sp>
      <p:sp>
        <p:nvSpPr>
          <p:cNvPr id="4" name="Tytuł 1">
            <a:extLst>
              <a:ext uri="{FF2B5EF4-FFF2-40B4-BE49-F238E27FC236}">
                <a16:creationId xmlns:a16="http://schemas.microsoft.com/office/drawing/2014/main" id="{7F98E0E1-CAF1-4A8A-B25D-EA04ABD7B609}"/>
              </a:ext>
            </a:extLst>
          </p:cNvPr>
          <p:cNvSpPr>
            <a:spLocks noGrp="1"/>
          </p:cNvSpPr>
          <p:nvPr>
            <p:ph type="title"/>
          </p:nvPr>
        </p:nvSpPr>
        <p:spPr>
          <a:xfrm>
            <a:off x="1141413" y="619125"/>
            <a:ext cx="9906000" cy="1302981"/>
          </a:xfrm>
        </p:spPr>
        <p:txBody>
          <a:bodyPr>
            <a:normAutofit/>
          </a:bodyPr>
          <a:lstStyle/>
          <a:p>
            <a:pPr marL="514350" indent="-514350">
              <a:buFont typeface="+mj-lt"/>
              <a:buAutoNum type="arabicPeriod" startAt="5"/>
            </a:pPr>
            <a:r>
              <a:rPr lang="pl-PL" sz="2800" dirty="0">
                <a:solidFill>
                  <a:srgbClr val="002060"/>
                </a:solidFill>
              </a:rPr>
              <a:t>Działanie prądu na organizm człowieka</a:t>
            </a:r>
            <a:r>
              <a:rPr lang="pl-PL" sz="3100" dirty="0">
                <a:solidFill>
                  <a:srgbClr val="002060"/>
                </a:solidFill>
              </a:rPr>
              <a:t>.</a:t>
            </a:r>
            <a:br>
              <a:rPr lang="pl-PL" sz="3100" dirty="0">
                <a:solidFill>
                  <a:srgbClr val="002060"/>
                </a:solidFill>
              </a:rPr>
            </a:br>
            <a:r>
              <a:rPr lang="pl-PL" sz="2000" dirty="0">
                <a:solidFill>
                  <a:srgbClr val="002060"/>
                </a:solidFill>
              </a:rPr>
              <a:t>5.1. Skutki przepływu prądu przez ciało człowieka.</a:t>
            </a:r>
          </a:p>
        </p:txBody>
      </p:sp>
    </p:spTree>
    <p:extLst>
      <p:ext uri="{BB962C8B-B14F-4D97-AF65-F5344CB8AC3E}">
        <p14:creationId xmlns:p14="http://schemas.microsoft.com/office/powerpoint/2010/main" val="26903636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EACA109-E08B-42B5-8D60-70E7427C6078}"/>
              </a:ext>
            </a:extLst>
          </p:cNvPr>
          <p:cNvSpPr>
            <a:spLocks noGrp="1"/>
          </p:cNvSpPr>
          <p:nvPr>
            <p:ph idx="1"/>
          </p:nvPr>
        </p:nvSpPr>
        <p:spPr/>
        <p:txBody>
          <a:bodyPr>
            <a:normAutofit lnSpcReduction="10000"/>
          </a:bodyPr>
          <a:lstStyle/>
          <a:p>
            <a:pPr marL="0" indent="0">
              <a:buNone/>
            </a:pPr>
            <a:r>
              <a:rPr lang="pl-PL" dirty="0">
                <a:solidFill>
                  <a:schemeClr val="bg1"/>
                </a:solidFill>
              </a:rPr>
              <a:t>Ze względu na silne powiązanie skutków przepływu prądu z czasem przepływy, te same wartości natężenia prądu </a:t>
            </a:r>
            <a:r>
              <a:rPr lang="pl-PL" dirty="0" err="1">
                <a:solidFill>
                  <a:schemeClr val="bg1"/>
                </a:solidFill>
              </a:rPr>
              <a:t>rażeniowego</a:t>
            </a:r>
            <a:r>
              <a:rPr lang="pl-PL" dirty="0">
                <a:solidFill>
                  <a:schemeClr val="bg1"/>
                </a:solidFill>
              </a:rPr>
              <a:t> ale przepływające w różnych czasach mogą powodować zupełnie różne skutki. Dłuższe czasy przepływu prądu przez ciało ludzkie najczęściej skutkują migotaniem komór serca oraz skutkami cieplnymi. Natomiast na podstawie przeprowadzonych badań udowodniono, że przy przepływie prądów </a:t>
            </a:r>
            <a:r>
              <a:rPr lang="pl-PL" dirty="0" err="1">
                <a:solidFill>
                  <a:schemeClr val="bg1"/>
                </a:solidFill>
              </a:rPr>
              <a:t>rażeniowych</a:t>
            </a:r>
            <a:r>
              <a:rPr lang="pl-PL" dirty="0">
                <a:solidFill>
                  <a:schemeClr val="bg1"/>
                </a:solidFill>
              </a:rPr>
              <a:t> w czasie poniżej 0,2 s migotanie komór serca występuje bardzo rzadko, natomiast przy czasach powyżej 1 s bardzo często.</a:t>
            </a:r>
          </a:p>
        </p:txBody>
      </p:sp>
      <p:sp>
        <p:nvSpPr>
          <p:cNvPr id="6" name="Tytuł 1">
            <a:extLst>
              <a:ext uri="{FF2B5EF4-FFF2-40B4-BE49-F238E27FC236}">
                <a16:creationId xmlns:a16="http://schemas.microsoft.com/office/drawing/2014/main" id="{C9C22AE4-F820-4A7C-9CDB-1A4A429E4B3C}"/>
              </a:ext>
            </a:extLst>
          </p:cNvPr>
          <p:cNvSpPr>
            <a:spLocks noGrp="1"/>
          </p:cNvSpPr>
          <p:nvPr>
            <p:ph type="title"/>
          </p:nvPr>
        </p:nvSpPr>
        <p:spPr>
          <a:xfrm>
            <a:off x="1141413" y="619125"/>
            <a:ext cx="9906000" cy="1477963"/>
          </a:xfrm>
        </p:spPr>
        <p:txBody>
          <a:bodyPr>
            <a:normAutofit/>
          </a:bodyPr>
          <a:lstStyle/>
          <a:p>
            <a:pPr marL="514350" indent="-514350">
              <a:buFont typeface="+mj-lt"/>
              <a:buAutoNum type="arabicPeriod" startAt="5"/>
            </a:pPr>
            <a:r>
              <a:rPr lang="pl-PL" sz="2800" dirty="0">
                <a:solidFill>
                  <a:srgbClr val="002060"/>
                </a:solidFill>
              </a:rPr>
              <a:t>Działanie prądu na organizm człowieka</a:t>
            </a:r>
            <a:r>
              <a:rPr lang="pl-PL" sz="3100" dirty="0">
                <a:solidFill>
                  <a:srgbClr val="002060"/>
                </a:solidFill>
              </a:rPr>
              <a:t>.</a:t>
            </a:r>
            <a:br>
              <a:rPr lang="pl-PL" sz="3100" dirty="0">
                <a:solidFill>
                  <a:srgbClr val="002060"/>
                </a:solidFill>
              </a:rPr>
            </a:br>
            <a:r>
              <a:rPr lang="pl-PL" sz="2000" dirty="0">
                <a:solidFill>
                  <a:srgbClr val="002060"/>
                </a:solidFill>
              </a:rPr>
              <a:t>5.1. Skutki przepływu prądu przez ciało człowieka.</a:t>
            </a:r>
          </a:p>
        </p:txBody>
      </p:sp>
    </p:spTree>
    <p:extLst>
      <p:ext uri="{BB962C8B-B14F-4D97-AF65-F5344CB8AC3E}">
        <p14:creationId xmlns:p14="http://schemas.microsoft.com/office/powerpoint/2010/main" val="5483988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103D9D27-4718-4835-8872-2E51129A8A51}"/>
              </a:ext>
            </a:extLst>
          </p:cNvPr>
          <p:cNvSpPr>
            <a:spLocks noGrp="1"/>
          </p:cNvSpPr>
          <p:nvPr>
            <p:ph idx="1"/>
          </p:nvPr>
        </p:nvSpPr>
        <p:spPr>
          <a:xfrm>
            <a:off x="1141413" y="2249486"/>
            <a:ext cx="2562840" cy="3722105"/>
          </a:xfrm>
        </p:spPr>
        <p:txBody>
          <a:bodyPr/>
          <a:lstStyle/>
          <a:p>
            <a:pPr marL="0" indent="0">
              <a:buNone/>
            </a:pPr>
            <a:r>
              <a:rPr lang="pl-PL" sz="2000" dirty="0">
                <a:solidFill>
                  <a:schemeClr val="bg1"/>
                </a:solidFill>
              </a:rPr>
              <a:t>Podział na strefy skutków oddziaływania prądu przemiennego o częstotliwości 50/60 </a:t>
            </a:r>
            <a:r>
              <a:rPr lang="pl-PL" sz="2000" dirty="0" err="1">
                <a:solidFill>
                  <a:schemeClr val="bg1"/>
                </a:solidFill>
              </a:rPr>
              <a:t>Hz</a:t>
            </a:r>
            <a:r>
              <a:rPr lang="pl-PL" sz="2000" dirty="0">
                <a:solidFill>
                  <a:schemeClr val="bg1"/>
                </a:solidFill>
              </a:rPr>
              <a:t> na ciało ludzkie, na drodze lewa ręka.</a:t>
            </a:r>
          </a:p>
          <a:p>
            <a:pPr marL="0" indent="0">
              <a:buNone/>
            </a:pPr>
            <a:endParaRPr lang="pl-PL" dirty="0">
              <a:solidFill>
                <a:schemeClr val="bg1"/>
              </a:solidFill>
            </a:endParaRPr>
          </a:p>
        </p:txBody>
      </p:sp>
      <p:pic>
        <p:nvPicPr>
          <p:cNvPr id="4" name="Obraz 3">
            <a:extLst>
              <a:ext uri="{FF2B5EF4-FFF2-40B4-BE49-F238E27FC236}">
                <a16:creationId xmlns:a16="http://schemas.microsoft.com/office/drawing/2014/main" id="{C8ED1FEF-49F3-4F40-80E9-7458C94A2E39}"/>
              </a:ext>
            </a:extLst>
          </p:cNvPr>
          <p:cNvPicPr/>
          <p:nvPr/>
        </p:nvPicPr>
        <p:blipFill>
          <a:blip r:embed="rId2"/>
          <a:stretch>
            <a:fillRect/>
          </a:stretch>
        </p:blipFill>
        <p:spPr>
          <a:xfrm>
            <a:off x="3875260" y="2249487"/>
            <a:ext cx="7088520" cy="4449859"/>
          </a:xfrm>
          <a:prstGeom prst="rect">
            <a:avLst/>
          </a:prstGeom>
        </p:spPr>
      </p:pic>
      <p:sp>
        <p:nvSpPr>
          <p:cNvPr id="7" name="Tytuł 1">
            <a:extLst>
              <a:ext uri="{FF2B5EF4-FFF2-40B4-BE49-F238E27FC236}">
                <a16:creationId xmlns:a16="http://schemas.microsoft.com/office/drawing/2014/main" id="{6B486CB2-4B34-44F7-B29F-63D80A3A13A9}"/>
              </a:ext>
            </a:extLst>
          </p:cNvPr>
          <p:cNvSpPr>
            <a:spLocks noGrp="1"/>
          </p:cNvSpPr>
          <p:nvPr>
            <p:ph type="title"/>
          </p:nvPr>
        </p:nvSpPr>
        <p:spPr>
          <a:xfrm>
            <a:off x="1141413" y="619125"/>
            <a:ext cx="9906000" cy="1477963"/>
          </a:xfrm>
        </p:spPr>
        <p:txBody>
          <a:bodyPr>
            <a:normAutofit/>
          </a:bodyPr>
          <a:lstStyle/>
          <a:p>
            <a:pPr marL="514350" indent="-514350">
              <a:buFont typeface="+mj-lt"/>
              <a:buAutoNum type="arabicPeriod" startAt="5"/>
            </a:pPr>
            <a:r>
              <a:rPr lang="pl-PL" sz="2800" dirty="0">
                <a:solidFill>
                  <a:srgbClr val="002060"/>
                </a:solidFill>
              </a:rPr>
              <a:t>Działanie prądu na organizm człowieka</a:t>
            </a:r>
            <a:r>
              <a:rPr lang="pl-PL" sz="3100" dirty="0">
                <a:solidFill>
                  <a:srgbClr val="002060"/>
                </a:solidFill>
              </a:rPr>
              <a:t>.</a:t>
            </a:r>
            <a:br>
              <a:rPr lang="pl-PL" sz="3100" dirty="0">
                <a:solidFill>
                  <a:srgbClr val="002060"/>
                </a:solidFill>
              </a:rPr>
            </a:br>
            <a:r>
              <a:rPr lang="pl-PL" sz="2000" dirty="0">
                <a:solidFill>
                  <a:srgbClr val="002060"/>
                </a:solidFill>
              </a:rPr>
              <a:t>5.1. Skutki przepływu prądu przez ciało człowieka.</a:t>
            </a:r>
          </a:p>
        </p:txBody>
      </p:sp>
    </p:spTree>
    <p:extLst>
      <p:ext uri="{BB962C8B-B14F-4D97-AF65-F5344CB8AC3E}">
        <p14:creationId xmlns:p14="http://schemas.microsoft.com/office/powerpoint/2010/main" val="40345878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D58198A-9082-4849-817A-BE085908500F}"/>
              </a:ext>
            </a:extLst>
          </p:cNvPr>
          <p:cNvSpPr>
            <a:spLocks noGrp="1"/>
          </p:cNvSpPr>
          <p:nvPr>
            <p:ph idx="1"/>
          </p:nvPr>
        </p:nvSpPr>
        <p:spPr>
          <a:xfrm>
            <a:off x="1141414" y="2173286"/>
            <a:ext cx="9905999" cy="3815411"/>
          </a:xfrm>
        </p:spPr>
        <p:txBody>
          <a:bodyPr>
            <a:noAutofit/>
          </a:bodyPr>
          <a:lstStyle/>
          <a:p>
            <a:pPr marL="0" indent="0">
              <a:buNone/>
            </a:pPr>
            <a:r>
              <a:rPr lang="pl-PL" b="1" dirty="0">
                <a:solidFill>
                  <a:schemeClr val="bg1"/>
                </a:solidFill>
              </a:rPr>
              <a:t>AC-1</a:t>
            </a:r>
            <a:r>
              <a:rPr lang="pl-PL" dirty="0">
                <a:solidFill>
                  <a:schemeClr val="bg1"/>
                </a:solidFill>
              </a:rPr>
              <a:t> zazwyczaj brak reakcji organizmu,</a:t>
            </a:r>
            <a:br>
              <a:rPr lang="pl-PL" dirty="0">
                <a:solidFill>
                  <a:schemeClr val="bg1"/>
                </a:solidFill>
              </a:rPr>
            </a:br>
            <a:r>
              <a:rPr lang="pl-PL" b="1" dirty="0">
                <a:solidFill>
                  <a:schemeClr val="bg1"/>
                </a:solidFill>
              </a:rPr>
              <a:t>AC-2</a:t>
            </a:r>
            <a:r>
              <a:rPr lang="pl-PL" dirty="0">
                <a:solidFill>
                  <a:schemeClr val="bg1"/>
                </a:solidFill>
              </a:rPr>
              <a:t> zazwyczaj nie występują szkodliwe skutki patofizjologiczne. Linia b jest progiem samodzielnego uwolnienia człowieka od kontaktu z częścią pod napięciem,</a:t>
            </a:r>
            <a:br>
              <a:rPr lang="pl-PL" dirty="0">
                <a:solidFill>
                  <a:schemeClr val="bg1"/>
                </a:solidFill>
              </a:rPr>
            </a:br>
            <a:r>
              <a:rPr lang="pl-PL" b="1" dirty="0">
                <a:solidFill>
                  <a:schemeClr val="bg1"/>
                </a:solidFill>
              </a:rPr>
              <a:t>AC-3</a:t>
            </a:r>
            <a:r>
              <a:rPr lang="pl-PL" dirty="0">
                <a:solidFill>
                  <a:schemeClr val="bg1"/>
                </a:solidFill>
              </a:rPr>
              <a:t> zazwyczaj nie występują uszkodzenia organiczne. Prawdopodobieństwo skurczu mięśni i trudności w oddychaniu przy przepływie prądu w czasie dłuższym niż 2 s. Odwracalne zakłócenia powstawania i przenoszenia impulsów w sercu, włącznie z migotaniem przedsionków i przejściową blokadą pracy serca, bez migotania komór serca, wzrastające wraz z wielkością prądu i czasem jego przepływu,</a:t>
            </a:r>
            <a:br>
              <a:rPr lang="pl-PL" dirty="0">
                <a:solidFill>
                  <a:schemeClr val="bg1"/>
                </a:solidFill>
              </a:rPr>
            </a:br>
            <a:endParaRPr lang="pl-PL" dirty="0">
              <a:solidFill>
                <a:schemeClr val="bg1"/>
              </a:solidFill>
            </a:endParaRP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EC867F23-1CD7-4978-B7F3-506B862C8A23}"/>
              </a:ext>
            </a:extLst>
          </p:cNvPr>
          <p:cNvSpPr>
            <a:spLocks noGrp="1"/>
          </p:cNvSpPr>
          <p:nvPr>
            <p:ph type="title"/>
          </p:nvPr>
        </p:nvSpPr>
        <p:spPr>
          <a:xfrm>
            <a:off x="1141413" y="619125"/>
            <a:ext cx="9906000" cy="1477963"/>
          </a:xfrm>
        </p:spPr>
        <p:txBody>
          <a:bodyPr>
            <a:normAutofit/>
          </a:bodyPr>
          <a:lstStyle/>
          <a:p>
            <a:pPr marL="514350" indent="-514350">
              <a:buFont typeface="+mj-lt"/>
              <a:buAutoNum type="arabicPeriod" startAt="5"/>
            </a:pPr>
            <a:r>
              <a:rPr lang="pl-PL" sz="2800" dirty="0">
                <a:solidFill>
                  <a:srgbClr val="002060"/>
                </a:solidFill>
              </a:rPr>
              <a:t>Działanie prądu na organizm człowieka</a:t>
            </a:r>
            <a:r>
              <a:rPr lang="pl-PL" sz="3100" dirty="0">
                <a:solidFill>
                  <a:srgbClr val="002060"/>
                </a:solidFill>
              </a:rPr>
              <a:t>.</a:t>
            </a:r>
            <a:br>
              <a:rPr lang="pl-PL" sz="3100" dirty="0">
                <a:solidFill>
                  <a:srgbClr val="002060"/>
                </a:solidFill>
              </a:rPr>
            </a:br>
            <a:r>
              <a:rPr lang="pl-PL" sz="2000" dirty="0">
                <a:solidFill>
                  <a:srgbClr val="002060"/>
                </a:solidFill>
              </a:rPr>
              <a:t>5.1. Skutki przepływu prądu przez ciało człowieka.</a:t>
            </a:r>
          </a:p>
        </p:txBody>
      </p:sp>
    </p:spTree>
    <p:extLst>
      <p:ext uri="{BB962C8B-B14F-4D97-AF65-F5344CB8AC3E}">
        <p14:creationId xmlns:p14="http://schemas.microsoft.com/office/powerpoint/2010/main" val="17221736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00A550B-9648-4BC6-9F5B-83067E4262E7}"/>
              </a:ext>
            </a:extLst>
          </p:cNvPr>
          <p:cNvSpPr>
            <a:spLocks noGrp="1"/>
          </p:cNvSpPr>
          <p:nvPr>
            <p:ph type="title"/>
          </p:nvPr>
        </p:nvSpPr>
        <p:spPr/>
        <p:txBody>
          <a:bodyPr/>
          <a:lstStyle/>
          <a:p>
            <a:endParaRPr lang="pl-PL"/>
          </a:p>
        </p:txBody>
      </p:sp>
      <p:sp>
        <p:nvSpPr>
          <p:cNvPr id="3" name="Symbol zastępczy zawartości 2">
            <a:extLst>
              <a:ext uri="{FF2B5EF4-FFF2-40B4-BE49-F238E27FC236}">
                <a16:creationId xmlns:a16="http://schemas.microsoft.com/office/drawing/2014/main" id="{8D5A58B9-E7B5-40CD-AEBF-BD5B9C93995E}"/>
              </a:ext>
            </a:extLst>
          </p:cNvPr>
          <p:cNvSpPr>
            <a:spLocks noGrp="1"/>
          </p:cNvSpPr>
          <p:nvPr>
            <p:ph idx="1"/>
          </p:nvPr>
        </p:nvSpPr>
        <p:spPr/>
        <p:txBody>
          <a:bodyPr>
            <a:normAutofit/>
          </a:bodyPr>
          <a:lstStyle/>
          <a:p>
            <a:pPr marL="0" indent="0">
              <a:buNone/>
            </a:pPr>
            <a:r>
              <a:rPr lang="pl-PL" b="1" dirty="0">
                <a:solidFill>
                  <a:prstClr val="black"/>
                </a:solidFill>
              </a:rPr>
              <a:t>AC-4</a:t>
            </a:r>
            <a:r>
              <a:rPr lang="pl-PL" dirty="0">
                <a:solidFill>
                  <a:prstClr val="black"/>
                </a:solidFill>
              </a:rPr>
              <a:t> dodatkowo, oprócz skutków charakterystycznych dla strefy AC-3, pojawia się wzrastające wraz z wartością prądu i czasem jego przepływu niebezpieczeństwo skutków patofizjologicznych, np. zatrzymanie czynności serca, zatrzymanie oddychania i ciężkie oparzenia.</a:t>
            </a:r>
            <a:endParaRPr lang="pl-PL" dirty="0"/>
          </a:p>
        </p:txBody>
      </p:sp>
      <p:sp>
        <p:nvSpPr>
          <p:cNvPr id="4" name="Tytuł 1">
            <a:extLst>
              <a:ext uri="{FF2B5EF4-FFF2-40B4-BE49-F238E27FC236}">
                <a16:creationId xmlns:a16="http://schemas.microsoft.com/office/drawing/2014/main" id="{2C367205-C72F-4121-B8D2-C51B17CB02C6}"/>
              </a:ext>
            </a:extLst>
          </p:cNvPr>
          <p:cNvSpPr txBox="1">
            <a:spLocks/>
          </p:cNvSpPr>
          <p:nvPr/>
        </p:nvSpPr>
        <p:spPr>
          <a:xfrm>
            <a:off x="1141413" y="619125"/>
            <a:ext cx="9906000" cy="14779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514350" indent="-514350">
              <a:buFont typeface="+mj-lt"/>
              <a:buAutoNum type="arabicPeriod" startAt="5"/>
            </a:pPr>
            <a:r>
              <a:rPr lang="pl-PL" sz="2800">
                <a:solidFill>
                  <a:srgbClr val="002060"/>
                </a:solidFill>
              </a:rPr>
              <a:t>Działanie prądu na organizm człowieka</a:t>
            </a:r>
            <a:r>
              <a:rPr lang="pl-PL" sz="3100">
                <a:solidFill>
                  <a:srgbClr val="002060"/>
                </a:solidFill>
              </a:rPr>
              <a:t>.</a:t>
            </a:r>
            <a:br>
              <a:rPr lang="pl-PL" sz="3100">
                <a:solidFill>
                  <a:srgbClr val="002060"/>
                </a:solidFill>
              </a:rPr>
            </a:br>
            <a:r>
              <a:rPr lang="pl-PL" sz="2000">
                <a:solidFill>
                  <a:srgbClr val="002060"/>
                </a:solidFill>
              </a:rPr>
              <a:t>5.1. Skutki przepływu prądu przez ciało człowieka.</a:t>
            </a:r>
            <a:endParaRPr lang="pl-PL" sz="2000" dirty="0">
              <a:solidFill>
                <a:srgbClr val="002060"/>
              </a:solidFill>
            </a:endParaRPr>
          </a:p>
        </p:txBody>
      </p:sp>
    </p:spTree>
    <p:extLst>
      <p:ext uri="{BB962C8B-B14F-4D97-AF65-F5344CB8AC3E}">
        <p14:creationId xmlns:p14="http://schemas.microsoft.com/office/powerpoint/2010/main" val="42201219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F171626-464C-43AC-8882-8C57F5A15F3A}"/>
              </a:ext>
            </a:extLst>
          </p:cNvPr>
          <p:cNvSpPr>
            <a:spLocks noGrp="1"/>
          </p:cNvSpPr>
          <p:nvPr>
            <p:ph idx="1"/>
          </p:nvPr>
        </p:nvSpPr>
        <p:spPr/>
        <p:txBody>
          <a:bodyPr/>
          <a:lstStyle/>
          <a:p>
            <a:pPr marL="0" indent="0">
              <a:buNone/>
            </a:pPr>
            <a:r>
              <a:rPr lang="pl-PL" dirty="0">
                <a:solidFill>
                  <a:schemeClr val="bg1"/>
                </a:solidFill>
              </a:rPr>
              <a:t>Ze względu na prawdopodobieństwo wywołania migotania komór serca wyróżnia się następujące strefy:</a:t>
            </a:r>
            <a:br>
              <a:rPr lang="pl-PL" dirty="0">
                <a:solidFill>
                  <a:schemeClr val="bg1"/>
                </a:solidFill>
              </a:rPr>
            </a:br>
            <a:r>
              <a:rPr lang="pl-PL" dirty="0">
                <a:solidFill>
                  <a:schemeClr val="bg1"/>
                </a:solidFill>
              </a:rPr>
              <a:t>AC-4.1 5 % przypadków migotania komór serca,</a:t>
            </a:r>
            <a:br>
              <a:rPr lang="pl-PL" dirty="0">
                <a:solidFill>
                  <a:schemeClr val="bg1"/>
                </a:solidFill>
              </a:rPr>
            </a:br>
            <a:r>
              <a:rPr lang="pl-PL" dirty="0">
                <a:solidFill>
                  <a:schemeClr val="bg1"/>
                </a:solidFill>
              </a:rPr>
              <a:t>AC-4.2 nie więcej niż 50 % przypadków,</a:t>
            </a:r>
            <a:br>
              <a:rPr lang="pl-PL" dirty="0">
                <a:solidFill>
                  <a:schemeClr val="bg1"/>
                </a:solidFill>
              </a:rPr>
            </a:br>
            <a:r>
              <a:rPr lang="pl-PL" dirty="0">
                <a:solidFill>
                  <a:schemeClr val="bg1"/>
                </a:solidFill>
              </a:rPr>
              <a:t>AC-4.3 powyżej 50 % przypadków.</a:t>
            </a:r>
          </a:p>
          <a:p>
            <a:pPr marL="0" indent="0">
              <a:buNone/>
            </a:pPr>
            <a:r>
              <a:rPr lang="pl-PL" dirty="0">
                <a:solidFill>
                  <a:schemeClr val="bg1"/>
                </a:solidFill>
              </a:rPr>
              <a:t>Przyjęto, że </a:t>
            </a:r>
            <a:r>
              <a:rPr lang="pl-PL" b="1" i="1" dirty="0">
                <a:solidFill>
                  <a:schemeClr val="bg1"/>
                </a:solidFill>
              </a:rPr>
              <a:t>graniczna bezpieczna wartość prądu </a:t>
            </a:r>
            <a:r>
              <a:rPr lang="pl-PL" b="1" i="1" dirty="0" err="1">
                <a:solidFill>
                  <a:schemeClr val="bg1"/>
                </a:solidFill>
              </a:rPr>
              <a:t>rażeniowego</a:t>
            </a:r>
            <a:r>
              <a:rPr lang="pl-PL" b="1" i="1" dirty="0">
                <a:solidFill>
                  <a:schemeClr val="bg1"/>
                </a:solidFill>
              </a:rPr>
              <a:t>, płynącego w dłuższym czasie przez ciało ludzkie, wynosi 30 </a:t>
            </a:r>
            <a:r>
              <a:rPr lang="pl-PL" b="1" i="1" dirty="0" err="1">
                <a:solidFill>
                  <a:schemeClr val="bg1"/>
                </a:solidFill>
              </a:rPr>
              <a:t>mA</a:t>
            </a:r>
            <a:r>
              <a:rPr lang="pl-PL" b="1" i="1" dirty="0">
                <a:solidFill>
                  <a:schemeClr val="bg1"/>
                </a:solidFill>
              </a:rPr>
              <a:t> dla prądu przemiennego.</a:t>
            </a:r>
            <a:endParaRPr lang="pl-PL" dirty="0">
              <a:solidFill>
                <a:schemeClr val="bg1"/>
              </a:solidFill>
            </a:endParaRP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1D0B0A68-8987-4C57-B68C-FEC02784E654}"/>
              </a:ext>
            </a:extLst>
          </p:cNvPr>
          <p:cNvSpPr>
            <a:spLocks noGrp="1"/>
          </p:cNvSpPr>
          <p:nvPr>
            <p:ph type="title"/>
          </p:nvPr>
        </p:nvSpPr>
        <p:spPr>
          <a:xfrm>
            <a:off x="1141413" y="619125"/>
            <a:ext cx="9906000" cy="1477963"/>
          </a:xfrm>
        </p:spPr>
        <p:txBody>
          <a:bodyPr>
            <a:normAutofit/>
          </a:bodyPr>
          <a:lstStyle/>
          <a:p>
            <a:pPr marL="514350" indent="-514350">
              <a:buFont typeface="+mj-lt"/>
              <a:buAutoNum type="arabicPeriod" startAt="5"/>
            </a:pPr>
            <a:r>
              <a:rPr lang="pl-PL" sz="2800" dirty="0">
                <a:solidFill>
                  <a:srgbClr val="002060"/>
                </a:solidFill>
              </a:rPr>
              <a:t>Działanie prądu na organizm człowieka</a:t>
            </a:r>
            <a:r>
              <a:rPr lang="pl-PL" sz="3100" dirty="0">
                <a:solidFill>
                  <a:srgbClr val="002060"/>
                </a:solidFill>
              </a:rPr>
              <a:t>.</a:t>
            </a:r>
            <a:br>
              <a:rPr lang="pl-PL" sz="3100" dirty="0">
                <a:solidFill>
                  <a:srgbClr val="002060"/>
                </a:solidFill>
              </a:rPr>
            </a:br>
            <a:r>
              <a:rPr lang="pl-PL" sz="2000" dirty="0">
                <a:solidFill>
                  <a:srgbClr val="002060"/>
                </a:solidFill>
              </a:rPr>
              <a:t>5.1. Skutki przepływu prądu przez ciało człowieka.</a:t>
            </a:r>
          </a:p>
        </p:txBody>
      </p:sp>
    </p:spTree>
    <p:extLst>
      <p:ext uri="{BB962C8B-B14F-4D97-AF65-F5344CB8AC3E}">
        <p14:creationId xmlns:p14="http://schemas.microsoft.com/office/powerpoint/2010/main" val="9785561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959E0F-5327-424D-931F-281AB518BA6C}"/>
                  </a:ext>
                </a:extLst>
              </p:cNvPr>
              <p:cNvSpPr>
                <a:spLocks noGrp="1"/>
              </p:cNvSpPr>
              <p:nvPr>
                <p:ph idx="1"/>
              </p:nvPr>
            </p:nvSpPr>
            <p:spPr/>
            <p:txBody>
              <a:bodyPr>
                <a:normAutofit/>
              </a:bodyPr>
              <a:lstStyle/>
              <a:p>
                <a:pPr marL="0" indent="0">
                  <a:buNone/>
                </a:pPr>
                <a:r>
                  <a:rPr lang="pl-PL" dirty="0">
                    <a:solidFill>
                      <a:schemeClr val="bg1"/>
                    </a:solidFill>
                  </a:rPr>
                  <a:t>Znajomość współczynnika prądu serca F pozwala na obliczanie prądów I</a:t>
                </a:r>
                <a:r>
                  <a:rPr lang="pl-PL" baseline="-25000" dirty="0">
                    <a:solidFill>
                      <a:schemeClr val="bg1"/>
                    </a:solidFill>
                  </a:rPr>
                  <a:t>d</a:t>
                </a:r>
                <a:r>
                  <a:rPr lang="pl-PL" dirty="0">
                    <a:solidFill>
                      <a:schemeClr val="bg1"/>
                    </a:solidFill>
                  </a:rPr>
                  <a:t> na innych drogach przepływu niż lewa ręka – stopy, które stanowią to samo niebezpieczeństwo wystąpienia migotania komór serca w odniesieniu do prądu I lewa ręka - stopy, przedstawionego na rysunku powyżej. Jego wartość jest stosunkiem:</a:t>
                </a:r>
              </a:p>
              <a:p>
                <a:pPr marL="0" indent="0">
                  <a:buNone/>
                </a:pPr>
                <a14:m>
                  <m:oMathPara xmlns:m="http://schemas.openxmlformats.org/officeDocument/2006/math">
                    <m:oMathParaPr>
                      <m:jc m:val="centerGroup"/>
                    </m:oMathParaPr>
                    <m:oMath xmlns:m="http://schemas.openxmlformats.org/officeDocument/2006/math">
                      <m:r>
                        <a:rPr lang="pl-PL" i="1">
                          <a:solidFill>
                            <a:schemeClr val="bg1"/>
                          </a:solidFill>
                          <a:latin typeface="Cambria Math" panose="02040503050406030204" pitchFamily="18" charset="0"/>
                        </a:rPr>
                        <m:t>𝐹</m:t>
                      </m:r>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r>
                            <a:rPr lang="pl-PL" i="1">
                              <a:solidFill>
                                <a:schemeClr val="bg1"/>
                              </a:solidFill>
                              <a:latin typeface="Cambria Math" panose="02040503050406030204" pitchFamily="18" charset="0"/>
                            </a:rPr>
                            <m:t>𝐼</m:t>
                          </m:r>
                        </m:num>
                        <m:den>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𝑑</m:t>
                              </m:r>
                            </m:sub>
                          </m:sSub>
                        </m:den>
                      </m:f>
                      <m:box>
                        <m:boxPr>
                          <m:ctrlPr>
                            <a:rPr lang="pl-PL" i="1" smtClean="0">
                              <a:solidFill>
                                <a:schemeClr val="bg1"/>
                              </a:solidFill>
                              <a:latin typeface="Cambria Math" panose="02040503050406030204" pitchFamily="18" charset="0"/>
                            </a:rPr>
                          </m:ctrlPr>
                        </m:boxPr>
                        <m:e>
                          <m:r>
                            <a:rPr lang="pl-PL" i="1" smtClean="0">
                              <a:solidFill>
                                <a:schemeClr val="bg1"/>
                              </a:solidFill>
                              <a:latin typeface="Cambria Math" panose="02040503050406030204" pitchFamily="18" charset="0"/>
                              <a:ea typeface="Cambria Math" panose="02040503050406030204" pitchFamily="18" charset="0"/>
                            </a:rPr>
                            <m:t>→</m:t>
                          </m:r>
                        </m:e>
                      </m:box>
                      <m:sSub>
                        <m:sSubPr>
                          <m:ctrlPr>
                            <a:rPr lang="pl-PL" i="1">
                              <a:solidFill>
                                <a:schemeClr val="bg1"/>
                              </a:solidFill>
                              <a:latin typeface="Cambria Math" panose="02040503050406030204" pitchFamily="18" charset="0"/>
                            </a:rPr>
                          </m:ctrlPr>
                        </m:sSubPr>
                        <m:e>
                          <m:r>
                            <a:rPr lang="pl-PL" i="1">
                              <a:solidFill>
                                <a:schemeClr val="bg1"/>
                              </a:solidFill>
                              <a:latin typeface="Cambria Math" panose="02040503050406030204" pitchFamily="18" charset="0"/>
                            </a:rPr>
                            <m:t>𝐼</m:t>
                          </m:r>
                        </m:e>
                        <m:sub>
                          <m:r>
                            <a:rPr lang="pl-PL" i="1">
                              <a:solidFill>
                                <a:schemeClr val="bg1"/>
                              </a:solidFill>
                              <a:latin typeface="Cambria Math" panose="02040503050406030204" pitchFamily="18" charset="0"/>
                            </a:rPr>
                            <m:t>𝑑</m:t>
                          </m:r>
                        </m:sub>
                      </m:sSub>
                      <m:r>
                        <a:rPr lang="pl-PL" i="1">
                          <a:solidFill>
                            <a:schemeClr val="bg1"/>
                          </a:solidFill>
                          <a:latin typeface="Cambria Math" panose="02040503050406030204" pitchFamily="18" charset="0"/>
                        </a:rPr>
                        <m:t>=</m:t>
                      </m:r>
                      <m:f>
                        <m:fPr>
                          <m:ctrlPr>
                            <a:rPr lang="pl-PL" i="1">
                              <a:solidFill>
                                <a:schemeClr val="bg1"/>
                              </a:solidFill>
                              <a:latin typeface="Cambria Math" panose="02040503050406030204" pitchFamily="18" charset="0"/>
                            </a:rPr>
                          </m:ctrlPr>
                        </m:fPr>
                        <m:num>
                          <m:r>
                            <a:rPr lang="pl-PL" i="1">
                              <a:solidFill>
                                <a:schemeClr val="bg1"/>
                              </a:solidFill>
                              <a:latin typeface="Cambria Math" panose="02040503050406030204" pitchFamily="18" charset="0"/>
                            </a:rPr>
                            <m:t>𝐼</m:t>
                          </m:r>
                        </m:num>
                        <m:den>
                          <m:r>
                            <a:rPr lang="pl-PL" i="1">
                              <a:solidFill>
                                <a:schemeClr val="bg1"/>
                              </a:solidFill>
                              <a:latin typeface="Cambria Math" panose="02040503050406030204" pitchFamily="18" charset="0"/>
                            </a:rPr>
                            <m:t>𝐹</m:t>
                          </m:r>
                        </m:den>
                      </m:f>
                    </m:oMath>
                  </m:oMathPara>
                </a14:m>
                <a:endParaRPr lang="pl-PL" dirty="0">
                  <a:solidFill>
                    <a:schemeClr val="bg1"/>
                  </a:solidFill>
                </a:endParaRPr>
              </a:p>
              <a:p>
                <a:pPr marL="0" indent="0">
                  <a:buNone/>
                </a:pPr>
                <a:endParaRPr lang="pl-PL" dirty="0">
                  <a:solidFill>
                    <a:schemeClr val="bg1"/>
                  </a:solidFill>
                </a:endParaRPr>
              </a:p>
            </p:txBody>
          </p:sp>
        </mc:Choice>
        <mc:Fallback xmlns="">
          <p:sp>
            <p:nvSpPr>
              <p:cNvPr id="3" name="Symbol zastępczy zawartości 2">
                <a:extLst>
                  <a:ext uri="{FF2B5EF4-FFF2-40B4-BE49-F238E27FC236}">
                    <a16:creationId xmlns:a16="http://schemas.microsoft.com/office/drawing/2014/main" id="{3C959E0F-5327-424D-931F-281AB518BA6C}"/>
                  </a:ext>
                </a:extLst>
              </p:cNvPr>
              <p:cNvSpPr>
                <a:spLocks noGrp="1" noRot="1" noChangeAspect="1" noMove="1" noResize="1" noEditPoints="1" noAdjustHandles="1" noChangeArrowheads="1" noChangeShapeType="1" noTextEdit="1"/>
              </p:cNvSpPr>
              <p:nvPr>
                <p:ph idx="1"/>
              </p:nvPr>
            </p:nvSpPr>
            <p:spPr>
              <a:blipFill>
                <a:blip r:embed="rId2"/>
                <a:stretch>
                  <a:fillRect l="-923" t="-172" r="-369"/>
                </a:stretch>
              </a:blipFill>
            </p:spPr>
            <p:txBody>
              <a:bodyPr/>
              <a:lstStyle/>
              <a:p>
                <a:r>
                  <a:rPr lang="pl-PL">
                    <a:noFill/>
                  </a:rPr>
                  <a:t> </a:t>
                </a:r>
              </a:p>
            </p:txBody>
          </p:sp>
        </mc:Fallback>
      </mc:AlternateContent>
      <p:sp>
        <p:nvSpPr>
          <p:cNvPr id="6" name="Tytuł 1">
            <a:extLst>
              <a:ext uri="{FF2B5EF4-FFF2-40B4-BE49-F238E27FC236}">
                <a16:creationId xmlns:a16="http://schemas.microsoft.com/office/drawing/2014/main" id="{8402FDDE-1EB0-430F-AAAA-FFB2AE294FFE}"/>
              </a:ext>
            </a:extLst>
          </p:cNvPr>
          <p:cNvSpPr>
            <a:spLocks noGrp="1"/>
          </p:cNvSpPr>
          <p:nvPr>
            <p:ph type="title"/>
          </p:nvPr>
        </p:nvSpPr>
        <p:spPr>
          <a:xfrm>
            <a:off x="1141413" y="619125"/>
            <a:ext cx="9906000" cy="1477963"/>
          </a:xfrm>
        </p:spPr>
        <p:txBody>
          <a:bodyPr>
            <a:normAutofit/>
          </a:bodyPr>
          <a:lstStyle/>
          <a:p>
            <a:pPr marL="514350" indent="-514350">
              <a:buFont typeface="+mj-lt"/>
              <a:buAutoNum type="arabicPeriod" startAt="5"/>
            </a:pPr>
            <a:r>
              <a:rPr lang="pl-PL" sz="2800" dirty="0">
                <a:solidFill>
                  <a:srgbClr val="002060"/>
                </a:solidFill>
              </a:rPr>
              <a:t>Działanie prądu na organizm człowieka</a:t>
            </a:r>
            <a:r>
              <a:rPr lang="pl-PL" sz="3100" dirty="0">
                <a:solidFill>
                  <a:srgbClr val="002060"/>
                </a:solidFill>
              </a:rPr>
              <a:t>.</a:t>
            </a:r>
            <a:br>
              <a:rPr lang="pl-PL" sz="3100" dirty="0">
                <a:solidFill>
                  <a:srgbClr val="002060"/>
                </a:solidFill>
              </a:rPr>
            </a:br>
            <a:r>
              <a:rPr lang="pl-PL" sz="2000" dirty="0">
                <a:solidFill>
                  <a:srgbClr val="002060"/>
                </a:solidFill>
              </a:rPr>
              <a:t>5.1. Skutki przepływu prądu przez ciało człowieka.</a:t>
            </a:r>
          </a:p>
        </p:txBody>
      </p:sp>
    </p:spTree>
    <p:extLst>
      <p:ext uri="{BB962C8B-B14F-4D97-AF65-F5344CB8AC3E}">
        <p14:creationId xmlns:p14="http://schemas.microsoft.com/office/powerpoint/2010/main" val="338405156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DFA4D6F-EF56-4471-8287-69AA23C6E1D7}"/>
              </a:ext>
            </a:extLst>
          </p:cNvPr>
          <p:cNvSpPr>
            <a:spLocks noGrp="1"/>
          </p:cNvSpPr>
          <p:nvPr>
            <p:ph idx="1"/>
          </p:nvPr>
        </p:nvSpPr>
        <p:spPr/>
        <p:txBody>
          <a:bodyPr>
            <a:normAutofit/>
          </a:bodyPr>
          <a:lstStyle/>
          <a:p>
            <a:pPr marL="0" lvl="0" indent="0">
              <a:buNone/>
            </a:pPr>
            <a:r>
              <a:rPr lang="pl-PL" dirty="0">
                <a:solidFill>
                  <a:prstClr val="black"/>
                </a:solidFill>
              </a:rPr>
              <a:t>gdzie:</a:t>
            </a:r>
            <a:br>
              <a:rPr lang="pl-PL" dirty="0">
                <a:solidFill>
                  <a:prstClr val="black"/>
                </a:solidFill>
              </a:rPr>
            </a:br>
            <a:r>
              <a:rPr lang="pl-PL" dirty="0">
                <a:solidFill>
                  <a:prstClr val="black"/>
                </a:solidFill>
              </a:rPr>
              <a:t>I – prąd płynący przez ciało ludzkie na drodze lewa ręka – stopy przedstawiona na grafice,</a:t>
            </a:r>
            <a:br>
              <a:rPr lang="pl-PL" dirty="0">
                <a:solidFill>
                  <a:prstClr val="black"/>
                </a:solidFill>
              </a:rPr>
            </a:br>
            <a:r>
              <a:rPr lang="pl-PL" dirty="0">
                <a:solidFill>
                  <a:prstClr val="black"/>
                </a:solidFill>
              </a:rPr>
              <a:t>I</a:t>
            </a:r>
            <a:r>
              <a:rPr lang="pl-PL" baseline="-25000" dirty="0">
                <a:solidFill>
                  <a:prstClr val="black"/>
                </a:solidFill>
              </a:rPr>
              <a:t>d</a:t>
            </a:r>
            <a:r>
              <a:rPr lang="pl-PL" dirty="0">
                <a:solidFill>
                  <a:prstClr val="black"/>
                </a:solidFill>
              </a:rPr>
              <a:t> – prąd płynący przez ciało ludzkie na drogach przedstawionych w tabeli wywołujący te same skutki jak prąd I,</a:t>
            </a:r>
            <a:br>
              <a:rPr lang="pl-PL" dirty="0">
                <a:solidFill>
                  <a:prstClr val="black"/>
                </a:solidFill>
              </a:rPr>
            </a:br>
            <a:r>
              <a:rPr lang="pl-PL" dirty="0">
                <a:solidFill>
                  <a:prstClr val="black"/>
                </a:solidFill>
              </a:rPr>
              <a:t>F – współczynnik prądu serca o wartościach dla różnych dróg przepływu prądu I</a:t>
            </a:r>
            <a:r>
              <a:rPr lang="pl-PL" baseline="-25000" dirty="0">
                <a:solidFill>
                  <a:prstClr val="black"/>
                </a:solidFill>
              </a:rPr>
              <a:t>d</a:t>
            </a:r>
            <a:endParaRPr lang="pl-PL" dirty="0">
              <a:solidFill>
                <a:prstClr val="black"/>
              </a:solidFill>
            </a:endParaRPr>
          </a:p>
          <a:p>
            <a:endParaRPr lang="pl-PL" dirty="0"/>
          </a:p>
        </p:txBody>
      </p:sp>
      <p:sp>
        <p:nvSpPr>
          <p:cNvPr id="4" name="Tytuł 1">
            <a:extLst>
              <a:ext uri="{FF2B5EF4-FFF2-40B4-BE49-F238E27FC236}">
                <a16:creationId xmlns:a16="http://schemas.microsoft.com/office/drawing/2014/main" id="{BE46CDCF-3068-4EE5-97DD-6971271B4A6F}"/>
              </a:ext>
            </a:extLst>
          </p:cNvPr>
          <p:cNvSpPr>
            <a:spLocks noGrp="1"/>
          </p:cNvSpPr>
          <p:nvPr>
            <p:ph type="title"/>
          </p:nvPr>
        </p:nvSpPr>
        <p:spPr>
          <a:xfrm>
            <a:off x="1141413" y="619125"/>
            <a:ext cx="9906000" cy="1477963"/>
          </a:xfrm>
        </p:spPr>
        <p:txBody>
          <a:bodyPr>
            <a:normAutofit/>
          </a:bodyPr>
          <a:lstStyle/>
          <a:p>
            <a:pPr marL="514350" indent="-514350">
              <a:buFont typeface="+mj-lt"/>
              <a:buAutoNum type="arabicPeriod" startAt="5"/>
            </a:pPr>
            <a:r>
              <a:rPr lang="pl-PL" sz="2800" dirty="0">
                <a:solidFill>
                  <a:srgbClr val="002060"/>
                </a:solidFill>
              </a:rPr>
              <a:t>Działanie prądu na organizm człowieka</a:t>
            </a:r>
            <a:r>
              <a:rPr lang="pl-PL" sz="3100" dirty="0">
                <a:solidFill>
                  <a:srgbClr val="002060"/>
                </a:solidFill>
              </a:rPr>
              <a:t>.</a:t>
            </a:r>
            <a:br>
              <a:rPr lang="pl-PL" sz="3100" dirty="0">
                <a:solidFill>
                  <a:srgbClr val="002060"/>
                </a:solidFill>
              </a:rPr>
            </a:br>
            <a:r>
              <a:rPr lang="pl-PL" sz="2000" dirty="0">
                <a:solidFill>
                  <a:srgbClr val="002060"/>
                </a:solidFill>
              </a:rPr>
              <a:t>5.1. Skutki przepływu prądu przez ciało człowieka.</a:t>
            </a:r>
          </a:p>
        </p:txBody>
      </p:sp>
    </p:spTree>
    <p:extLst>
      <p:ext uri="{BB962C8B-B14F-4D97-AF65-F5344CB8AC3E}">
        <p14:creationId xmlns:p14="http://schemas.microsoft.com/office/powerpoint/2010/main" val="465476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F124F33-9C39-4D86-B34D-6BCFB8FEFC85}"/>
              </a:ext>
            </a:extLst>
          </p:cNvPr>
          <p:cNvSpPr>
            <a:spLocks noGrp="1"/>
          </p:cNvSpPr>
          <p:nvPr>
            <p:ph idx="1"/>
          </p:nvPr>
        </p:nvSpPr>
        <p:spPr>
          <a:xfrm>
            <a:off x="1141413" y="2192694"/>
            <a:ext cx="9905999" cy="4046181"/>
          </a:xfrm>
        </p:spPr>
        <p:txBody>
          <a:bodyPr>
            <a:normAutofit/>
          </a:bodyPr>
          <a:lstStyle/>
          <a:p>
            <a:pPr marL="0" indent="0">
              <a:buNone/>
            </a:pPr>
            <a:r>
              <a:rPr lang="pl-PL" i="1" u="sng" dirty="0">
                <a:solidFill>
                  <a:schemeClr val="bg1"/>
                </a:solidFill>
              </a:rPr>
              <a:t>Rozporządzenie Ministra Infrastruktury z dnia 12 kwietnia 2002 r. w sprawie warunków technicznych, jakim powinny odpowiadać budynki i ich usytuowanie.</a:t>
            </a:r>
          </a:p>
          <a:p>
            <a:pPr marL="0" indent="0">
              <a:buNone/>
            </a:pPr>
            <a:r>
              <a:rPr lang="pl-PL" b="1" dirty="0">
                <a:solidFill>
                  <a:schemeClr val="bg1"/>
                </a:solidFill>
              </a:rPr>
              <a:t>Instalacje elektryczne – wymagania kluczowe:</a:t>
            </a:r>
          </a:p>
          <a:p>
            <a:pPr lvl="0">
              <a:buSzPct val="100000"/>
            </a:pPr>
            <a:r>
              <a:rPr lang="pl-PL" dirty="0">
                <a:solidFill>
                  <a:schemeClr val="bg1"/>
                </a:solidFill>
              </a:rPr>
              <a:t>Bezpieczeństwo użytkowników (porażenia, przepięcia, pożary, pola elektromagnetyczne);</a:t>
            </a:r>
          </a:p>
          <a:p>
            <a:pPr lvl="0">
              <a:buSzPct val="100000"/>
            </a:pPr>
            <a:r>
              <a:rPr lang="pl-PL" dirty="0">
                <a:solidFill>
                  <a:schemeClr val="bg1"/>
                </a:solidFill>
              </a:rPr>
              <a:t>Zgodność z przepisami budowlanymi i BHP;</a:t>
            </a:r>
          </a:p>
        </p:txBody>
      </p:sp>
      <p:sp>
        <p:nvSpPr>
          <p:cNvPr id="6" name="Tytuł 1">
            <a:extLst>
              <a:ext uri="{FF2B5EF4-FFF2-40B4-BE49-F238E27FC236}">
                <a16:creationId xmlns:a16="http://schemas.microsoft.com/office/drawing/2014/main" id="{4039DEEF-33FE-430D-B0E1-2EB0A7F65356}"/>
              </a:ext>
            </a:extLst>
          </p:cNvPr>
          <p:cNvSpPr>
            <a:spLocks noGrp="1"/>
          </p:cNvSpPr>
          <p:nvPr>
            <p:ph type="title"/>
          </p:nvPr>
        </p:nvSpPr>
        <p:spPr>
          <a:xfrm>
            <a:off x="1141413" y="619125"/>
            <a:ext cx="9906000" cy="1477963"/>
          </a:xfrm>
        </p:spPr>
        <p:txBody>
          <a:bodyPr>
            <a:normAutofit fontScale="90000"/>
          </a:bodyPr>
          <a:lstStyle/>
          <a:p>
            <a:pPr marL="514350" indent="-514350">
              <a:buFont typeface="+mj-lt"/>
              <a:buAutoNum type="arabicPeriod"/>
            </a:pPr>
            <a:r>
              <a:rPr lang="pl-PL" sz="2800" b="1" dirty="0">
                <a:solidFill>
                  <a:srgbClr val="002060"/>
                </a:solidFill>
              </a:rPr>
              <a:t>Pomiary elektryczne jako wymóg prawny oraz kluczowy element zarządzania bezpieczeństwem i niezawodnością systemów elektrycznych</a:t>
            </a:r>
            <a:br>
              <a:rPr lang="pl-PL" sz="2800" b="1" dirty="0">
                <a:solidFill>
                  <a:srgbClr val="002060"/>
                </a:solidFill>
              </a:rPr>
            </a:br>
            <a:r>
              <a:rPr lang="pl-PL" sz="2200" b="1" dirty="0">
                <a:solidFill>
                  <a:srgbClr val="002060"/>
                </a:solidFill>
              </a:rPr>
              <a:t>1.2. Podstawa prawna wykonywania pomiarów</a:t>
            </a:r>
          </a:p>
        </p:txBody>
      </p:sp>
    </p:spTree>
    <p:extLst>
      <p:ext uri="{BB962C8B-B14F-4D97-AF65-F5344CB8AC3E}">
        <p14:creationId xmlns:p14="http://schemas.microsoft.com/office/powerpoint/2010/main" val="220636763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zawartości 7">
            <a:extLst>
              <a:ext uri="{FF2B5EF4-FFF2-40B4-BE49-F238E27FC236}">
                <a16:creationId xmlns:a16="http://schemas.microsoft.com/office/drawing/2014/main" id="{6F09F0BB-A3CA-4A11-A8C7-6F1255EF4E2F}"/>
              </a:ext>
            </a:extLst>
          </p:cNvPr>
          <p:cNvPicPr>
            <a:picLocks noGrp="1" noChangeAspect="1"/>
          </p:cNvPicPr>
          <p:nvPr>
            <p:ph idx="1"/>
          </p:nvPr>
        </p:nvPicPr>
        <p:blipFill>
          <a:blip r:embed="rId2"/>
          <a:stretch>
            <a:fillRect/>
          </a:stretch>
        </p:blipFill>
        <p:spPr>
          <a:xfrm>
            <a:off x="1362387" y="2874903"/>
            <a:ext cx="9467225" cy="3012714"/>
          </a:xfrm>
          <a:prstGeom prst="rect">
            <a:avLst/>
          </a:prstGeom>
        </p:spPr>
      </p:pic>
      <p:sp>
        <p:nvSpPr>
          <p:cNvPr id="6" name="Tytuł 1">
            <a:extLst>
              <a:ext uri="{FF2B5EF4-FFF2-40B4-BE49-F238E27FC236}">
                <a16:creationId xmlns:a16="http://schemas.microsoft.com/office/drawing/2014/main" id="{F7A6F56D-1AB6-4FB5-A8E5-237C26745FA6}"/>
              </a:ext>
            </a:extLst>
          </p:cNvPr>
          <p:cNvSpPr>
            <a:spLocks noGrp="1"/>
          </p:cNvSpPr>
          <p:nvPr>
            <p:ph type="title"/>
          </p:nvPr>
        </p:nvSpPr>
        <p:spPr>
          <a:xfrm>
            <a:off x="1141413" y="619125"/>
            <a:ext cx="9906000" cy="1477963"/>
          </a:xfrm>
        </p:spPr>
        <p:txBody>
          <a:bodyPr>
            <a:normAutofit/>
          </a:bodyPr>
          <a:lstStyle/>
          <a:p>
            <a:pPr marL="514350" indent="-514350">
              <a:buFont typeface="+mj-lt"/>
              <a:buAutoNum type="arabicPeriod" startAt="5"/>
            </a:pPr>
            <a:r>
              <a:rPr lang="pl-PL" sz="2800" dirty="0">
                <a:solidFill>
                  <a:srgbClr val="002060"/>
                </a:solidFill>
              </a:rPr>
              <a:t>Działanie prądu na organizm człowieka</a:t>
            </a:r>
            <a:r>
              <a:rPr lang="pl-PL" sz="3100" dirty="0">
                <a:solidFill>
                  <a:srgbClr val="002060"/>
                </a:solidFill>
              </a:rPr>
              <a:t>.</a:t>
            </a:r>
            <a:br>
              <a:rPr lang="pl-PL" sz="3100" dirty="0">
                <a:solidFill>
                  <a:srgbClr val="002060"/>
                </a:solidFill>
              </a:rPr>
            </a:br>
            <a:r>
              <a:rPr lang="pl-PL" sz="2000" dirty="0">
                <a:solidFill>
                  <a:srgbClr val="002060"/>
                </a:solidFill>
              </a:rPr>
              <a:t>5.1. Skutki przepływu prądu przez ciało człowieka.</a:t>
            </a:r>
          </a:p>
        </p:txBody>
      </p:sp>
    </p:spTree>
    <p:extLst>
      <p:ext uri="{BB962C8B-B14F-4D97-AF65-F5344CB8AC3E}">
        <p14:creationId xmlns:p14="http://schemas.microsoft.com/office/powerpoint/2010/main" val="68562564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65A9C5A5-495D-44E9-8832-5EE9845B8A08}"/>
              </a:ext>
            </a:extLst>
          </p:cNvPr>
          <p:cNvSpPr>
            <a:spLocks noGrp="1"/>
          </p:cNvSpPr>
          <p:nvPr>
            <p:ph idx="1"/>
          </p:nvPr>
        </p:nvSpPr>
        <p:spPr>
          <a:xfrm>
            <a:off x="1141412" y="2249486"/>
            <a:ext cx="2786776" cy="3989995"/>
          </a:xfrm>
        </p:spPr>
        <p:txBody>
          <a:bodyPr>
            <a:normAutofit/>
          </a:bodyPr>
          <a:lstStyle/>
          <a:p>
            <a:pPr marL="0" indent="0">
              <a:buNone/>
            </a:pPr>
            <a:r>
              <a:rPr lang="pl-PL" sz="2000" dirty="0">
                <a:solidFill>
                  <a:schemeClr val="bg1"/>
                </a:solidFill>
              </a:rPr>
              <a:t>Podział na strefy skutków oddziaływania prądu stałego na ciało ludzkie, na drodze lewa ręka.</a:t>
            </a:r>
          </a:p>
        </p:txBody>
      </p:sp>
      <p:pic>
        <p:nvPicPr>
          <p:cNvPr id="4" name="Obraz 3">
            <a:extLst>
              <a:ext uri="{FF2B5EF4-FFF2-40B4-BE49-F238E27FC236}">
                <a16:creationId xmlns:a16="http://schemas.microsoft.com/office/drawing/2014/main" id="{BB133EAB-6B2D-4E8D-9526-F484C4581824}"/>
              </a:ext>
            </a:extLst>
          </p:cNvPr>
          <p:cNvPicPr/>
          <p:nvPr/>
        </p:nvPicPr>
        <p:blipFill>
          <a:blip r:embed="rId2"/>
          <a:stretch>
            <a:fillRect/>
          </a:stretch>
        </p:blipFill>
        <p:spPr>
          <a:xfrm>
            <a:off x="4113656" y="2324130"/>
            <a:ext cx="6933755" cy="4263281"/>
          </a:xfrm>
          <a:prstGeom prst="rect">
            <a:avLst/>
          </a:prstGeom>
        </p:spPr>
      </p:pic>
      <p:sp>
        <p:nvSpPr>
          <p:cNvPr id="7" name="Tytuł 1">
            <a:extLst>
              <a:ext uri="{FF2B5EF4-FFF2-40B4-BE49-F238E27FC236}">
                <a16:creationId xmlns:a16="http://schemas.microsoft.com/office/drawing/2014/main" id="{118E47D1-ABD2-43BD-ACA4-B445AAE21E44}"/>
              </a:ext>
            </a:extLst>
          </p:cNvPr>
          <p:cNvSpPr>
            <a:spLocks noGrp="1"/>
          </p:cNvSpPr>
          <p:nvPr>
            <p:ph type="title"/>
          </p:nvPr>
        </p:nvSpPr>
        <p:spPr>
          <a:xfrm>
            <a:off x="1141413" y="619125"/>
            <a:ext cx="9906000" cy="1477963"/>
          </a:xfrm>
        </p:spPr>
        <p:txBody>
          <a:bodyPr>
            <a:normAutofit/>
          </a:bodyPr>
          <a:lstStyle/>
          <a:p>
            <a:pPr marL="514350" indent="-514350">
              <a:buFont typeface="+mj-lt"/>
              <a:buAutoNum type="arabicPeriod" startAt="5"/>
            </a:pPr>
            <a:r>
              <a:rPr lang="pl-PL" sz="2800" dirty="0">
                <a:solidFill>
                  <a:srgbClr val="002060"/>
                </a:solidFill>
              </a:rPr>
              <a:t>Działanie prądu na organizm człowieka</a:t>
            </a:r>
            <a:r>
              <a:rPr lang="pl-PL" sz="3100" dirty="0">
                <a:solidFill>
                  <a:srgbClr val="002060"/>
                </a:solidFill>
              </a:rPr>
              <a:t>.</a:t>
            </a:r>
            <a:br>
              <a:rPr lang="pl-PL" sz="3100" dirty="0">
                <a:solidFill>
                  <a:srgbClr val="002060"/>
                </a:solidFill>
              </a:rPr>
            </a:br>
            <a:r>
              <a:rPr lang="pl-PL" sz="2000" dirty="0">
                <a:solidFill>
                  <a:srgbClr val="002060"/>
                </a:solidFill>
              </a:rPr>
              <a:t>5.1. Skutki przepływu prądu przez ciało człowieka.</a:t>
            </a:r>
          </a:p>
        </p:txBody>
      </p:sp>
    </p:spTree>
    <p:extLst>
      <p:ext uri="{BB962C8B-B14F-4D97-AF65-F5344CB8AC3E}">
        <p14:creationId xmlns:p14="http://schemas.microsoft.com/office/powerpoint/2010/main" val="145789990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FCCE1E96-ABE1-413B-A26F-3B97D57E8588}"/>
              </a:ext>
            </a:extLst>
          </p:cNvPr>
          <p:cNvSpPr>
            <a:spLocks noGrp="1"/>
          </p:cNvSpPr>
          <p:nvPr>
            <p:ph idx="1"/>
          </p:nvPr>
        </p:nvSpPr>
        <p:spPr/>
        <p:txBody>
          <a:bodyPr>
            <a:normAutofit lnSpcReduction="10000"/>
          </a:bodyPr>
          <a:lstStyle/>
          <a:p>
            <a:pPr marL="0" indent="0">
              <a:buNone/>
            </a:pPr>
            <a:r>
              <a:rPr lang="pl-PL" dirty="0">
                <a:solidFill>
                  <a:schemeClr val="bg1"/>
                </a:solidFill>
              </a:rPr>
              <a:t>DC-1 - zazwyczaj brak reakcji organizmu,</a:t>
            </a:r>
            <a:br>
              <a:rPr lang="pl-PL" dirty="0">
                <a:solidFill>
                  <a:schemeClr val="bg1"/>
                </a:solidFill>
              </a:rPr>
            </a:br>
            <a:r>
              <a:rPr lang="pl-PL" dirty="0">
                <a:solidFill>
                  <a:schemeClr val="bg1"/>
                </a:solidFill>
              </a:rPr>
              <a:t>DC-2 - zazwyczaj nie występują szkodliwe skutki patofizjologiczne,</a:t>
            </a:r>
            <a:br>
              <a:rPr lang="pl-PL" dirty="0">
                <a:solidFill>
                  <a:schemeClr val="bg1"/>
                </a:solidFill>
              </a:rPr>
            </a:br>
            <a:r>
              <a:rPr lang="pl-PL" dirty="0">
                <a:solidFill>
                  <a:schemeClr val="bg1"/>
                </a:solidFill>
              </a:rPr>
              <a:t>DC-3 - zazwyczaj nie występują uszkodzenia organiczne. Prawdopodobieństwo odwracalnych zakłóceń powstawania i przewodzenia impulsów w sercu, wzrastających wraz z natężeniem prądu i czasem ,</a:t>
            </a:r>
            <a:br>
              <a:rPr lang="pl-PL" dirty="0">
                <a:solidFill>
                  <a:schemeClr val="bg1"/>
                </a:solidFill>
              </a:rPr>
            </a:br>
            <a:r>
              <a:rPr lang="pl-PL" dirty="0">
                <a:solidFill>
                  <a:schemeClr val="bg1"/>
                </a:solidFill>
              </a:rPr>
              <a:t>DC-4 - prawdopodobieństwo wywołania migotania komór serca oraz wzrastające wraz z natężeniem prądu i czasem inne szkodliwe skutki patofizjologiczne, np. ciężkie oparzenia. </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5071710C-CCC1-48C5-BC27-368008ABA4BA}"/>
              </a:ext>
            </a:extLst>
          </p:cNvPr>
          <p:cNvSpPr>
            <a:spLocks noGrp="1"/>
          </p:cNvSpPr>
          <p:nvPr>
            <p:ph type="title"/>
          </p:nvPr>
        </p:nvSpPr>
        <p:spPr>
          <a:xfrm>
            <a:off x="1141413" y="619125"/>
            <a:ext cx="9906000" cy="1477963"/>
          </a:xfrm>
        </p:spPr>
        <p:txBody>
          <a:bodyPr>
            <a:normAutofit/>
          </a:bodyPr>
          <a:lstStyle/>
          <a:p>
            <a:pPr marL="514350" indent="-514350">
              <a:buFont typeface="+mj-lt"/>
              <a:buAutoNum type="arabicPeriod" startAt="5"/>
            </a:pPr>
            <a:r>
              <a:rPr lang="pl-PL" sz="2800" dirty="0">
                <a:solidFill>
                  <a:srgbClr val="002060"/>
                </a:solidFill>
              </a:rPr>
              <a:t>Działanie prądu na organizm człowieka</a:t>
            </a:r>
            <a:r>
              <a:rPr lang="pl-PL" sz="3100" dirty="0">
                <a:solidFill>
                  <a:srgbClr val="002060"/>
                </a:solidFill>
              </a:rPr>
              <a:t>.</a:t>
            </a:r>
            <a:br>
              <a:rPr lang="pl-PL" sz="3100" dirty="0">
                <a:solidFill>
                  <a:srgbClr val="002060"/>
                </a:solidFill>
              </a:rPr>
            </a:br>
            <a:r>
              <a:rPr lang="pl-PL" sz="2000" dirty="0">
                <a:solidFill>
                  <a:srgbClr val="002060"/>
                </a:solidFill>
              </a:rPr>
              <a:t>5.1. Skutki przepływu prądu przez ciało człowieka.</a:t>
            </a:r>
          </a:p>
        </p:txBody>
      </p:sp>
    </p:spTree>
    <p:extLst>
      <p:ext uri="{BB962C8B-B14F-4D97-AF65-F5344CB8AC3E}">
        <p14:creationId xmlns:p14="http://schemas.microsoft.com/office/powerpoint/2010/main" val="69523066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6E03B60-C31B-44D1-BFE1-CFF1D0A4AD20}"/>
              </a:ext>
            </a:extLst>
          </p:cNvPr>
          <p:cNvSpPr>
            <a:spLocks noGrp="1"/>
          </p:cNvSpPr>
          <p:nvPr>
            <p:ph idx="1"/>
          </p:nvPr>
        </p:nvSpPr>
        <p:spPr/>
        <p:txBody>
          <a:bodyPr/>
          <a:lstStyle/>
          <a:p>
            <a:pPr marL="0" indent="0">
              <a:buNone/>
            </a:pPr>
            <a:r>
              <a:rPr lang="pl-PL" dirty="0">
                <a:solidFill>
                  <a:schemeClr val="bg1"/>
                </a:solidFill>
              </a:rPr>
              <a:t>Ze względu na prawdopodobieństwo wywołania migotania komór serca wyróżnia się następujące strefy:</a:t>
            </a:r>
            <a:br>
              <a:rPr lang="pl-PL" dirty="0">
                <a:solidFill>
                  <a:schemeClr val="bg1"/>
                </a:solidFill>
              </a:rPr>
            </a:br>
            <a:r>
              <a:rPr lang="pl-PL" dirty="0">
                <a:solidFill>
                  <a:schemeClr val="bg1"/>
                </a:solidFill>
              </a:rPr>
              <a:t>DC-4.1 - 5 % przypadków migotania komór serca,</a:t>
            </a:r>
            <a:br>
              <a:rPr lang="pl-PL" dirty="0">
                <a:solidFill>
                  <a:schemeClr val="bg1"/>
                </a:solidFill>
              </a:rPr>
            </a:br>
            <a:r>
              <a:rPr lang="pl-PL" dirty="0">
                <a:solidFill>
                  <a:schemeClr val="bg1"/>
                </a:solidFill>
              </a:rPr>
              <a:t>DC-4.2 - nie więcej niż 50 % przypadków,</a:t>
            </a:r>
            <a:br>
              <a:rPr lang="pl-PL" dirty="0">
                <a:solidFill>
                  <a:schemeClr val="bg1"/>
                </a:solidFill>
              </a:rPr>
            </a:br>
            <a:r>
              <a:rPr lang="pl-PL" dirty="0">
                <a:solidFill>
                  <a:schemeClr val="bg1"/>
                </a:solidFill>
              </a:rPr>
              <a:t>DC-4.3 powyżej 50 % przypadków.</a:t>
            </a:r>
          </a:p>
          <a:p>
            <a:pPr marL="0" indent="0">
              <a:buNone/>
            </a:pPr>
            <a:r>
              <a:rPr lang="pl-PL" dirty="0">
                <a:solidFill>
                  <a:schemeClr val="bg1"/>
                </a:solidFill>
              </a:rPr>
              <a:t>Przyjęto, że graniczna bezpieczna wartość prądu </a:t>
            </a:r>
            <a:r>
              <a:rPr lang="pl-PL" dirty="0" err="1">
                <a:solidFill>
                  <a:schemeClr val="bg1"/>
                </a:solidFill>
              </a:rPr>
              <a:t>rażeniowego</a:t>
            </a:r>
            <a:r>
              <a:rPr lang="pl-PL" dirty="0">
                <a:solidFill>
                  <a:schemeClr val="bg1"/>
                </a:solidFill>
              </a:rPr>
              <a:t>, płynącego w dłuższym czasie przez ciało ludzkie, wynosi </a:t>
            </a:r>
            <a:r>
              <a:rPr lang="pl-PL" b="1" dirty="0">
                <a:solidFill>
                  <a:schemeClr val="bg1"/>
                </a:solidFill>
              </a:rPr>
              <a:t>70 </a:t>
            </a:r>
            <a:r>
              <a:rPr lang="pl-PL" b="1" dirty="0" err="1">
                <a:solidFill>
                  <a:schemeClr val="bg1"/>
                </a:solidFill>
              </a:rPr>
              <a:t>mA</a:t>
            </a:r>
            <a:r>
              <a:rPr lang="pl-PL" b="1" dirty="0">
                <a:solidFill>
                  <a:schemeClr val="bg1"/>
                </a:solidFill>
              </a:rPr>
              <a:t> dla prądu stałego</a:t>
            </a:r>
            <a:r>
              <a:rPr lang="pl-PL" dirty="0">
                <a:solidFill>
                  <a:schemeClr val="bg1"/>
                </a:solidFill>
              </a:rPr>
              <a:t>.</a:t>
            </a:r>
          </a:p>
          <a:p>
            <a:pPr marL="0" indent="0">
              <a:buNone/>
            </a:pPr>
            <a:endParaRPr lang="pl-PL" dirty="0">
              <a:solidFill>
                <a:schemeClr val="bg1"/>
              </a:solidFill>
            </a:endParaRPr>
          </a:p>
        </p:txBody>
      </p:sp>
      <p:sp>
        <p:nvSpPr>
          <p:cNvPr id="6" name="Tytuł 1">
            <a:extLst>
              <a:ext uri="{FF2B5EF4-FFF2-40B4-BE49-F238E27FC236}">
                <a16:creationId xmlns:a16="http://schemas.microsoft.com/office/drawing/2014/main" id="{40B9AAE7-2B6A-4DEF-B0AA-0F128D11E785}"/>
              </a:ext>
            </a:extLst>
          </p:cNvPr>
          <p:cNvSpPr>
            <a:spLocks noGrp="1"/>
          </p:cNvSpPr>
          <p:nvPr>
            <p:ph type="title"/>
          </p:nvPr>
        </p:nvSpPr>
        <p:spPr>
          <a:xfrm>
            <a:off x="1141413" y="619125"/>
            <a:ext cx="9906000" cy="1477963"/>
          </a:xfrm>
        </p:spPr>
        <p:txBody>
          <a:bodyPr>
            <a:normAutofit/>
          </a:bodyPr>
          <a:lstStyle/>
          <a:p>
            <a:pPr marL="514350" indent="-514350">
              <a:buFont typeface="+mj-lt"/>
              <a:buAutoNum type="arabicPeriod" startAt="5"/>
            </a:pPr>
            <a:r>
              <a:rPr lang="pl-PL" sz="2800" dirty="0">
                <a:solidFill>
                  <a:srgbClr val="002060"/>
                </a:solidFill>
              </a:rPr>
              <a:t>Działanie prądu na organizm człowieka</a:t>
            </a:r>
            <a:r>
              <a:rPr lang="pl-PL" sz="3100" dirty="0">
                <a:solidFill>
                  <a:srgbClr val="002060"/>
                </a:solidFill>
              </a:rPr>
              <a:t>.</a:t>
            </a:r>
            <a:br>
              <a:rPr lang="pl-PL" sz="3100" dirty="0">
                <a:solidFill>
                  <a:srgbClr val="002060"/>
                </a:solidFill>
              </a:rPr>
            </a:br>
            <a:r>
              <a:rPr lang="pl-PL" sz="2000" dirty="0">
                <a:solidFill>
                  <a:srgbClr val="002060"/>
                </a:solidFill>
              </a:rPr>
              <a:t>5.1. Skutki przepływu prądu przez ciało człowieka.</a:t>
            </a:r>
          </a:p>
        </p:txBody>
      </p:sp>
    </p:spTree>
    <p:extLst>
      <p:ext uri="{BB962C8B-B14F-4D97-AF65-F5344CB8AC3E}">
        <p14:creationId xmlns:p14="http://schemas.microsoft.com/office/powerpoint/2010/main" val="215134195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C8DA5DE-7501-41D4-ABD8-AE51EC46612F}"/>
              </a:ext>
            </a:extLst>
          </p:cNvPr>
          <p:cNvSpPr>
            <a:spLocks noGrp="1"/>
          </p:cNvSpPr>
          <p:nvPr>
            <p:ph idx="1"/>
          </p:nvPr>
        </p:nvSpPr>
        <p:spPr/>
        <p:txBody>
          <a:bodyPr>
            <a:normAutofit lnSpcReduction="10000"/>
          </a:bodyPr>
          <a:lstStyle/>
          <a:p>
            <a:pPr marL="0" indent="0">
              <a:buNone/>
            </a:pPr>
            <a:r>
              <a:rPr lang="pl-PL" dirty="0">
                <a:solidFill>
                  <a:schemeClr val="bg1"/>
                </a:solidFill>
              </a:rPr>
              <a:t>Na podstawie przybliżonych wartości impedancji i rezystancji ciała ludzkiego oraz prądu </a:t>
            </a:r>
            <a:r>
              <a:rPr lang="pl-PL" dirty="0" err="1">
                <a:solidFill>
                  <a:schemeClr val="bg1"/>
                </a:solidFill>
              </a:rPr>
              <a:t>rażeniowego</a:t>
            </a:r>
            <a:r>
              <a:rPr lang="pl-PL" dirty="0">
                <a:solidFill>
                  <a:schemeClr val="bg1"/>
                </a:solidFill>
              </a:rPr>
              <a:t>, określono dopuszczalne wartości napięć dotykowych dopuszczalnych długotrwale w różnych warunkach środowiskowych.</a:t>
            </a:r>
          </a:p>
          <a:p>
            <a:pPr>
              <a:buSzPct val="100000"/>
            </a:pPr>
            <a:r>
              <a:rPr lang="pl-PL" dirty="0">
                <a:solidFill>
                  <a:schemeClr val="bg1"/>
                </a:solidFill>
              </a:rPr>
              <a:t>W warunkach normalnych, dopuszczalne napięcie dotykowe długotrwałe (U</a:t>
            </a:r>
            <a:r>
              <a:rPr lang="pl-PL" baseline="-25000" dirty="0">
                <a:solidFill>
                  <a:schemeClr val="bg1"/>
                </a:solidFill>
              </a:rPr>
              <a:t>L</a:t>
            </a:r>
            <a:r>
              <a:rPr lang="pl-PL" dirty="0">
                <a:solidFill>
                  <a:schemeClr val="bg1"/>
                </a:solidFill>
              </a:rPr>
              <a:t>) wynosi 50 V dla prądu przemiennego i 120 V dla prądu stałego. Do środowisk o normalnych warunkach zaliczamy lokale mieszkalne, biurowe, sale widowiskowe i teatralne, klasy szkolne (z wyjątkiem niektórych laboratoriów) oraz podobne przestrzenie. </a:t>
            </a:r>
          </a:p>
        </p:txBody>
      </p:sp>
      <p:sp>
        <p:nvSpPr>
          <p:cNvPr id="6" name="Tytuł 1">
            <a:extLst>
              <a:ext uri="{FF2B5EF4-FFF2-40B4-BE49-F238E27FC236}">
                <a16:creationId xmlns:a16="http://schemas.microsoft.com/office/drawing/2014/main" id="{7C214DC5-47AD-4407-AFD6-32A6350BFAD3}"/>
              </a:ext>
            </a:extLst>
          </p:cNvPr>
          <p:cNvSpPr>
            <a:spLocks noGrp="1"/>
          </p:cNvSpPr>
          <p:nvPr>
            <p:ph type="title"/>
          </p:nvPr>
        </p:nvSpPr>
        <p:spPr>
          <a:xfrm>
            <a:off x="1141413" y="619125"/>
            <a:ext cx="9906000" cy="1477963"/>
          </a:xfrm>
        </p:spPr>
        <p:txBody>
          <a:bodyPr>
            <a:normAutofit/>
          </a:bodyPr>
          <a:lstStyle/>
          <a:p>
            <a:pPr marL="514350" indent="-514350">
              <a:buFont typeface="+mj-lt"/>
              <a:buAutoNum type="arabicPeriod" startAt="5"/>
            </a:pPr>
            <a:r>
              <a:rPr lang="pl-PL" sz="2800" dirty="0">
                <a:solidFill>
                  <a:srgbClr val="002060"/>
                </a:solidFill>
              </a:rPr>
              <a:t>Działanie prądu na organizm człowieka</a:t>
            </a:r>
            <a:r>
              <a:rPr lang="pl-PL" sz="3100" dirty="0">
                <a:solidFill>
                  <a:srgbClr val="002060"/>
                </a:solidFill>
              </a:rPr>
              <a:t>.</a:t>
            </a:r>
            <a:br>
              <a:rPr lang="pl-PL" sz="3100" dirty="0">
                <a:solidFill>
                  <a:srgbClr val="002060"/>
                </a:solidFill>
              </a:rPr>
            </a:br>
            <a:r>
              <a:rPr lang="pl-PL" sz="2000" dirty="0">
                <a:solidFill>
                  <a:srgbClr val="002060"/>
                </a:solidFill>
              </a:rPr>
              <a:t>5.2. Napięcie dotykowe dopuszczalne długotrwale.</a:t>
            </a:r>
          </a:p>
        </p:txBody>
      </p:sp>
    </p:spTree>
    <p:extLst>
      <p:ext uri="{BB962C8B-B14F-4D97-AF65-F5344CB8AC3E}">
        <p14:creationId xmlns:p14="http://schemas.microsoft.com/office/powerpoint/2010/main" val="41688695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AAC856F-D229-491D-9E64-24EBBDD43A3C}"/>
              </a:ext>
            </a:extLst>
          </p:cNvPr>
          <p:cNvSpPr>
            <a:spLocks noGrp="1"/>
          </p:cNvSpPr>
          <p:nvPr>
            <p:ph idx="1"/>
          </p:nvPr>
        </p:nvSpPr>
        <p:spPr/>
        <p:txBody>
          <a:bodyPr/>
          <a:lstStyle/>
          <a:p>
            <a:pPr>
              <a:buSzPct val="100000"/>
            </a:pPr>
            <a:r>
              <a:rPr lang="pl-PL" dirty="0">
                <a:solidFill>
                  <a:schemeClr val="bg1"/>
                </a:solidFill>
              </a:rPr>
              <a:t>W środowiskach o zwiększonym zagrożeniu, dopuszczalne napięcie dotykowe długotrwałe (U</a:t>
            </a:r>
            <a:r>
              <a:rPr lang="pl-PL" baseline="-25000" dirty="0">
                <a:solidFill>
                  <a:schemeClr val="bg1"/>
                </a:solidFill>
              </a:rPr>
              <a:t>L</a:t>
            </a:r>
            <a:r>
              <a:rPr lang="pl-PL" dirty="0">
                <a:solidFill>
                  <a:schemeClr val="bg1"/>
                </a:solidFill>
              </a:rPr>
              <a:t>) wynosi 25 V dla prądu przemiennego i 60 V dla prądu stałego. Takie warunki występują w łazienkach, natryskach, saunach, pomieszczeniach dla zwierząt domowych, blokach operacyjnych szpitali, hydroforniach, wymiennikowniach ciepła, przestrzeniach ograniczonych powierzchniami przewodzącymi, kanałach rewizyjnych, na kempingach, w terenach budowy i rozbiórki, a także na terenach otwartych.</a:t>
            </a:r>
          </a:p>
          <a:p>
            <a:endParaRPr lang="pl-PL" dirty="0">
              <a:solidFill>
                <a:schemeClr val="bg1"/>
              </a:solidFill>
            </a:endParaRPr>
          </a:p>
        </p:txBody>
      </p:sp>
      <p:sp>
        <p:nvSpPr>
          <p:cNvPr id="6" name="Tytuł 1">
            <a:extLst>
              <a:ext uri="{FF2B5EF4-FFF2-40B4-BE49-F238E27FC236}">
                <a16:creationId xmlns:a16="http://schemas.microsoft.com/office/drawing/2014/main" id="{B34348DB-5556-4D8C-ABA0-5F65B5BCBDE3}"/>
              </a:ext>
            </a:extLst>
          </p:cNvPr>
          <p:cNvSpPr>
            <a:spLocks noGrp="1"/>
          </p:cNvSpPr>
          <p:nvPr>
            <p:ph type="title"/>
          </p:nvPr>
        </p:nvSpPr>
        <p:spPr>
          <a:xfrm>
            <a:off x="1141413" y="619125"/>
            <a:ext cx="9906000" cy="1477963"/>
          </a:xfrm>
        </p:spPr>
        <p:txBody>
          <a:bodyPr>
            <a:normAutofit/>
          </a:bodyPr>
          <a:lstStyle/>
          <a:p>
            <a:pPr marL="514350" indent="-514350">
              <a:buFont typeface="+mj-lt"/>
              <a:buAutoNum type="arabicPeriod" startAt="5"/>
            </a:pPr>
            <a:r>
              <a:rPr lang="pl-PL" sz="2800" dirty="0">
                <a:solidFill>
                  <a:srgbClr val="002060"/>
                </a:solidFill>
              </a:rPr>
              <a:t>Działanie prądu na organizm człowieka</a:t>
            </a:r>
            <a:r>
              <a:rPr lang="pl-PL" sz="3100" dirty="0">
                <a:solidFill>
                  <a:srgbClr val="002060"/>
                </a:solidFill>
              </a:rPr>
              <a:t>.</a:t>
            </a:r>
            <a:br>
              <a:rPr lang="pl-PL" sz="3100" dirty="0">
                <a:solidFill>
                  <a:srgbClr val="002060"/>
                </a:solidFill>
              </a:rPr>
            </a:br>
            <a:r>
              <a:rPr lang="pl-PL" sz="2000" dirty="0">
                <a:solidFill>
                  <a:srgbClr val="002060"/>
                </a:solidFill>
              </a:rPr>
              <a:t>5.2. Napięcie dotykowe dopuszczalne długotrwale.</a:t>
            </a:r>
          </a:p>
        </p:txBody>
      </p:sp>
    </p:spTree>
    <p:extLst>
      <p:ext uri="{BB962C8B-B14F-4D97-AF65-F5344CB8AC3E}">
        <p14:creationId xmlns:p14="http://schemas.microsoft.com/office/powerpoint/2010/main" val="19092363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5563A2B9-037C-4D89-8FF4-00BEBE85737C}"/>
              </a:ext>
            </a:extLst>
          </p:cNvPr>
          <p:cNvSpPr>
            <a:spLocks noGrp="1"/>
          </p:cNvSpPr>
          <p:nvPr>
            <p:ph idx="1"/>
          </p:nvPr>
        </p:nvSpPr>
        <p:spPr/>
        <p:txBody>
          <a:bodyPr/>
          <a:lstStyle/>
          <a:p>
            <a:pPr>
              <a:buSzPct val="100000"/>
            </a:pPr>
            <a:r>
              <a:rPr lang="pl-PL" dirty="0">
                <a:solidFill>
                  <a:schemeClr val="bg1"/>
                </a:solidFill>
              </a:rPr>
              <a:t>W warunkach zwiększonego zagrożenia porażeniem prądem elektrycznym, które może wystąpić przy zetknięciu ciała ludzkiego zanurzonego w wodzie z elementami pod napięciem, dopuszczalne napięcie dotykowe długotrwałe (U</a:t>
            </a:r>
            <a:r>
              <a:rPr lang="pl-PL" baseline="-25000" dirty="0">
                <a:solidFill>
                  <a:schemeClr val="bg1"/>
                </a:solidFill>
              </a:rPr>
              <a:t>L</a:t>
            </a:r>
            <a:r>
              <a:rPr lang="pl-PL" dirty="0">
                <a:solidFill>
                  <a:schemeClr val="bg1"/>
                </a:solidFill>
              </a:rPr>
              <a:t>) wynosi 12 V dla prądu przemiennego i 30 V dla prądu stałego.</a:t>
            </a:r>
          </a:p>
          <a:p>
            <a:endParaRPr lang="pl-PL" dirty="0">
              <a:solidFill>
                <a:schemeClr val="bg1"/>
              </a:solidFill>
            </a:endParaRPr>
          </a:p>
        </p:txBody>
      </p:sp>
      <p:sp>
        <p:nvSpPr>
          <p:cNvPr id="6" name="Tytuł 1">
            <a:extLst>
              <a:ext uri="{FF2B5EF4-FFF2-40B4-BE49-F238E27FC236}">
                <a16:creationId xmlns:a16="http://schemas.microsoft.com/office/drawing/2014/main" id="{707CEA92-516E-4EDC-AE19-878CFC8349D1}"/>
              </a:ext>
            </a:extLst>
          </p:cNvPr>
          <p:cNvSpPr>
            <a:spLocks noGrp="1"/>
          </p:cNvSpPr>
          <p:nvPr>
            <p:ph type="title"/>
          </p:nvPr>
        </p:nvSpPr>
        <p:spPr>
          <a:xfrm>
            <a:off x="1141413" y="619125"/>
            <a:ext cx="9906000" cy="1477963"/>
          </a:xfrm>
        </p:spPr>
        <p:txBody>
          <a:bodyPr>
            <a:normAutofit/>
          </a:bodyPr>
          <a:lstStyle/>
          <a:p>
            <a:pPr marL="514350" indent="-514350">
              <a:buFont typeface="+mj-lt"/>
              <a:buAutoNum type="arabicPeriod" startAt="5"/>
            </a:pPr>
            <a:r>
              <a:rPr lang="pl-PL" sz="2800" dirty="0">
                <a:solidFill>
                  <a:srgbClr val="002060"/>
                </a:solidFill>
              </a:rPr>
              <a:t>Działanie prądu na organizm człowieka</a:t>
            </a:r>
            <a:r>
              <a:rPr lang="pl-PL" sz="3100" dirty="0">
                <a:solidFill>
                  <a:srgbClr val="002060"/>
                </a:solidFill>
              </a:rPr>
              <a:t>.</a:t>
            </a:r>
            <a:br>
              <a:rPr lang="pl-PL" sz="3100" dirty="0">
                <a:solidFill>
                  <a:srgbClr val="002060"/>
                </a:solidFill>
              </a:rPr>
            </a:br>
            <a:r>
              <a:rPr lang="pl-PL" sz="2000" dirty="0">
                <a:solidFill>
                  <a:srgbClr val="002060"/>
                </a:solidFill>
              </a:rPr>
              <a:t>5.2. Napięcie dotykowe dopuszczalne długotrwale.</a:t>
            </a:r>
          </a:p>
        </p:txBody>
      </p:sp>
    </p:spTree>
    <p:extLst>
      <p:ext uri="{BB962C8B-B14F-4D97-AF65-F5344CB8AC3E}">
        <p14:creationId xmlns:p14="http://schemas.microsoft.com/office/powerpoint/2010/main" val="129929270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C63A1B3-AAF5-4011-B018-D80977307CA1}"/>
              </a:ext>
            </a:extLst>
          </p:cNvPr>
          <p:cNvSpPr>
            <a:spLocks noGrp="1"/>
          </p:cNvSpPr>
          <p:nvPr>
            <p:ph type="title"/>
          </p:nvPr>
        </p:nvSpPr>
        <p:spPr>
          <a:xfrm>
            <a:off x="1300034" y="2689715"/>
            <a:ext cx="9905998" cy="1478570"/>
          </a:xfrm>
        </p:spPr>
        <p:txBody>
          <a:bodyPr/>
          <a:lstStyle/>
          <a:p>
            <a:pPr marL="742950" indent="-742950" algn="ctr">
              <a:buFont typeface="+mj-lt"/>
              <a:buAutoNum type="arabicPeriod" startAt="6"/>
            </a:pPr>
            <a:r>
              <a:rPr lang="pl-PL" b="1" dirty="0">
                <a:solidFill>
                  <a:srgbClr val="002060"/>
                </a:solidFill>
              </a:rPr>
              <a:t>Ochrona przeciwporażeniowa</a:t>
            </a:r>
          </a:p>
        </p:txBody>
      </p:sp>
    </p:spTree>
    <p:extLst>
      <p:ext uri="{BB962C8B-B14F-4D97-AF65-F5344CB8AC3E}">
        <p14:creationId xmlns:p14="http://schemas.microsoft.com/office/powerpoint/2010/main" val="412735590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2B33ED7-BE3D-45B4-BFDE-FE0C84CC4BD3}"/>
              </a:ext>
            </a:extLst>
          </p:cNvPr>
          <p:cNvSpPr>
            <a:spLocks noGrp="1"/>
          </p:cNvSpPr>
          <p:nvPr>
            <p:ph type="title"/>
          </p:nvPr>
        </p:nvSpPr>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6.1. pojęcia Podstawowe</a:t>
            </a:r>
          </a:p>
        </p:txBody>
      </p:sp>
      <p:sp>
        <p:nvSpPr>
          <p:cNvPr id="3" name="Symbol zastępczy zawartości 2">
            <a:extLst>
              <a:ext uri="{FF2B5EF4-FFF2-40B4-BE49-F238E27FC236}">
                <a16:creationId xmlns:a16="http://schemas.microsoft.com/office/drawing/2014/main" id="{640ADBBA-6ECD-4F70-B390-0F6794DA05FA}"/>
              </a:ext>
            </a:extLst>
          </p:cNvPr>
          <p:cNvSpPr>
            <a:spLocks noGrp="1"/>
          </p:cNvSpPr>
          <p:nvPr>
            <p:ph idx="1"/>
          </p:nvPr>
        </p:nvSpPr>
        <p:spPr/>
        <p:txBody>
          <a:bodyPr>
            <a:normAutofit lnSpcReduction="10000"/>
          </a:bodyPr>
          <a:lstStyle/>
          <a:p>
            <a:pPr marL="0" indent="0">
              <a:buNone/>
            </a:pPr>
            <a:r>
              <a:rPr lang="pl-PL" b="1" dirty="0">
                <a:solidFill>
                  <a:schemeClr val="bg1"/>
                </a:solidFill>
              </a:rPr>
              <a:t>Część czynna </a:t>
            </a:r>
            <a:r>
              <a:rPr lang="pl-PL" dirty="0">
                <a:solidFill>
                  <a:schemeClr val="bg1"/>
                </a:solidFill>
              </a:rPr>
              <a:t>– przewód lub część przewodząca urządzenia lub instalacji elektrycznej przeznaczona do pracy pod napięciem w warunkach normalnych, w tym przewód neutralny N. Częścią czynną nie jest przewód ochronny PE, przewód </a:t>
            </a:r>
            <a:r>
              <a:rPr lang="pl-PL" dirty="0" err="1">
                <a:solidFill>
                  <a:schemeClr val="bg1"/>
                </a:solidFill>
              </a:rPr>
              <a:t>ochronno</a:t>
            </a:r>
            <a:r>
              <a:rPr lang="pl-PL" dirty="0">
                <a:solidFill>
                  <a:schemeClr val="bg1"/>
                </a:solidFill>
              </a:rPr>
              <a:t> – neutralny PEN.</a:t>
            </a:r>
          </a:p>
          <a:p>
            <a:pPr marL="0" indent="0">
              <a:buNone/>
            </a:pPr>
            <a:r>
              <a:rPr lang="pl-PL" b="1" dirty="0">
                <a:solidFill>
                  <a:schemeClr val="bg1"/>
                </a:solidFill>
              </a:rPr>
              <a:t>Część przewodząca dostępna </a:t>
            </a:r>
            <a:r>
              <a:rPr lang="pl-PL" dirty="0">
                <a:solidFill>
                  <a:schemeClr val="bg1"/>
                </a:solidFill>
              </a:rPr>
              <a:t>– część przewodząca urządzenia lub instalacji elektrycznej, która może być dotknięta, i która w warunkach normalnej pracy instalacji nie znajduje się pod napięciem, lecz w wyniku uszkodzenia izolacji podstawowej może znaleźć się pod napięciem. </a:t>
            </a:r>
          </a:p>
        </p:txBody>
      </p:sp>
    </p:spTree>
    <p:extLst>
      <p:ext uri="{BB962C8B-B14F-4D97-AF65-F5344CB8AC3E}">
        <p14:creationId xmlns:p14="http://schemas.microsoft.com/office/powerpoint/2010/main" val="16810324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1E308F7-907B-4F77-84C2-1B1B69DAF300}"/>
              </a:ext>
            </a:extLst>
          </p:cNvPr>
          <p:cNvSpPr>
            <a:spLocks noGrp="1"/>
          </p:cNvSpPr>
          <p:nvPr>
            <p:ph idx="1"/>
          </p:nvPr>
        </p:nvSpPr>
        <p:spPr>
          <a:xfrm>
            <a:off x="1141412" y="2249487"/>
            <a:ext cx="9905999" cy="3989388"/>
          </a:xfrm>
        </p:spPr>
        <p:txBody>
          <a:bodyPr>
            <a:noAutofit/>
          </a:bodyPr>
          <a:lstStyle/>
          <a:p>
            <a:pPr marL="0" indent="0">
              <a:buNone/>
            </a:pPr>
            <a:r>
              <a:rPr lang="pl-PL" b="1" dirty="0">
                <a:solidFill>
                  <a:schemeClr val="bg1"/>
                </a:solidFill>
              </a:rPr>
              <a:t>Część przewodząca obca </a:t>
            </a:r>
            <a:r>
              <a:rPr lang="pl-PL" dirty="0">
                <a:solidFill>
                  <a:schemeClr val="bg1"/>
                </a:solidFill>
              </a:rPr>
              <a:t>– część przewodząca nie będąca częścią urządzenia ani instalacji elektrycznej, która może się znaleźć pod określonym potencjałem, zwykle pod potencjałem ziemi lokalnej. Zaliczają się do niej metalowe konstrukcje i rurociągi oraz przewodzące podłogi i ściany.</a:t>
            </a:r>
          </a:p>
          <a:p>
            <a:pPr marL="0" indent="0">
              <a:buNone/>
            </a:pPr>
            <a:r>
              <a:rPr lang="pl-PL" b="1" dirty="0">
                <a:solidFill>
                  <a:schemeClr val="bg1"/>
                </a:solidFill>
              </a:rPr>
              <a:t>Dotyk bezpośredni </a:t>
            </a:r>
            <a:r>
              <a:rPr lang="pl-PL" dirty="0">
                <a:solidFill>
                  <a:schemeClr val="bg1"/>
                </a:solidFill>
              </a:rPr>
              <a:t>– dotknięcie przez człowieka lub zwierzę części czynnych. </a:t>
            </a:r>
          </a:p>
          <a:p>
            <a:pPr marL="0" indent="0">
              <a:buNone/>
            </a:pPr>
            <a:r>
              <a:rPr lang="pl-PL" b="1" dirty="0">
                <a:solidFill>
                  <a:schemeClr val="bg1"/>
                </a:solidFill>
              </a:rPr>
              <a:t>Dotyk pośredni </a:t>
            </a:r>
            <a:r>
              <a:rPr lang="pl-PL" dirty="0">
                <a:solidFill>
                  <a:schemeClr val="bg1"/>
                </a:solidFill>
              </a:rPr>
              <a:t>– dotknięcie przez człowieka lub zwierzę części przewodzących dostępnych, które w stanie uszkodzenia znalazły się pod napięciem . </a:t>
            </a:r>
          </a:p>
        </p:txBody>
      </p:sp>
      <p:sp>
        <p:nvSpPr>
          <p:cNvPr id="6" name="Tytuł 1">
            <a:extLst>
              <a:ext uri="{FF2B5EF4-FFF2-40B4-BE49-F238E27FC236}">
                <a16:creationId xmlns:a16="http://schemas.microsoft.com/office/drawing/2014/main" id="{5AC733B0-9C91-47C1-B893-703A06978A96}"/>
              </a:ext>
            </a:extLst>
          </p:cNvPr>
          <p:cNvSpPr>
            <a:spLocks noGrp="1"/>
          </p:cNvSpPr>
          <p:nvPr>
            <p:ph type="title"/>
          </p:nvPr>
        </p:nvSpPr>
        <p:spPr>
          <a:xfrm>
            <a:off x="1141413" y="619125"/>
            <a:ext cx="9906000" cy="1477963"/>
          </a:xfrm>
        </p:spPr>
        <p:txBody>
          <a:bodyPr/>
          <a:lstStyle/>
          <a:p>
            <a:pPr marL="514350" indent="-514350">
              <a:buFont typeface="+mj-lt"/>
              <a:buAutoNum type="arabicPeriod" startAt="6"/>
            </a:pPr>
            <a:r>
              <a:rPr lang="pl-PL" sz="2800" dirty="0">
                <a:solidFill>
                  <a:srgbClr val="002060"/>
                </a:solidFill>
              </a:rPr>
              <a:t>Ochrona przeciwporażeniowa</a:t>
            </a:r>
            <a:br>
              <a:rPr lang="pl-PL" dirty="0">
                <a:solidFill>
                  <a:srgbClr val="002060"/>
                </a:solidFill>
              </a:rPr>
            </a:br>
            <a:r>
              <a:rPr lang="pl-PL" sz="2000" dirty="0">
                <a:solidFill>
                  <a:srgbClr val="002060"/>
                </a:solidFill>
              </a:rPr>
              <a:t>6.1. pojęcia Podstawowe</a:t>
            </a:r>
          </a:p>
        </p:txBody>
      </p:sp>
    </p:spTree>
    <p:extLst>
      <p:ext uri="{BB962C8B-B14F-4D97-AF65-F5344CB8AC3E}">
        <p14:creationId xmlns:p14="http://schemas.microsoft.com/office/powerpoint/2010/main" val="26677837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bwód">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DE0B65744422E4A8459264A22C32382" ma:contentTypeVersion="15" ma:contentTypeDescription="Utwórz nowy dokument." ma:contentTypeScope="" ma:versionID="71740caa4e8005ca660d7acf265c1987">
  <xsd:schema xmlns:xsd="http://www.w3.org/2001/XMLSchema" xmlns:xs="http://www.w3.org/2001/XMLSchema" xmlns:p="http://schemas.microsoft.com/office/2006/metadata/properties" xmlns:ns2="39dffa5a-150f-457c-8b6d-ea62e236bb79" xmlns:ns3="e86e79c7-44b9-4496-9852-7c251c1660e5" targetNamespace="http://schemas.microsoft.com/office/2006/metadata/properties" ma:root="true" ma:fieldsID="aeb911ae981a3bbf1c4bdd53daf6c012" ns2:_="" ns3:_="">
    <xsd:import namespace="39dffa5a-150f-457c-8b6d-ea62e236bb79"/>
    <xsd:import namespace="e86e79c7-44b9-4496-9852-7c251c1660e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3:TaxCatchAll" minOccurs="0"/>
                <xsd:element ref="ns2:MediaServiceLocation" minOccurs="0"/>
                <xsd:element ref="ns2:MediaServiceGenerationTime" minOccurs="0"/>
                <xsd:element ref="ns2:MediaServiceEventHashCode" minOccurs="0"/>
                <xsd:element ref="ns2:MediaServiceOCR" minOccurs="0"/>
                <xsd:element ref="ns2:lcf76f155ced4ddcb4097134ff3c332f"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ffa5a-150f-457c-8b6d-ea62e236bb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Tagi obrazów" ma:readOnly="false" ma:fieldId="{5cf76f15-5ced-4ddc-b409-7134ff3c332f}" ma:taxonomyMulti="true" ma:sspId="10dd3211-9c3b-402d-a066-630328df5b8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6e79c7-44b9-4496-9852-7c251c1660e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0800413-828c-4467-a819-23266d4bf61d}" ma:internalName="TaxCatchAll" ma:showField="CatchAllData" ma:web="e86e79c7-44b9-4496-9852-7c251c166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86e79c7-44b9-4496-9852-7c251c1660e5" xsi:nil="true"/>
    <lcf76f155ced4ddcb4097134ff3c332f xmlns="39dffa5a-150f-457c-8b6d-ea62e236bb7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F99C403-6836-4F76-99E6-1FC5B3EF81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dffa5a-150f-457c-8b6d-ea62e236bb79"/>
    <ds:schemaRef ds:uri="e86e79c7-44b9-4496-9852-7c251c1660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7A70E46-B926-451E-A198-B76CF0CE7949}">
  <ds:schemaRefs>
    <ds:schemaRef ds:uri="http://schemas.microsoft.com/sharepoint/v3/contenttype/forms"/>
  </ds:schemaRefs>
</ds:datastoreItem>
</file>

<file path=customXml/itemProps3.xml><?xml version="1.0" encoding="utf-8"?>
<ds:datastoreItem xmlns:ds="http://schemas.openxmlformats.org/officeDocument/2006/customXml" ds:itemID="{4287FCCB-F264-49E2-B941-5856A607169A}">
  <ds:schemaRefs>
    <ds:schemaRef ds:uri="http://schemas.microsoft.com/office/2006/metadata/properties"/>
    <ds:schemaRef ds:uri="http://schemas.microsoft.com/office/infopath/2007/PartnerControls"/>
    <ds:schemaRef ds:uri="e86e79c7-44b9-4496-9852-7c251c1660e5"/>
    <ds:schemaRef ds:uri="39dffa5a-150f-457c-8b6d-ea62e236bb79"/>
  </ds:schemaRefs>
</ds:datastoreItem>
</file>

<file path=docProps/app.xml><?xml version="1.0" encoding="utf-8"?>
<Properties xmlns="http://schemas.openxmlformats.org/officeDocument/2006/extended-properties" xmlns:vt="http://schemas.openxmlformats.org/officeDocument/2006/docPropsVTypes">
  <Template>TM04033919[[fn=Obwód]]</Template>
  <TotalTime>27310</TotalTime>
  <Words>21576</Words>
  <Application>Microsoft Office PowerPoint</Application>
  <PresentationFormat>Panoramiczny</PresentationFormat>
  <Paragraphs>1651</Paragraphs>
  <Slides>346</Slides>
  <Notes>0</Notes>
  <HiddenSlides>0</HiddenSlides>
  <MMClips>0</MMClips>
  <ScaleCrop>false</ScaleCrop>
  <HeadingPairs>
    <vt:vector size="8" baseType="variant">
      <vt:variant>
        <vt:lpstr>Używane czcionki</vt:lpstr>
      </vt:variant>
      <vt:variant>
        <vt:i4>10</vt:i4>
      </vt:variant>
      <vt:variant>
        <vt:lpstr>Motyw</vt:lpstr>
      </vt:variant>
      <vt:variant>
        <vt:i4>1</vt:i4>
      </vt:variant>
      <vt:variant>
        <vt:lpstr>Osadzone serwery OLE</vt:lpstr>
      </vt:variant>
      <vt:variant>
        <vt:i4>1</vt:i4>
      </vt:variant>
      <vt:variant>
        <vt:lpstr>Tytuły slajdów</vt:lpstr>
      </vt:variant>
      <vt:variant>
        <vt:i4>346</vt:i4>
      </vt:variant>
    </vt:vector>
  </HeadingPairs>
  <TitlesOfParts>
    <vt:vector size="358" baseType="lpstr">
      <vt:lpstr>Arial</vt:lpstr>
      <vt:lpstr>Calibri</vt:lpstr>
      <vt:lpstr>Cambria</vt:lpstr>
      <vt:lpstr>Cambria Math</vt:lpstr>
      <vt:lpstr>Poppins</vt:lpstr>
      <vt:lpstr>Symbol</vt:lpstr>
      <vt:lpstr>Tahoma</vt:lpstr>
      <vt:lpstr>Times New Roman</vt:lpstr>
      <vt:lpstr>Tw Cen MT</vt:lpstr>
      <vt:lpstr>Wingdings</vt:lpstr>
      <vt:lpstr>Obwód</vt:lpstr>
      <vt:lpstr>Document</vt:lpstr>
      <vt:lpstr>Prezentacja programu PowerPoint</vt:lpstr>
      <vt:lpstr>Pomiary elektryczne jako wymóg prawny oraz kluczowy element zarządzania bezpieczeństwem i niezawodnością systemów elektrycznych</vt:lpstr>
      <vt:lpstr>Pomiary elektryczne jako wymóg prawny oraz kluczowy element zarządzania bezpieczeństwem i niezawodnością systemów elektrycznych 1.1. Znaczenie pomiarów elektrycznych</vt:lpstr>
      <vt:lpstr>Pomiary elektryczne jako wymóg prawny oraz kluczowy element zarządzania bezpieczeństwem i niezawodnością systemów elektrycznych 1.1. Znaczenie pomiarów elektrycznych</vt:lpstr>
      <vt:lpstr>Pomiary elektryczne jako wymóg prawny oraz kluczowy element zarządzania bezpieczeństwem i niezawodnością systemów elektrycznych 1.1. Znaczenie pomiarów elektrycznych</vt:lpstr>
      <vt:lpstr>Pomiary elektryczne jako wymóg prawny oraz kluczowy element zarządzania bezpieczeństwem i niezawodnością systemów elektrycznych 1.2. Podstawa prawna wykonywania pomiarów</vt:lpstr>
      <vt:lpstr>Pomiary elektryczne jako wymóg prawny oraz kluczowy element zarządzania bezpieczeństwem i niezawodnością systemów elektrycznych 1.2. Podstawa prawna wykonywania pomiarów</vt:lpstr>
      <vt:lpstr>Pomiary elektryczne jako wymóg prawny oraz kluczowy element zarządzania bezpieczeństwem i niezawodnością systemów elektrycznych 1.2. Podstawa prawna wykonywania pomiarów</vt:lpstr>
      <vt:lpstr>Pomiary elektryczne jako wymóg prawny oraz kluczowy element zarządzania bezpieczeństwem i niezawodnością systemów elektrycznych 1.2. Podstawa prawna wykonywania pomiarów</vt:lpstr>
      <vt:lpstr>Pomiary elektryczne jako wymóg prawny oraz kluczowy element zarządzania bezpieczeństwem i niezawodnością systemów elektrycznych 1.2. Podstawa prawna wykonywania pomiarów</vt:lpstr>
      <vt:lpstr>Pomiary elektryczne jako wymóg prawny oraz kluczowy element zarządzania bezpieczeństwem i niezawodnością systemów elektrycznych 1.2. Podstawa prawna wykonywania pomiarów</vt:lpstr>
      <vt:lpstr>Pomiary elektryczne jako wymóg prawny oraz kluczowy element zarządzania bezpieczeństwem i niezawodnością systemów elektrycznych 1.2. Podstawa prawna wykonywania pomiarów</vt:lpstr>
      <vt:lpstr>Podział Pomiarów elektrycznych ze względu na cel</vt:lpstr>
      <vt:lpstr>Podział Pomiarów elektrycznych ze względu na cel 2.1. Bieżące monitorowanie i kontrolowanie parametrów pracy urządzeń i instalacji elektrycznych</vt:lpstr>
      <vt:lpstr>Podział Pomiarów elektrycznych ze względu na cel 2.1. Bieżące monitorowanie i kontrolowanie parametrów pracy urządzeń i instalacji elektrycznych</vt:lpstr>
      <vt:lpstr>Podział Pomiarów elektrycznych ze względu na cel 2.1. Bieżące monitorowanie i kontrolowanie parametrów pracy urządzeń i instalacji elektrycznych</vt:lpstr>
      <vt:lpstr>Podział Pomiarów elektrycznych ze względu na cel 2.1. Bieżące monitorowanie i kontrolowanie parametrów pracy urządzeń i instalacji elektrycznych</vt:lpstr>
      <vt:lpstr>Podział Pomiarów elektrycznych ze względu na cel 2.1. Bieżące monitorowanie i kontrolowanie parametrów pracy urządzeń i instalacji elektrycznych</vt:lpstr>
      <vt:lpstr>Podział Pomiarów elektrycznych ze względu na cel 2.1. Bieżące monitorowanie i kontrolowanie parametrów pracy urządzeń i instalacji elektrycznych</vt:lpstr>
      <vt:lpstr>Podział Pomiarów elektrycznych ze względu na cel 2.1. Bieżące monitorowanie i kontrolowanie parametrów pracy urządzeń i instalacji elektrycznych</vt:lpstr>
      <vt:lpstr>Badanie stanu technicznego instalacji oraz urządzeń elektroenergetycznych realizuje się przede wszystkim pod względem bezpieczeństwa osób obsługujących lub też użytkujących oraz zapobieganie i neutralizację zagrożeń pożarowych źródłem których mogą być instalacje i urządzenia elektryczne. </vt:lpstr>
      <vt:lpstr>Podział Pomiarów elektrycznych ze względu na cel 2.2. Badanie stanu technicznego instalacji oraz urządzeń elektroenergetycznych pod względem bezpieczeństwa.  2.2.1. podział pomiarów sprawdzających.</vt:lpstr>
      <vt:lpstr>Podział Pomiarów elektrycznych ze względu na cel 2.2. Badanie stanu technicznego instalacji oraz urządzeń elektroenergetycznych pod względem bezpieczeństwa.  2.2.1. podział pomiarów sprawdzających.</vt:lpstr>
      <vt:lpstr>Podział Pomiarów elektrycznych ze względu na cel 2.2. Badanie stanu technicznego instalacji oraz urządzeń elektroenergetycznych pod względem bezpieczeństwa.  2.2.1. podział pomiarów sprawdzających.</vt:lpstr>
      <vt:lpstr>Podział Pomiarów elektrycznych ze względu na cel 2.2. Badanie stanu technicznego instalacji oraz urządzeń elektroenergetycznych pod względem bezpieczeństwa.  2.2.1. podział pomiarów sprawdzających.</vt:lpstr>
      <vt:lpstr>Podział Pomiarów elektrycznych ze względu na cel 2.2. Badanie stanu technicznego instalacji oraz urządzeń elektroenergetycznych pod względem bezpieczeństwa.  2.2.2. Wymagania normy PN-HD 60364 część 6   </vt:lpstr>
      <vt:lpstr>Podział Pomiarów elektrycznych ze względu na cel 2.2. Badanie stanu technicznego instalacji oraz urządzeń elektroenergetycznych pod względem bezpieczeństwa.  2.2.2. Wymagania normy PN-HD 60364 część 6   </vt:lpstr>
      <vt:lpstr>Podział Pomiarów elektrycznych ze względu na cel 2.2. Badanie stanu technicznego instalacji oraz urządzeń elektroenergetycznych pod względem bezpieczeństwa.  2.2.2. Wymagania normy PN-HD 60364 część 6   </vt:lpstr>
      <vt:lpstr>Podział Pomiarów elektrycznych ze względu na cel 2.2. Badanie stanu technicznego instalacji oraz urządzeń elektroenergetycznych pod względem bezpieczeństwa.  2.2.2. Wymagania normy PN-HD 60364 część 6   </vt:lpstr>
      <vt:lpstr>Podział Pomiarów elektrycznych ze względu na cel 2.2. Badanie stanu technicznego instalacji oraz urządzeń elektroenergetycznych pod względem bezpieczeństwa.  2.2.2. Wymagania normy PN-HD 60364 część 6   </vt:lpstr>
      <vt:lpstr>Podział Pomiarów elektrycznych ze względu na cel 2.2. Badanie stanu technicznego instalacji oraz urządzeń elektroenergetycznych pod względem bezpieczeństwa.  2.2.2. Wymagania normy PN-HD 60364 część 6   </vt:lpstr>
      <vt:lpstr>Podział Pomiarów elektrycznych ze względu na cel 2.2. Badanie stanu technicznego instalacji oraz urządzeń elektroenergetycznych pod względem bezpieczeństwa.  2.2.2. Wymagania normy PN-HD 60364 część 6   </vt:lpstr>
      <vt:lpstr>Podział Pomiarów elektrycznych ze względu na cel 2.2. Badanie stanu technicznego instalacji oraz urządzeń elektroenergetycznych pod względem bezpieczeństwa.  2.2.2. Wymagania normy PN-HD 60364 część 6   </vt:lpstr>
      <vt:lpstr>Podział Pomiarów elektrycznych ze względu na cel 2.2. Badanie stanu technicznego instalacji oraz urządzeń elektroenergetycznych pod względem bezpieczeństwa.  2.2.2. Wymagania normy PN-HD 60364 część 6   </vt:lpstr>
      <vt:lpstr>Podział Pomiarów elektrycznych ze względu na cel 2.2. Badanie stanu technicznego instalacji oraz urządzeń elektroenergetycznych pod względem bezpieczeństwa.  2.2.2. Wymagania normy PN-HD 60364 część 6   </vt:lpstr>
      <vt:lpstr>Podział Pomiarów elektrycznych ze względu na cel 2.2. Badanie stanu technicznego instalacji oraz urządzeń elektroenergetycznych pod względem bezpieczeństwa.  2.2.3. Zakres wykonywania pomiarów odbiorczych oraz okresowych. Oględziny.</vt:lpstr>
      <vt:lpstr>Podział Pomiarów elektrycznych ze względu na cel 2.2. Badanie stanu technicznego instalacji oraz urządzeń elektroenergetycznych pod względem bezpieczeństwa.  2.2.3. Zakres wykonywania pomiarów odbiorczych oraz okresowych. Oględziny.</vt:lpstr>
      <vt:lpstr>Podział Pomiarów elektrycznych ze względu na cel 2.2. Badanie stanu technicznego instalacji oraz urządzeń elektroenergetycznych pod względem bezpieczeństwa.  2.2.3. Zakres wykonywania pomiarów odbiorczych oraz okresowych. Oględziny.</vt:lpstr>
      <vt:lpstr>Podział Pomiarów elektrycznych ze względu na cel 2.2. Badanie stanu technicznego instalacji oraz urządzeń elektroenergetycznych pod względem bezpieczeństwa.  2.2.3. Zakres wykonywania pomiarów odbiorczych oraz okresowych. Oględziny.</vt:lpstr>
      <vt:lpstr>Podział Pomiarów elektrycznych ze względu na cel 2.2. Badanie stanu technicznego instalacji oraz urządzeń elektroenergetycznych pod względem bezpieczeństwa.  2.2.3. Zakres wykonywania pomiarów odbiorczych oraz okresowych. pomiary.</vt:lpstr>
      <vt:lpstr>Podział Pomiarów elektrycznych ze względu na cel 2.2. Badanie stanu technicznego instalacji oraz urządzeń elektroenergetycznych pod względem bezpieczeństwa.  2.2.3. Zakres wykonywania pomiarów odbiorczych oraz okresowych. pomiary.</vt:lpstr>
      <vt:lpstr>Podział Pomiarów elektrycznych ze względu na cel 2.2. Badanie stanu technicznego instalacji oraz urządzeń elektroenergetycznych pod względem bezpieczeństwa.  2.2.3. Zakres wykonywania pomiarów odbiorczych oraz okresowych. pomiary.</vt:lpstr>
      <vt:lpstr>Podział Pomiarów elektrycznych ze względu na cel 2.2. Badanie stanu technicznego instalacji oraz urządzeń elektroenergetycznych pod względem bezpieczeństwa.  2.2.3. Zakres wykonywania pomiarów odbiorczych oraz okresowych. pomiary.</vt:lpstr>
      <vt:lpstr>Podział Pomiarów elektrycznych ze względu na cel 2.2. Badanie stanu technicznego instalacji oraz urządzeń elektroenergetycznych pod względem bezpieczeństwa.  2.2.3. Zakres wykonywania pomiarów odbiorczych oraz okresowych. pomiary.</vt:lpstr>
      <vt:lpstr>Urządzenia stosowane w instalacjach elektrycznych  Przekłądnik prądowy</vt:lpstr>
      <vt:lpstr>Urządzenia stosowane w instalacjach elektrycznych 3.1. przekładnik prądowy</vt:lpstr>
      <vt:lpstr>Urządzenia stosowane w instalacjach elektrycznych 3.1. przekładnik prądowy</vt:lpstr>
      <vt:lpstr>Urządzenia stosowane w instalacjach elektrycznych 3.1. przekładnik prądowy</vt:lpstr>
      <vt:lpstr>Urządzenia stosowane w instalacjach elektrycznych 3.1. przekładnik prądowy</vt:lpstr>
      <vt:lpstr>Urządzenia stosowane w instalacjach elektrycznych 3.1. przekładnik prądowy</vt:lpstr>
      <vt:lpstr>Urządzenia stosowane w instalacjach elektrycznych 3.1. przekładnik prądowy</vt:lpstr>
      <vt:lpstr>Urządzenia stosowane w instalacjach elektrycznych 3.1. przekładnik prądowy</vt:lpstr>
      <vt:lpstr>Urządzenia stosowane w instalacjach elektrycznych 3.1. przekładnik prądowy</vt:lpstr>
      <vt:lpstr>Urządzenia stosowane w instalacjach elektrycznych   urządzenia zabezpieczające</vt:lpstr>
      <vt:lpstr>Urządzenia stosowane w instalacjach elektrycznych 4.1. wyłącznik instalacyjny nadprądowy</vt:lpstr>
      <vt:lpstr>Urządzenia stosowane w instalacjach elektrycznych 4.1. wyłącznik instalacyjny nadprądowy</vt:lpstr>
      <vt:lpstr>Urządzenia stosowane w instalacjach elektrycznych 4.1. wyłącznik instalacyjny nadprądowy</vt:lpstr>
      <vt:lpstr>Urządzenia stosowane w instalacjach elektrycznych 4.1. wyłącznik instalacyjny nadprądowy</vt:lpstr>
      <vt:lpstr>Urządzenia stosowane w instalacjach elektrycznych 4.1. wyłącznik instalacyjny nadprądowy</vt:lpstr>
      <vt:lpstr>Urządzenia stosowane w instalacjach elektrycznych 4.1. wyłącznik instalacyjny nadprądowy</vt:lpstr>
      <vt:lpstr>Urządzenia stosowane w instalacjach elektrycznych 4.1. wyłącznik instalacyjny nadprądowy</vt:lpstr>
      <vt:lpstr>Urządzenia stosowane w instalacjach elektrycznych 4.1. wyłącznik instalacyjny nadprądowy</vt:lpstr>
      <vt:lpstr>Urządzenia stosowane w instalacjach elektrycznych 4.1. wyłącznik instalacyjny nadprądowy</vt:lpstr>
      <vt:lpstr>Urządzenia stosowane w instalacjach elektrycznych 4.2. Bezpieczniki topikowe</vt:lpstr>
      <vt:lpstr>Urządzenia stosowane w instalacjach elektrycznych 4.2. Bezpieczniki topikowe</vt:lpstr>
      <vt:lpstr>Urządzenia stosowane w instalacjach elektrycznych 4.2. Bezpieczniki topikowe</vt:lpstr>
      <vt:lpstr>Urządzenia stosowane w instalacjach elektrycznych 4.2. Bezpieczniki topikowe</vt:lpstr>
      <vt:lpstr>Urządzenia stosowane w instalacjach elektrycznych 4.2. Bezpieczniki topikowe</vt:lpstr>
      <vt:lpstr>Urządzenia stosowane w instalacjach elektrycznych 4.3. wyłączniki różnicowoprądowe.</vt:lpstr>
      <vt:lpstr>Urządzenia stosowane w instalacjach elektrycznych 4.3. wyłączniki różnicowoprądowe.</vt:lpstr>
      <vt:lpstr>Urządzenia stosowane w instalacjach elektrycznych 4.3. wyłączniki różnicowoprądowe.</vt:lpstr>
      <vt:lpstr>Urządzenia stosowane w instalacjach elektrycznych 4.3. wyłączniki różnicowoprądowe.</vt:lpstr>
      <vt:lpstr>Urządzenia stosowane w instalacjach elektrycznych 4.3. wyłączniki różnicowoprądowe.</vt:lpstr>
      <vt:lpstr>Urządzenia stosowane w instalacjach elektrycznych 4.3. wyłączniki różnicowoprądowe.</vt:lpstr>
      <vt:lpstr>Urządzenia stosowane w instalacjach elektrycznych 4.3. wyłączniki różnicowoprądowe.</vt:lpstr>
      <vt:lpstr>Urządzenia stosowane w instalacjach elektrycznych 4.3. wyłączniki różnicowoprądowe.</vt:lpstr>
      <vt:lpstr>Urządzenia stosowane w instalacjach elektrycznych 4.3. wyłączniki różnicowoprądowe.</vt:lpstr>
      <vt:lpstr>Urządzenia stosowane w instalacjach elektrycznych 4.3. wyłączniki różnicowoprądowe.</vt:lpstr>
      <vt:lpstr>Urządzenia stosowane w instalacjach elektrycznych 4.3. wyłączniki różnicowoprądowe.</vt:lpstr>
      <vt:lpstr>Działanie prądu na organizm człowieka.</vt:lpstr>
      <vt:lpstr>Działanie prądu na organizm człowieka.</vt:lpstr>
      <vt:lpstr>Działanie prądu na organizm człowieka. 5.1. Skutki przepływu prądu przez ciało człowieka.</vt:lpstr>
      <vt:lpstr>Działanie prądu na organizm człowieka. 5.1. Skutki przepływu prądu przez ciało człowieka.</vt:lpstr>
      <vt:lpstr>Działanie prądu na organizm człowieka. 5.1. Skutki przepływu prądu przez ciało człowieka.</vt:lpstr>
      <vt:lpstr>Działanie prądu na organizm człowieka. 5.1. Skutki przepływu prądu przez ciało człowieka.</vt:lpstr>
      <vt:lpstr>Prezentacja programu PowerPoint</vt:lpstr>
      <vt:lpstr>Działanie prądu na organizm człowieka. 5.1. Skutki przepływu prądu przez ciało człowieka.</vt:lpstr>
      <vt:lpstr>Działanie prądu na organizm człowieka. 5.1. Skutki przepływu prądu przez ciało człowieka.</vt:lpstr>
      <vt:lpstr>Działanie prądu na organizm człowieka. 5.1. Skutki przepływu prądu przez ciało człowieka.</vt:lpstr>
      <vt:lpstr>Działanie prądu na organizm człowieka. 5.1. Skutki przepływu prądu przez ciało człowieka.</vt:lpstr>
      <vt:lpstr>Działanie prądu na organizm człowieka. 5.1. Skutki przepływu prądu przez ciało człowieka.</vt:lpstr>
      <vt:lpstr>Działanie prądu na organizm człowieka. 5.1. Skutki przepływu prądu przez ciało człowieka.</vt:lpstr>
      <vt:lpstr>Działanie prądu na organizm człowieka. 5.1. Skutki przepływu prądu przez ciało człowieka.</vt:lpstr>
      <vt:lpstr>Działanie prądu na organizm człowieka. 5.2. Napięcie dotykowe dopuszczalne długotrwale.</vt:lpstr>
      <vt:lpstr>Działanie prądu na organizm człowieka. 5.2. Napięcie dotykowe dopuszczalne długotrwale.</vt:lpstr>
      <vt:lpstr>Działanie prądu na organizm człowieka. 5.2. Napięcie dotykowe dopuszczalne długotrwale.</vt:lpstr>
      <vt:lpstr>Ochrona przeciwporażeniowa</vt:lpstr>
      <vt:lpstr>Ochrona przeciwporażeniowa 6.1. pojęcia Podstawowe</vt:lpstr>
      <vt:lpstr>Ochrona przeciwporażeniowa 6.1. pojęcia Podstawowe</vt:lpstr>
      <vt:lpstr>Ochrona przeciwporażeniowa 6.2. rodzaje i środki ochrony</vt:lpstr>
      <vt:lpstr>Ochrona przeciwporażeniowa 6.2. rodzaje i środki ochrony</vt:lpstr>
      <vt:lpstr>Ochrona przeciwporażeniowa 6.2. rodzaje i środki ochrony</vt:lpstr>
      <vt:lpstr>Ochrona przeciwporażeniowa 6.2. rodzaje i środki ochrony</vt:lpstr>
      <vt:lpstr>Ochrona przeciwporażeniowa 6.2. rodzaje i środki ochrony</vt:lpstr>
      <vt:lpstr>Ochrona przeciwporażeniowa 6.2. rodzaje i środki ochrony</vt:lpstr>
      <vt:lpstr>Ochrona przeciwporażeniowa 6.2. rodzaje i środki ochrony</vt:lpstr>
      <vt:lpstr>Ochrona przeciwporażeniowa 6.3. klasy ochronności urządzeń elektrycznych</vt:lpstr>
      <vt:lpstr>Ochrona przeciwporażeniowa 6.3. klasy ochronności urządzeń elektrycznych</vt:lpstr>
      <vt:lpstr>Ochrona przeciwporażeniowa 6.3. klasy ochronności urządzeń elektrycznych</vt:lpstr>
      <vt:lpstr>Ochrona przeciwporażeniowa 6.3. klasy ochronności urządzeń elektrycznych</vt:lpstr>
      <vt:lpstr>Ochrona przeciwporażeniowa 6.3. klasy ochronności urządzeń elektrycznych</vt:lpstr>
      <vt:lpstr>Ochrona przeciwporażeniowa 6.3. klasy ochronności urządzeń elektrycznych</vt:lpstr>
      <vt:lpstr>Prezentacja programu PowerPoint</vt:lpstr>
      <vt:lpstr>Ochrona przeciwporażeniowa układy sieci</vt:lpstr>
      <vt:lpstr>Ochrona przeciwporażeniowa 7.1. układy sieci</vt:lpstr>
      <vt:lpstr>Ochrona przeciwporażeniowa 7.1. układy sieci</vt:lpstr>
      <vt:lpstr>Ochrona przeciwporażeniowa 7.1. układy sieci</vt:lpstr>
      <vt:lpstr>Ochrona przeciwporażeniowa 7.1. układy sieci</vt:lpstr>
      <vt:lpstr>Ochrona przeciwporażeniowa 7.1. układy sieci</vt:lpstr>
      <vt:lpstr>Ochrona przeciwporażeniowa 7.1. układy sieci</vt:lpstr>
      <vt:lpstr>Ochrona przeciwporażeniowa 7.1. układy sieci</vt:lpstr>
      <vt:lpstr>Ochrona przeciwporażeniowa 7.1. układy sieci</vt:lpstr>
      <vt:lpstr>Ochrona przeciwporażeniowa 7.1. układy sieci</vt:lpstr>
      <vt:lpstr>Ochrona przeciwporażeniowa 7.2. układy sieci - wymagania techniczne</vt:lpstr>
      <vt:lpstr>Ochrona przeciwporażeniowa 7.2. układy sieci - wymagania techniczne</vt:lpstr>
      <vt:lpstr>Ochrona przeciwporażeniowa 7.2. układy sieci - wymagania techniczne</vt:lpstr>
      <vt:lpstr>Ochrona przeciwporażeniowa 7.2. układy sieci - wymagania techniczne</vt:lpstr>
      <vt:lpstr>Ochrona przeciwporażeniowa 7.2. układy sieci - wymagania techniczne</vt:lpstr>
      <vt:lpstr>Ochrona przeciwporażeniowa 7.2. układy sieci - wymagania techniczne</vt:lpstr>
      <vt:lpstr>Ochrona przeciwporażeniowa izolacja podstawowa części czynnych</vt:lpstr>
      <vt:lpstr>Ochrona przeciwporażeniowa 8.1. zasady stosowania środków.</vt:lpstr>
      <vt:lpstr>Ochrona przeciwporażeniowa 8.2. ochrona podstawowa – izolacja podstawowa części czynnych.</vt:lpstr>
      <vt:lpstr>Ochrona przeciwporażeniowa 8.2. ochrona podstawowa – izolacja podstawowa części czynnych.</vt:lpstr>
      <vt:lpstr>Ochrona przeciwporażeniowa 8.3. ochrona podstawowa – przegrody i obudowy. </vt:lpstr>
      <vt:lpstr>Ochrona przeciwporażeniowa 8.3. ochrona podstawowa – przegrody i obudowy. </vt:lpstr>
      <vt:lpstr>Ochrona przeciwporażeniowa 8.4. ochrona podstawowa – przeszkody i bariery. </vt:lpstr>
      <vt:lpstr>Ochrona przeciwporażeniowa 8.4. ochrona podstawowa – przeszkody i bariery. </vt:lpstr>
      <vt:lpstr>Ochrona przeciwporażeniowa 8.4. ochrona podstawowa – przeszkody i bariery. </vt:lpstr>
      <vt:lpstr>Ochrona przeciwporażeniowa 8.5. ochrona podstawowa – umieszczenie poza zasięgiem ręki. </vt:lpstr>
      <vt:lpstr>Ochrona przeciwporażeniowa 8.5. ochrona podstawowa – umieszczenie poza zasięgiem ręki. </vt:lpstr>
      <vt:lpstr>Ochrona przeciwporażeniowa ochrona przy uszkodzeniu – samoczynne wyłączenie zasilania.</vt:lpstr>
      <vt:lpstr>Ochrona przeciwporażeniowa 9.1. ochrona przy uszkodzeniu – samoczynne wyłączenie zasilania.</vt:lpstr>
      <vt:lpstr>Ochrona przeciwporażeniowa 9.1. ochrona przy uszkodzeniu – samoczynne wyłączenie zasilania.</vt:lpstr>
      <vt:lpstr>Ochrona przeciwporażeniowa 9.1. ochrona przy uszkodzeniu – samoczynne wyłączenie zasilania.</vt:lpstr>
      <vt:lpstr>Ochrona przeciwporażeniowa 9.1. ochrona przy uszkodzeniu – samoczynne wyłączenie zasilania.</vt:lpstr>
      <vt:lpstr>Ochrona przeciwporażeniowa 9.1. ochrona przy uszkodzeniu – samoczynne wyłączenie zasilania.</vt:lpstr>
      <vt:lpstr>Ochrona przeciwporażeniowa 9.1. ochrona przy uszkodzeniu – samoczynne wyłączenie zasilania.</vt:lpstr>
      <vt:lpstr>Ochrona przeciwporażeniowa 9.1. ochrona przy uszkodzeniu – samoczynne wyłączenie zasilania.</vt:lpstr>
      <vt:lpstr>Ochrona przeciwporażeniowa 9.2. ochrona przy uszkodzeniu – samoczynne wyłączenie zasilania w sieci TN.</vt:lpstr>
      <vt:lpstr>Ochrona przeciwporażeniowa 9.2. ochrona przy uszkodzeniu – samoczynne wyłączenie zasilania w sieci TN.</vt:lpstr>
      <vt:lpstr>Ochrona przeciwporażeniowa 9.2. ochrona przy uszkodzeniu – samoczynne wyłączenie zasilania w sieci TN.</vt:lpstr>
      <vt:lpstr>Ochrona przeciwporażeniowa 9.2. ochrona przy uszkodzeniu – samoczynne wyłączenie zasilania w sieci TN.</vt:lpstr>
      <vt:lpstr>Ochrona przeciwporażeniowa 9.2. ochrona przy uszkodzeniu – samoczynne wyłączenie zasilania w sieci TN.</vt:lpstr>
      <vt:lpstr>Ochrona przeciwporażeniowa 9.2. ochrona przy uszkodzeniu – samoczynne wyłączenie zasilania w sieci TN.</vt:lpstr>
      <vt:lpstr>Ochrona przeciwporażeniowa 9.3. ochrona przy uszkodzeniu – samoczynne wyłączenie zasilania w sieci Tt.</vt:lpstr>
      <vt:lpstr>Ochrona przeciwporażeniowa 9.3. ochrona przy uszkodzeniu – samoczynne wyłączenie zasilania w sieci Tt.</vt:lpstr>
      <vt:lpstr>Ochrona przeciwporażeniowa 9.3. ochrona przy uszkodzeniu – samoczynne wyłączenie zasilania w sieci Tt.</vt:lpstr>
      <vt:lpstr>Ochrona przeciwporażeniowa 9.3. ochrona przy uszkodzeniu – samoczynne wyłączenie zasilania w sieci Tt.</vt:lpstr>
      <vt:lpstr>Ochrona przeciwporażeniowa 9.3. ochrona przy uszkodzeniu – samoczynne wyłączenie zasilania w sieci Tt.</vt:lpstr>
      <vt:lpstr>Ochrona przeciwporażeniowa 9.3. ochrona przy uszkodzeniu – samoczynne wyłączenie zasilania w sieci Tt.</vt:lpstr>
      <vt:lpstr>Ochrona przeciwporażeniowa 9.3. ochrona przy uszkodzeniu – samoczynne wyłączenie zasilania w sieci Tt.</vt:lpstr>
      <vt:lpstr>Ochrona przeciwporażeniowa 9.4. ochrona przy uszkodzeniu – samoczynne wyłączenie zasilania w sieci it.</vt:lpstr>
      <vt:lpstr>Ochrona przeciwporażeniowa 9.4. ochrona przy uszkodzeniu – samoczynne wyłączenie zasilania w sieci it.</vt:lpstr>
      <vt:lpstr>Ochrona przeciwporażeniowa 9.4. ochrona przy uszkodzeniu – samoczynne wyłączenie zasilania w sieci it.</vt:lpstr>
      <vt:lpstr>Ochrona przeciwporażeniowa 9.4. ochrona przy uszkodzeniu – samoczynne wyłączenie zasilania w sieci it.</vt:lpstr>
      <vt:lpstr>Ochrona przeciwporażeniowa 9.4. ochrona przy uszkodzeniu – samoczynne wyłączenie zasilania w sieci it.</vt:lpstr>
      <vt:lpstr>Ochrona przeciwporażeniowa 9.4. ochrona przy uszkodzeniu – samoczynne wyłączenie zasilania w sieci it.</vt:lpstr>
      <vt:lpstr>Ochrona przeciwporażeniowa 9.4. ochrona przy uszkodzeniu – samoczynne wyłączenie zasilania w sieci it.</vt:lpstr>
      <vt:lpstr>Ochrona przeciwporażeniowa 9.4. ochrona przy uszkodzeniu – samoczynne wyłączenie zasilania w sieci it.</vt:lpstr>
      <vt:lpstr>Ochrona przeciwporażeniowa 9.4. ochrona przy uszkodzeniu – samoczynne wyłączenie zasilania w sieci it.</vt:lpstr>
      <vt:lpstr>Ochrona przeciwporażeniowa 9.4. ochrona przy uszkodzeniu – samoczynne wyłączenie zasilania w sieci it.</vt:lpstr>
      <vt:lpstr>Ochrona przeciwporażeniowa 9.4. ochrona przy uszkodzeniu – samoczynne wyłączenie zasilania w sieci it.</vt:lpstr>
      <vt:lpstr>Ochrona przeciwporażeniowa 9.4. ochrona przy uszkodzeniu – samoczynne wyłączenie zasilania w sieci it.</vt:lpstr>
      <vt:lpstr>Ochrona przeciwporażeniowa 9.4. ochrona przy uszkodzeniu – samoczynne wyłączenie zasilania w sieci it.</vt:lpstr>
      <vt:lpstr>Ochrona przeciwporażeniowa 9.4. ochrona przy uszkodzeniu – samoczynne wyłączenie zasilania w sieci it.</vt:lpstr>
      <vt:lpstr>Ochrona przeciwporażeniowa 9.4. ochrona przy uszkodzeniu – samoczynne wyłączenie zasilania w sieci it.</vt:lpstr>
      <vt:lpstr>Ochrona przeciwporażeniowa izolacja podwójna, izolacja wzmocniona lub ochronna osłona izolacyjna</vt:lpstr>
      <vt:lpstr>Ochrona przeciwporażeniowa 10.1. izolacja podwójna, izolacja wzmocniona lub ochronna osłona izolacyjna</vt:lpstr>
      <vt:lpstr>Ochrona przeciwporażeniowa 10.1. izolacja podwójna, izolacja wzmocniona lub ochronna osłona izolacyjna</vt:lpstr>
      <vt:lpstr>Ochrona przeciwporażeniowa 10.1. izolacja podwójna, izolacja wzmocniona lub ochronna osłona izolacyjna</vt:lpstr>
      <vt:lpstr>Ochrona przeciwporażeniowa 10.1. izolacja podwójna, izolacja wzmocniona lub ochronna osłona izolacyjna</vt:lpstr>
      <vt:lpstr>Ochrona przeciwporażeniowa 10.1. izolacja podwójna, izolacja wzmocniona lub ochronna osłona izolacyjna</vt:lpstr>
      <vt:lpstr>Ochrona przeciwporażeniowa  Separacja elektryczna</vt:lpstr>
      <vt:lpstr>11. Ochrona przeciwporażeniowa - Separacja elektryczna 11.1. separacja elektryczna dla zasilania pojedynczego odbiornika</vt:lpstr>
      <vt:lpstr>11. Ochrona przeciwporażeniowa - Separacja elektryczna 11.1. separacja elektryczna dla zasilania pojedynczego odbiornika</vt:lpstr>
      <vt:lpstr>11. Ochrona przeciwporażeniowa - Separacja elektryczna 11.1. separacja elektryczna dla zasilania pojedynczego odbiornika</vt:lpstr>
      <vt:lpstr>11. Ochrona przeciwporażeniowa - Separacja elektryczna 11.1. separacja elektryczna dla zasilania pojedynczego odbiornika</vt:lpstr>
      <vt:lpstr>11. Ochrona przeciwporażeniowa - Separacja elektryczna 11.1. separacja elektryczna dla zasilania pojedynczego odbiornika</vt:lpstr>
      <vt:lpstr>11. Ochrona przeciwporażeniowa - Separacja elektryczna 11.1. separacja elektryczna dla zasilania pojedynczego odbiornika</vt:lpstr>
      <vt:lpstr>11. Ochrona przeciwporażeniowa - Separacja elektryczna 11.2. separacja elektryczna dla zasilania więcej niż jednego odbiornika</vt:lpstr>
      <vt:lpstr>11. Ochrona przeciwporażeniowa - Separacja elektryczna 11.2. separacja elektryczna dla zasilania więcej niż jednego odbiornika</vt:lpstr>
      <vt:lpstr>11. Ochrona przeciwporażeniowa - Separacja elektryczna 11.2. separacja elektryczna dla zasilania więcej niż jednego odbiornika</vt:lpstr>
      <vt:lpstr>11. Ochrona przeciwporażeniowa - Separacja elektryczna 11.2. separacja elektryczna dla zasilania więcej niż jednego odbiornika</vt:lpstr>
      <vt:lpstr>Ochrona przeciwporażeniowa  izolowanie stanowiska </vt:lpstr>
      <vt:lpstr>Ochrona przeciwporażeniowa – izolowanie stanowiska.</vt:lpstr>
      <vt:lpstr>Ochrona przeciwporażeniowa – izolowanie stanowiska.</vt:lpstr>
      <vt:lpstr>Ochrona przeciwporażeniowa – izolowanie stanowiska.</vt:lpstr>
      <vt:lpstr>Ochrona przeciwporażeniowa – izolowanie stanowiska.</vt:lpstr>
      <vt:lpstr>Prezentacja programu PowerPoint</vt:lpstr>
      <vt:lpstr>Ochrona przeciwporażeniowa – nieuziemione połączenia wyrównawcze miejscowe.</vt:lpstr>
      <vt:lpstr>Ochrona przeciwporażeniowa – nieuziemione połączenia wyrównawcze miejscowe.</vt:lpstr>
      <vt:lpstr>Ochrona przeciwporażeniowa – nieuziemione połączenia wyrównawcze miejscowe.</vt:lpstr>
      <vt:lpstr>Ochrona przeciwporażeniowa – nieuziemione połączenia wyrównawcze miejscowe.</vt:lpstr>
      <vt:lpstr>Ochrona przeciwporażeniowa – nieuziemione połączenia wyrównawcze miejscowe.</vt:lpstr>
      <vt:lpstr>Ochrona przez zastosowanie bardzo niskiego napięcia – obwody SELV, PELV</vt:lpstr>
      <vt:lpstr>Ochrona przez zastosowanie bardzo niskiego napięcia – obwody SELV, PELV</vt:lpstr>
      <vt:lpstr>Ochrona przez zastosowanie bardzo niskiego napięcia  14.1. obwody SELV.</vt:lpstr>
      <vt:lpstr>Ochrona przez zastosowanie bardzo niskiego napięcia  14.1. obwody SELV.</vt:lpstr>
      <vt:lpstr>Ochrona przez zastosowanie bardzo niskiego napięcia  14.1. obwody SELV.</vt:lpstr>
      <vt:lpstr>Ochrona przez zastosowanie bardzo niskiego napięcia  14.1. obwody SELV.</vt:lpstr>
      <vt:lpstr>Ochrona przez zastosowanie bardzo niskiego napięcia  14.1. obwody SELV.</vt:lpstr>
      <vt:lpstr>Ochrona przez zastosowanie bardzo niskiego napięcia  14.1. obwody SELV.</vt:lpstr>
      <vt:lpstr>Ochrona przez zastosowanie bardzo niskiego napięcia  14.1. obwody SELV.</vt:lpstr>
      <vt:lpstr>Ochrona przez zastosowanie bardzo niskiego napięcia  14.. obwody PELV.</vt:lpstr>
      <vt:lpstr>Ochrona przez zastosowanie bardzo niskiego napięcia  14.2. obwody PELV.</vt:lpstr>
      <vt:lpstr>Ochrona przez zastosowanie bardzo niskiego napięcia  14.2. obwody PELV.</vt:lpstr>
      <vt:lpstr>Ochrona przez zastosowanie bardzo niskiego napięcia  14.3. obwody FELV.</vt:lpstr>
      <vt:lpstr>Ochrona przeciwporażeniowa   ochrona uzupełniająca  </vt:lpstr>
      <vt:lpstr>Ochrona przeciwporażeniowa – ochrona uzupełniająca. 15.1. Urządzenia ochronne różnicowoprądowe.</vt:lpstr>
      <vt:lpstr>Ochrona przeciwporażeniowa – ochrona uzupełniająca. 15.1. Urządzenia ochronne różnicowoprądowe.</vt:lpstr>
      <vt:lpstr>Ochrona przeciwporażeniowa – ochrona uzupełniająca. 15.1. Urządzenia ochronne różnicowoprądowe.</vt:lpstr>
      <vt:lpstr>Ochrona przeciwporażeniowa – ochrona uzupełniająca. 15.1. Urządzenia ochronne różnicowoprądowe.</vt:lpstr>
      <vt:lpstr>Ochrona przeciwporażeniowa – ochrona uzupełniająca. 15.1. Urządzenia ochronne różnicowoprądowe.</vt:lpstr>
      <vt:lpstr>Ochrona przeciwporażeniowa – ochrona uzupełniająca. 15.1. Urządzenia ochronne różnicowoprądowe.</vt:lpstr>
      <vt:lpstr>Ochrona przeciwporażeniowa – ochrona uzupełniająca. 15.1. Urządzenia ochronne różnicowoprądowe.</vt:lpstr>
      <vt:lpstr>Ochrona przeciwporażeniowa – ochrona uzupełniająca. 15.1. Urządzenia ochronne różnicowoprądowe.</vt:lpstr>
      <vt:lpstr>Ochrona przeciwporażeniowa – ochrona uzupełniająca. 15.1. Urządzenia ochronne różnicowoprądowe.</vt:lpstr>
      <vt:lpstr>Ochrona przeciwporażeniowa – ochrona uzupełniająca. 15.1. Urządzenia ochronne różnicowoprądowe.</vt:lpstr>
      <vt:lpstr>Ochrona przeciwporażeniowa – ochrona uzupełniająca. 15.2. dodatkowe połączenia wyrównawcze ochronne.</vt:lpstr>
      <vt:lpstr>Ochrona przeciwporażeniowa – ochrona uzupełniająca. 15.2. dodatkowe połączenia wyrównawcze ochronne.</vt:lpstr>
      <vt:lpstr>Ochrona przeciwporażeniowa – ochrona uzupełniająca. 15.2. dodatkowe połączenia wyrównawcze ochronne.</vt:lpstr>
      <vt:lpstr>Ochrona przeciwporażeniowa – ochrona uzupełniająca. 15.2. dodatkowe połączenia wyrównawcze ochronne.</vt:lpstr>
      <vt:lpstr>Ochrona przeciwporażeniowa – ochrona uzupełniająca. 15.2. dodatkowe połączenia wyrównawcze ochronne.</vt:lpstr>
      <vt:lpstr>Ochrona przeciwporażeniowa – ochrona uzupełniająca. 15.2. dodatkowe połączenia wyrównawcze ochronne.</vt:lpstr>
      <vt:lpstr>Ochrona przeciwporażeniowa – ochrona uzupełniająca. 15.2. dodatkowe połączenia wyrównawcze ochronne.</vt:lpstr>
      <vt:lpstr>Wykonywanie Pomiarów elektrycznych. </vt:lpstr>
      <vt:lpstr>Wykonywanie Pomiarów elektrycznych. 16.1. Częstość wykonywania pomiarów okresowych.</vt:lpstr>
      <vt:lpstr>Wykonywanie Pomiarów elektrycznych. 16.1. Częstość wykonywania pomiarów okresowych.</vt:lpstr>
      <vt:lpstr>Wykonywanie Pomiarów elektrycznych. 16.1. Częstość wykonywania pomiarów okresowych.</vt:lpstr>
      <vt:lpstr>Wykonywanie Pomiarów elektrycznych. 16.1. Częstość wykonywania pomiarów okresowych.</vt:lpstr>
      <vt:lpstr>Wykonywanie Pomiarów elektrycznych. 16.1. Częstość wykonywania pomiarów okresowych.</vt:lpstr>
      <vt:lpstr>Wykonywanie Pomiarów elektrycznych. 16.1. Częstość wykonywania pomiarów okresowych.</vt:lpstr>
      <vt:lpstr>Wykonywanie Pomiarów elektrycznych. 16.2. Częstość wykonywania pomiarów okresowych na terenach budowy.</vt:lpstr>
      <vt:lpstr>Wykonywanie Pomiarów elektrycznych. 16.2. Częstość wykonywania pomiarów okresowych na terenach budowy.</vt:lpstr>
      <vt:lpstr>Wykonywanie Pomiarów elektrycznych. 16.2. Częstość wykonywania pomiarów okresowych na terenach budowy.</vt:lpstr>
      <vt:lpstr>Wykonywanie Pomiarów elektrycznych. 16.2. Częstość wykonywania pomiarów okresowych na terenach budowy.</vt:lpstr>
      <vt:lpstr>Wykonywanie Pomiarów elektrycznych. Dokumentowanie wykonywanych prac pomiarowo-kontrolnych </vt:lpstr>
      <vt:lpstr>Wykonywanie Pomiarów. Dokumentowanie wykonywanych prac pomiarowo-kontrolnych </vt:lpstr>
      <vt:lpstr>Wykonywanie Pomiarów. Dokumentowanie wykonywanych prac pomiarowo-kontrolnych </vt:lpstr>
      <vt:lpstr>Wykonywanie Pomiarów. Dokumentowanie wykonywanych prac pomiarowo-kontrolnych </vt:lpstr>
      <vt:lpstr>Wykonywanie Pomiarów. Dokumentowanie wykonywanych prac pomiarowo-kontrolnych </vt:lpstr>
      <vt:lpstr>Wykonywanie Pomiarów. Dokumentowanie wykonywanych prac pomiarowo-kontrolnych </vt:lpstr>
      <vt:lpstr>Wykonywanie Pomiarów. Dokumentowanie wykonywanych prac pomiarowo-kontrolnych </vt:lpstr>
      <vt:lpstr>Wykonywanie Pomiarów. Dokumentowanie wykonywanych prac pomiarowo-kontrolnych </vt:lpstr>
      <vt:lpstr>Wykonywanie Pomiarów. Dokumentowanie wykonywanych prac pomiarowo-kontrolnych </vt:lpstr>
      <vt:lpstr>Wykonywanie Pomiarów elektrycznych pomiar ciągłości przewodów ochronnych i połączeń wyrównawczych. </vt:lpstr>
      <vt:lpstr>Wykonywanie Pomiarów elektrycznych. pomiar ciągłości przewodów ochronnych i połączeń wyrównawczych. </vt:lpstr>
      <vt:lpstr>Wykonywanie Pomiarów elektrycznych. pomiar ciągłości przewodów ochronnych i połączeń wyrównawczych. </vt:lpstr>
      <vt:lpstr>Wykonywanie Pomiarów elektrycznych. pomiar ciągłości przewodów ochronnych i połączeń wyrównawczych. </vt:lpstr>
      <vt:lpstr>Wykonywanie Pomiarów elektrycznych. pomiar ciągłości przewodów ochronnych i połączeń wyrównawczych. </vt:lpstr>
      <vt:lpstr>Wykonywanie Pomiarów elektrycznych. pomiar ciągłości przewodów ochronnych i połączeń wyrównawczych. </vt:lpstr>
      <vt:lpstr>Wykonywanie Pomiarów elektrycznych. pomiar ciągłości przewodów ochronnych i połączeń wyrównawczych. </vt:lpstr>
      <vt:lpstr>Wykonywanie Pomiarów. pomiar rezystancji izolacji. </vt:lpstr>
      <vt:lpstr>Wykonywanie Pomiarów. pomiar rezystancji izolacji. </vt:lpstr>
      <vt:lpstr>Wykonywanie Pomiarów. pomiar rezystancji izolacji. </vt:lpstr>
      <vt:lpstr>Wykonywanie Pomiarów. pomiar rezystancji izolacji. </vt:lpstr>
      <vt:lpstr>Wykonywanie Pomiarów. pomiar rezystancji izolacji. </vt:lpstr>
      <vt:lpstr>Wykonywanie Pomiarów. pomiar rezystancji izolacji. </vt:lpstr>
      <vt:lpstr>Wykonywanie Pomiarów. pomiar rezystancji izolacji. </vt:lpstr>
      <vt:lpstr>Wykonywanie Pomiarów. pomiar rezystancji izolacji. </vt:lpstr>
      <vt:lpstr>Wykonywanie Pomiarów. pomiar rezystancji izolacji. </vt:lpstr>
      <vt:lpstr>Wykonywanie Pomiarów. pomiar rezystancji izolacji. </vt:lpstr>
      <vt:lpstr>Wykonywanie Pomiarów. pomiar rezystancji izolacji. </vt:lpstr>
      <vt:lpstr>Wykonywanie Pomiarów. pomiar rezystancji izolacji. </vt:lpstr>
      <vt:lpstr>Wykonywanie Pomiarów. pomiar rezystancji izolacji. </vt:lpstr>
      <vt:lpstr>Prezentacja programu PowerPoint</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Wykonywanie Pomiarów. pomiar impedancji pętli zwarcia w sieci TN. </vt:lpstr>
      <vt:lpstr>Prezentacja programu PowerPoint</vt:lpstr>
      <vt:lpstr>Wykonywanie Pomiarów elektrycznych. 21.1. sprawdzenie skuteczności ochrony przeciwporażeniowej przez samoczynne wyłączenie zasilania w sieci TT </vt:lpstr>
      <vt:lpstr>Prezentacja programu PowerPoint</vt:lpstr>
      <vt:lpstr>Wykonywanie Pomiarów elektrycznych. 21.1. sprawdzenie skuteczności ochrony przeciwporażeniowej przez samoczynne wyłączenie zasilania w sieci TT </vt:lpstr>
      <vt:lpstr>Wykonywanie Pomiarów elektrycznych. 21.1. sprawdzenie skuteczności ochrony przeciwporażeniowej przez samoczynne wyłączenie zasilania w sieci TT </vt:lpstr>
      <vt:lpstr>Wykonywanie Pomiarów elektrycznych. 21.1. sprawdzenie skuteczności ochrony przeciwporażeniowej przez samoczynne wyłączenie zasilania w sieci TT </vt:lpstr>
      <vt:lpstr>Samoczynne wyłączenie zasilania w sieci IT</vt:lpstr>
      <vt:lpstr>Wykonywanie Pomiarów elektrycznych. 21.2. sprawdzenie skuteczności ochrony przeciwporażeniowej przez samoczynne wyłączenie zasilania w sieci IT </vt:lpstr>
      <vt:lpstr>Wykonywanie Pomiarów elektrycznych. 21.2. sprawdzenie skuteczności ochrony przeciwporażeniowej przez samoczynne wyłączenie zasilania w sieci IT </vt:lpstr>
      <vt:lpstr>Wykonywanie Pomiarów elektrycznych. 21.2. sprawdzenie skuteczności ochrony przeciwporażeniowej przez samoczynne wyłączenie zasilania w sieci IT </vt:lpstr>
      <vt:lpstr>Wykonywanie Pomiarów elektrycznych. 21.2. sprawdzenie skuteczności ochrony przeciwporażeniowej przez samoczynne wyłączenie zasilania w sieci IT </vt:lpstr>
      <vt:lpstr>Wykonywanie Pomiarów elektrycznych. 21.2. sprawdzenie skuteczności ochrony przeciwporażeniowej przez samoczynne wyłączenie zasilania w sieci IT </vt:lpstr>
      <vt:lpstr>Wykonywanie Pomiarów elektrycznych. 21.2. sprawdzenie skuteczności ochrony przeciwporażeniowej przez samoczynne wyłączenie zasilania w sieci IT </vt:lpstr>
      <vt:lpstr>Wykonywanie Pomiarów elektrycznych. 21.2. sprawdzenie skuteczności ochrony przeciwporażeniowej przez samoczynne wyłączenie zasilania w sieci IT </vt:lpstr>
      <vt:lpstr>Wykonywanie Pomiarów elektrycznych. 21.2. sprawdzenie skuteczności ochrony przeciwporażeniowej przez samoczynne wyłączenie zasilania w sieci IT </vt:lpstr>
      <vt:lpstr>Wykonywanie Pomiarów elektrycznych. 21.2. sprawdzenie skuteczności ochrony przeciwporażeniowej przez samoczynne wyłączenie zasilania w sieci IT </vt:lpstr>
      <vt:lpstr>Wykonywanie Pomiarów elektrycznych. 21.2. sprawdzenie skuteczności ochrony przeciwporażeniowej przez samoczynne wyłączenie zasilania w sieci IT </vt:lpstr>
      <vt:lpstr>Prezentacja programu PowerPoint</vt:lpstr>
      <vt:lpstr>Wykonywanie Pomiarów elektrycznych. sprawdzenie wyłączników różnicowoprądowych.</vt:lpstr>
      <vt:lpstr>Wykonywanie Pomiarów elektrycznych. sprawdzenie wyłączników różnicowoprądowych.</vt:lpstr>
      <vt:lpstr>Wykonywanie Pomiarów elektrycznych. sprawdzenie wyłączników różnicowoprądowych.</vt:lpstr>
      <vt:lpstr>Wykonywanie Pomiarów elektrycznych. sprawdzenie wyłączników różnicowoprądowych.</vt:lpstr>
      <vt:lpstr>Wykonywanie Pomiarów elektrycznych. sprawdzenie wyłączników różnicowoprądowych.</vt:lpstr>
      <vt:lpstr>Wykonywanie Pomiarów elektrycznych. sprawdzenie wyłączników różnicowoprądowych.</vt:lpstr>
      <vt:lpstr>Wykonywanie Pomiarów elektrycznych. sprawdzenie wyłączników różnicowoprądowych.</vt:lpstr>
      <vt:lpstr>Wykonywanie Pomiarów elektrycznych. sprawdzenie wyłączników różnicowoprądowych.</vt:lpstr>
      <vt:lpstr>Wykonywanie Pomiarów elektrycznych. sprawdzenie wyłączników różnicowoprądowych.</vt:lpstr>
      <vt:lpstr>Wykonywanie Pomiarów Elektrycznych Pomiar rezystancji uziomów</vt:lpstr>
      <vt:lpstr>Wykonywanie Pomiarów Elektrycznych. Pomiar rezystancji uziomów.</vt:lpstr>
      <vt:lpstr>Wykonywanie Pomiarów Elektrycznych. Pomiar rezystancji uziomów.</vt:lpstr>
      <vt:lpstr>Wykonywanie Pomiarów Elektrycznych. Pomiar rezystancji uziomów.</vt:lpstr>
      <vt:lpstr>Wykonywanie Pomiarów Elektrycznych. Pomiar rezystancji uziomów.</vt:lpstr>
      <vt:lpstr>Wykonywanie Pomiarów Elektrycznych. Pomiar rezystancji uziomów.</vt:lpstr>
      <vt:lpstr>Wykonywanie Pomiarów Elektrycznych. Pomiar rezystancji uziomów.</vt:lpstr>
      <vt:lpstr>Wykonywanie Pomiarów Elektrycznych. Pomiar rezystancji uziomów.</vt:lpstr>
      <vt:lpstr>Wykonywanie Pomiarów Elektrycznych. Pomiar rezystancji uziomów.</vt:lpstr>
      <vt:lpstr>Wykonywanie Pomiarów Elektrycznych. Pomiar rezystancji uziomów.</vt:lpstr>
      <vt:lpstr>Wykonywanie Pomiarów Elektrycznych. Pomiar rezystancji uziomów.</vt:lpstr>
      <vt:lpstr>Wykonywanie Pomiarów Elektrycznych. Pomiar rezystancji uziomów.</vt:lpstr>
      <vt:lpstr>Wykonywanie Pomiarów Elektrycznych. Pomiar rezystancji uziomów.</vt:lpstr>
      <vt:lpstr>Wykonywanie Pomiarów Elektrycznych. Pomiar rezystancji uziomów.</vt:lpstr>
      <vt:lpstr>Wykonywanie Pomiarów Elektrycznych. Pomiar rezystancji uziomów.</vt:lpstr>
      <vt:lpstr>Wykonywanie Pomiarów Elektrycznych. Pomiar rezystancji uziomów.</vt:lpstr>
      <vt:lpstr>Wykonywanie Pomiarów elektrycznych Pomiar rezystancji podłóg i ścian</vt:lpstr>
      <vt:lpstr>Wykonywanie Pomiarów elektrycznych. Pomiar rezystancji podłóg i ścian.</vt:lpstr>
      <vt:lpstr>Wykonywanie Pomiarów elektrycznych. Pomiar rezystancji podłóg i ścian.</vt:lpstr>
      <vt:lpstr>Wykonywanie Pomiarów elektrycznych. Pomiar rezystancji podłóg i ścian.</vt:lpstr>
      <vt:lpstr>Wykonywanie Pomiarów elektrycznych. Pomiar rezystancji podłóg i ścian.</vt:lpstr>
      <vt:lpstr>Wykonywanie Pomiarów elektrycznych. Pomiar rezystancji podłóg i ścian.</vt:lpstr>
      <vt:lpstr>Wykonywanie Pomiarów elektrycznych. Pomiar rezystancji podłóg i ścian.</vt:lpstr>
      <vt:lpstr>Wykonywanie Pomiarów elektrycznych. Pomiar rezystancji podłóg i ścian.</vt:lpstr>
      <vt:lpstr>Wykonywanie Pomiarów elektrycznych. Pomiar rezystancji podłóg i ścian.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Krzysztof Budzyk</dc:creator>
  <cp:lastModifiedBy>Patryk Machel</cp:lastModifiedBy>
  <cp:revision>414</cp:revision>
  <dcterms:created xsi:type="dcterms:W3CDTF">2025-05-06T12:15:29Z</dcterms:created>
  <dcterms:modified xsi:type="dcterms:W3CDTF">2026-05-11T10:08:39Z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0x010100CDE0B65744422E4A8459264A22C32382</vt:lpwstr>
  </property>
  <property fmtid="{D5CDD505-2E9C-101B-9397-08002B2CF9AE}" pid="3" name="Order">
    <vt:r8>109800</vt:r8>
  </property>
  <property fmtid="{D5CDD505-2E9C-101B-9397-08002B2CF9AE}" pid="4" name="TriggerFlowInfo">
    <vt:lpwstr/>
  </property>
  <property fmtid="{D5CDD505-2E9C-101B-9397-08002B2CF9AE}" pid="5" name="ComplianceAssetId">
    <vt:lpwstr/>
  </property>
  <property fmtid="{D5CDD505-2E9C-101B-9397-08002B2CF9AE}" pid="6" name="_ExtendedDescription">
    <vt:lpwstr/>
  </property>
  <property fmtid="{D5CDD505-2E9C-101B-9397-08002B2CF9AE}" pid="7" name="MediaServiceImageTags">
    <vt:lpwstr/>
  </property>
</Properties>
</file>